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5"/>
  </p:handoutMasterIdLst>
  <p:sldIdLst>
    <p:sldId id="256" r:id="rId2"/>
    <p:sldId id="263" r:id="rId3"/>
    <p:sldId id="264" r:id="rId4"/>
    <p:sldId id="262" r:id="rId5"/>
    <p:sldId id="265" r:id="rId6"/>
    <p:sldId id="260" r:id="rId7"/>
    <p:sldId id="261" r:id="rId8"/>
    <p:sldId id="267" r:id="rId9"/>
    <p:sldId id="259" r:id="rId10"/>
    <p:sldId id="268" r:id="rId11"/>
    <p:sldId id="257" r:id="rId12"/>
    <p:sldId id="269" r:id="rId13"/>
    <p:sldId id="270" r:id="rId14"/>
    <p:sldId id="258" r:id="rId15"/>
    <p:sldId id="266" r:id="rId16"/>
    <p:sldId id="271" r:id="rId17"/>
    <p:sldId id="272" r:id="rId18"/>
    <p:sldId id="273" r:id="rId19"/>
    <p:sldId id="274" r:id="rId20"/>
    <p:sldId id="275" r:id="rId21"/>
    <p:sldId id="276" r:id="rId22"/>
    <p:sldId id="277" r:id="rId23"/>
    <p:sldId id="278" r:id="rId24"/>
    <p:sldId id="281" r:id="rId25"/>
    <p:sldId id="282" r:id="rId26"/>
    <p:sldId id="283" r:id="rId27"/>
    <p:sldId id="284" r:id="rId28"/>
    <p:sldId id="285" r:id="rId29"/>
    <p:sldId id="286" r:id="rId30"/>
    <p:sldId id="287" r:id="rId31"/>
    <p:sldId id="288" r:id="rId32"/>
    <p:sldId id="289" r:id="rId33"/>
    <p:sldId id="290"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4C0000"/>
    <a:srgbClr val="800000"/>
    <a:srgbClr val="BC008B"/>
    <a:srgbClr val="CC0099"/>
    <a:srgbClr val="8D0D90"/>
    <a:srgbClr val="900A60"/>
    <a:srgbClr val="950546"/>
    <a:srgbClr val="980266"/>
    <a:srgbClr val="9A00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0" autoAdjust="0"/>
    <p:restoredTop sz="94660"/>
  </p:normalViewPr>
  <p:slideViewPr>
    <p:cSldViewPr snapToGrid="0">
      <p:cViewPr varScale="1">
        <p:scale>
          <a:sx n="78" d="100"/>
          <a:sy n="78" d="100"/>
        </p:scale>
        <p:origin x="96" y="6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6234394-9A37-42C6-8E0F-47ACFB87A7D1}" type="datetimeFigureOut">
              <a:rPr lang="en-US" smtClean="0"/>
              <a:t>1/12/2020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88A41DA-A1EB-4C10-9A39-3A277FA57868}" type="slidenum">
              <a:rPr lang="en-US" smtClean="0"/>
              <a:t>‹#›</a:t>
            </a:fld>
            <a:endParaRPr lang="en-US"/>
          </a:p>
        </p:txBody>
      </p:sp>
    </p:spTree>
    <p:extLst>
      <p:ext uri="{BB962C8B-B14F-4D97-AF65-F5344CB8AC3E}">
        <p14:creationId xmlns:p14="http://schemas.microsoft.com/office/powerpoint/2010/main" val="4276041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9ACBDA-8EEF-49AA-BD17-B46E57E74DB4}"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6BC59-795B-4B28-8B9E-A44E05DC0971}" type="slidenum">
              <a:rPr lang="en-US" smtClean="0"/>
              <a:t>‹#›</a:t>
            </a:fld>
            <a:endParaRPr lang="en-US"/>
          </a:p>
        </p:txBody>
      </p:sp>
    </p:spTree>
    <p:extLst>
      <p:ext uri="{BB962C8B-B14F-4D97-AF65-F5344CB8AC3E}">
        <p14:creationId xmlns:p14="http://schemas.microsoft.com/office/powerpoint/2010/main" val="2176502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9ACBDA-8EEF-49AA-BD17-B46E57E74DB4}"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6BC59-795B-4B28-8B9E-A44E05DC0971}" type="slidenum">
              <a:rPr lang="en-US" smtClean="0"/>
              <a:t>‹#›</a:t>
            </a:fld>
            <a:endParaRPr lang="en-US"/>
          </a:p>
        </p:txBody>
      </p:sp>
    </p:spTree>
    <p:extLst>
      <p:ext uri="{BB962C8B-B14F-4D97-AF65-F5344CB8AC3E}">
        <p14:creationId xmlns:p14="http://schemas.microsoft.com/office/powerpoint/2010/main" val="2417619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9ACBDA-8EEF-49AA-BD17-B46E57E74DB4}"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6BC59-795B-4B28-8B9E-A44E05DC0971}" type="slidenum">
              <a:rPr lang="en-US" smtClean="0"/>
              <a:t>‹#›</a:t>
            </a:fld>
            <a:endParaRPr lang="en-US"/>
          </a:p>
        </p:txBody>
      </p:sp>
    </p:spTree>
    <p:extLst>
      <p:ext uri="{BB962C8B-B14F-4D97-AF65-F5344CB8AC3E}">
        <p14:creationId xmlns:p14="http://schemas.microsoft.com/office/powerpoint/2010/main" val="30685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9ACBDA-8EEF-49AA-BD17-B46E57E74DB4}"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6BC59-795B-4B28-8B9E-A44E05DC0971}" type="slidenum">
              <a:rPr lang="en-US" smtClean="0"/>
              <a:t>‹#›</a:t>
            </a:fld>
            <a:endParaRPr lang="en-US"/>
          </a:p>
        </p:txBody>
      </p:sp>
    </p:spTree>
    <p:extLst>
      <p:ext uri="{BB962C8B-B14F-4D97-AF65-F5344CB8AC3E}">
        <p14:creationId xmlns:p14="http://schemas.microsoft.com/office/powerpoint/2010/main" val="2189404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9ACBDA-8EEF-49AA-BD17-B46E57E74DB4}" type="datetimeFigureOut">
              <a:rPr lang="en-US" smtClean="0"/>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6BC59-795B-4B28-8B9E-A44E05DC0971}" type="slidenum">
              <a:rPr lang="en-US" smtClean="0"/>
              <a:t>‹#›</a:t>
            </a:fld>
            <a:endParaRPr lang="en-US"/>
          </a:p>
        </p:txBody>
      </p:sp>
    </p:spTree>
    <p:extLst>
      <p:ext uri="{BB962C8B-B14F-4D97-AF65-F5344CB8AC3E}">
        <p14:creationId xmlns:p14="http://schemas.microsoft.com/office/powerpoint/2010/main" val="261265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9ACBDA-8EEF-49AA-BD17-B46E57E74DB4}"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6BC59-795B-4B28-8B9E-A44E05DC0971}" type="slidenum">
              <a:rPr lang="en-US" smtClean="0"/>
              <a:t>‹#›</a:t>
            </a:fld>
            <a:endParaRPr lang="en-US"/>
          </a:p>
        </p:txBody>
      </p:sp>
    </p:spTree>
    <p:extLst>
      <p:ext uri="{BB962C8B-B14F-4D97-AF65-F5344CB8AC3E}">
        <p14:creationId xmlns:p14="http://schemas.microsoft.com/office/powerpoint/2010/main" val="4106151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9ACBDA-8EEF-49AA-BD17-B46E57E74DB4}" type="datetimeFigureOut">
              <a:rPr lang="en-US" smtClean="0"/>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6BC59-795B-4B28-8B9E-A44E05DC0971}" type="slidenum">
              <a:rPr lang="en-US" smtClean="0"/>
              <a:t>‹#›</a:t>
            </a:fld>
            <a:endParaRPr lang="en-US"/>
          </a:p>
        </p:txBody>
      </p:sp>
    </p:spTree>
    <p:extLst>
      <p:ext uri="{BB962C8B-B14F-4D97-AF65-F5344CB8AC3E}">
        <p14:creationId xmlns:p14="http://schemas.microsoft.com/office/powerpoint/2010/main" val="3650165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9ACBDA-8EEF-49AA-BD17-B46E57E74DB4}" type="datetimeFigureOut">
              <a:rPr lang="en-US" smtClean="0"/>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6BC59-795B-4B28-8B9E-A44E05DC0971}" type="slidenum">
              <a:rPr lang="en-US" smtClean="0"/>
              <a:t>‹#›</a:t>
            </a:fld>
            <a:endParaRPr lang="en-US"/>
          </a:p>
        </p:txBody>
      </p:sp>
    </p:spTree>
    <p:extLst>
      <p:ext uri="{BB962C8B-B14F-4D97-AF65-F5344CB8AC3E}">
        <p14:creationId xmlns:p14="http://schemas.microsoft.com/office/powerpoint/2010/main" val="3781969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ACBDA-8EEF-49AA-BD17-B46E57E74DB4}" type="datetimeFigureOut">
              <a:rPr lang="en-US" smtClean="0"/>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6BC59-795B-4B28-8B9E-A44E05DC0971}" type="slidenum">
              <a:rPr lang="en-US" smtClean="0"/>
              <a:t>‹#›</a:t>
            </a:fld>
            <a:endParaRPr lang="en-US"/>
          </a:p>
        </p:txBody>
      </p:sp>
    </p:spTree>
    <p:extLst>
      <p:ext uri="{BB962C8B-B14F-4D97-AF65-F5344CB8AC3E}">
        <p14:creationId xmlns:p14="http://schemas.microsoft.com/office/powerpoint/2010/main" val="1156614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9ACBDA-8EEF-49AA-BD17-B46E57E74DB4}"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6BC59-795B-4B28-8B9E-A44E05DC0971}" type="slidenum">
              <a:rPr lang="en-US" smtClean="0"/>
              <a:t>‹#›</a:t>
            </a:fld>
            <a:endParaRPr lang="en-US"/>
          </a:p>
        </p:txBody>
      </p:sp>
    </p:spTree>
    <p:extLst>
      <p:ext uri="{BB962C8B-B14F-4D97-AF65-F5344CB8AC3E}">
        <p14:creationId xmlns:p14="http://schemas.microsoft.com/office/powerpoint/2010/main" val="1813944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9ACBDA-8EEF-49AA-BD17-B46E57E74DB4}" type="datetimeFigureOut">
              <a:rPr lang="en-US" smtClean="0"/>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6BC59-795B-4B28-8B9E-A44E05DC0971}" type="slidenum">
              <a:rPr lang="en-US" smtClean="0"/>
              <a:t>‹#›</a:t>
            </a:fld>
            <a:endParaRPr lang="en-US"/>
          </a:p>
        </p:txBody>
      </p:sp>
    </p:spTree>
    <p:extLst>
      <p:ext uri="{BB962C8B-B14F-4D97-AF65-F5344CB8AC3E}">
        <p14:creationId xmlns:p14="http://schemas.microsoft.com/office/powerpoint/2010/main" val="371978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ACBDA-8EEF-49AA-BD17-B46E57E74DB4}" type="datetimeFigureOut">
              <a:rPr lang="en-US" smtClean="0"/>
              <a:t>1/12/2020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6BC59-795B-4B28-8B9E-A44E05DC0971}" type="slidenum">
              <a:rPr lang="en-US" smtClean="0"/>
              <a:t>‹#›</a:t>
            </a:fld>
            <a:endParaRPr lang="en-US"/>
          </a:p>
        </p:txBody>
      </p:sp>
    </p:spTree>
    <p:extLst>
      <p:ext uri="{BB962C8B-B14F-4D97-AF65-F5344CB8AC3E}">
        <p14:creationId xmlns:p14="http://schemas.microsoft.com/office/powerpoint/2010/main" val="1983436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 will come ag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6505"/>
            <a:ext cx="9144000" cy="51414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I will come again"/>
          <p:cNvPicPr>
            <a:picLocks noChangeAspect="1" noChangeArrowheads="1"/>
          </p:cNvPicPr>
          <p:nvPr/>
        </p:nvPicPr>
        <p:blipFill rotWithShape="1">
          <a:blip r:embed="rId2">
            <a:extLst>
              <a:ext uri="{28A0092B-C50C-407E-A947-70E740481C1C}">
                <a14:useLocalDpi xmlns:a14="http://schemas.microsoft.com/office/drawing/2010/main" val="0"/>
              </a:ext>
            </a:extLst>
          </a:blip>
          <a:srcRect b="80655"/>
          <a:stretch/>
        </p:blipFill>
        <p:spPr bwMode="auto">
          <a:xfrm>
            <a:off x="0" y="0"/>
            <a:ext cx="9144000" cy="27111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2715" y="176463"/>
            <a:ext cx="8534400" cy="1323439"/>
          </a:xfrm>
          <a:prstGeom prst="rect">
            <a:avLst/>
          </a:prstGeom>
          <a:noFill/>
        </p:spPr>
        <p:txBody>
          <a:bodyPr wrap="square" rtlCol="0">
            <a:spAutoFit/>
          </a:bodyPr>
          <a:lstStyle/>
          <a:p>
            <a:pPr algn="ctr"/>
            <a:r>
              <a:rPr lang="en-US" sz="4800" dirty="0">
                <a:solidFill>
                  <a:schemeClr val="bg1"/>
                </a:solidFill>
              </a:rPr>
              <a:t>The Ultimate Promise Keeper</a:t>
            </a:r>
            <a:r>
              <a:rPr lang="en-US" sz="4800" dirty="0" smtClean="0">
                <a:solidFill>
                  <a:schemeClr val="bg1"/>
                </a:solidFill>
              </a:rPr>
              <a:t>!</a:t>
            </a:r>
          </a:p>
          <a:p>
            <a:pPr algn="ctr"/>
            <a:r>
              <a:rPr lang="en-US" sz="3200" dirty="0" smtClean="0">
                <a:solidFill>
                  <a:schemeClr val="bg1"/>
                </a:solidFill>
              </a:rPr>
              <a:t>Numbers 23:16-20 / Psalm 145:13</a:t>
            </a:r>
            <a:endParaRPr lang="en-US" sz="3200" dirty="0">
              <a:solidFill>
                <a:schemeClr val="bg1"/>
              </a:solidFill>
            </a:endParaRPr>
          </a:p>
        </p:txBody>
      </p:sp>
    </p:spTree>
    <p:extLst>
      <p:ext uri="{BB962C8B-B14F-4D97-AF65-F5344CB8AC3E}">
        <p14:creationId xmlns:p14="http://schemas.microsoft.com/office/powerpoint/2010/main" val="1719019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rainbow in the winter"/>
          <p:cNvPicPr>
            <a:picLocks noChangeAspect="1" noChangeArrowheads="1"/>
          </p:cNvPicPr>
          <p:nvPr/>
        </p:nvPicPr>
        <p:blipFill rotWithShape="1">
          <a:blip r:embed="rId2">
            <a:extLst>
              <a:ext uri="{28A0092B-C50C-407E-A947-70E740481C1C}">
                <a14:useLocalDpi xmlns:a14="http://schemas.microsoft.com/office/drawing/2010/main" val="0"/>
              </a:ext>
            </a:extLst>
          </a:blip>
          <a:srcRect b="3456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0785" y="395730"/>
            <a:ext cx="8722895" cy="5570756"/>
          </a:xfrm>
          <a:prstGeom prst="rect">
            <a:avLst/>
          </a:prstGeom>
          <a:noFill/>
        </p:spPr>
        <p:txBody>
          <a:bodyPr wrap="square" rtlCol="0">
            <a:spAutoFit/>
          </a:bodyPr>
          <a:lstStyle/>
          <a:p>
            <a:r>
              <a:rPr lang="en-US" sz="3600" dirty="0"/>
              <a:t>And there is no one who calls on Your name, Who stirs himself up to take hold of You; For You have hidden Your face from us, and have consumed us because of our iniquities. But now, O Lord You are our Father; We are the clay, and You our potter; and we are all the work of Your hand. Do not be furious, O Lord, Nor remember iniquity forever; indeed, please look—we are all Your people!” </a:t>
            </a:r>
            <a:endParaRPr lang="en-US" sz="3600" dirty="0" smtClean="0"/>
          </a:p>
          <a:p>
            <a:pPr algn="r"/>
            <a:r>
              <a:rPr lang="en-US" sz="3200" dirty="0" smtClean="0"/>
              <a:t>Isaiah 64:4-9</a:t>
            </a:r>
            <a:endParaRPr lang="en-US" sz="3200" dirty="0"/>
          </a:p>
        </p:txBody>
      </p:sp>
    </p:spTree>
    <p:extLst>
      <p:ext uri="{BB962C8B-B14F-4D97-AF65-F5344CB8AC3E}">
        <p14:creationId xmlns:p14="http://schemas.microsoft.com/office/powerpoint/2010/main" val="1619609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Image result for rainbow promise of god"/>
          <p:cNvPicPr>
            <a:picLocks noChangeAspect="1" noChangeArrowheads="1"/>
          </p:cNvPicPr>
          <p:nvPr/>
        </p:nvPicPr>
        <p:blipFill rotWithShape="1">
          <a:blip r:embed="rId2">
            <a:extLst>
              <a:ext uri="{28A0092B-C50C-407E-A947-70E740481C1C}">
                <a14:useLocalDpi xmlns:a14="http://schemas.microsoft.com/office/drawing/2010/main" val="0"/>
              </a:ext>
            </a:extLst>
          </a:blip>
          <a:srcRect l="10838" t="-76" b="2807"/>
          <a:stretch/>
        </p:blipFill>
        <p:spPr bwMode="auto">
          <a:xfrm>
            <a:off x="0" y="-16042"/>
            <a:ext cx="9186402" cy="68740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0022" y="84221"/>
            <a:ext cx="8235907" cy="707886"/>
          </a:xfrm>
          <a:prstGeom prst="rect">
            <a:avLst/>
          </a:prstGeom>
          <a:noFill/>
        </p:spPr>
        <p:txBody>
          <a:bodyPr wrap="square" rtlCol="0">
            <a:spAutoFit/>
          </a:bodyPr>
          <a:lstStyle/>
          <a:p>
            <a:r>
              <a:rPr lang="en-US" sz="4000" dirty="0" smtClean="0">
                <a:solidFill>
                  <a:schemeClr val="bg1"/>
                </a:solidFill>
              </a:rPr>
              <a:t>2. God </a:t>
            </a:r>
            <a:r>
              <a:rPr lang="en-US" sz="4000" dirty="0">
                <a:solidFill>
                  <a:schemeClr val="bg1"/>
                </a:solidFill>
              </a:rPr>
              <a:t>is the Ultimate Promise </a:t>
            </a:r>
            <a:r>
              <a:rPr lang="en-US" sz="4000" dirty="0" smtClean="0">
                <a:solidFill>
                  <a:schemeClr val="bg1"/>
                </a:solidFill>
              </a:rPr>
              <a:t>Keeper</a:t>
            </a:r>
            <a:endParaRPr lang="en-US" sz="4000" dirty="0">
              <a:solidFill>
                <a:schemeClr val="bg1"/>
              </a:solidFill>
            </a:endParaRPr>
          </a:p>
        </p:txBody>
      </p:sp>
    </p:spTree>
    <p:extLst>
      <p:ext uri="{BB962C8B-B14F-4D97-AF65-F5344CB8AC3E}">
        <p14:creationId xmlns:p14="http://schemas.microsoft.com/office/powerpoint/2010/main" val="1537419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Image result for Yet the Lord would not destroy the house of Dav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863" y="0"/>
            <a:ext cx="7868653" cy="686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577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tthew 4: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65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rainbow in the winter"/>
          <p:cNvPicPr>
            <a:picLocks noChangeAspect="1" noChangeArrowheads="1"/>
          </p:cNvPicPr>
          <p:nvPr/>
        </p:nvPicPr>
        <p:blipFill rotWithShape="1">
          <a:blip r:embed="rId2">
            <a:extLst>
              <a:ext uri="{28A0092B-C50C-407E-A947-70E740481C1C}">
                <a14:useLocalDpi xmlns:a14="http://schemas.microsoft.com/office/drawing/2010/main" val="0"/>
              </a:ext>
            </a:extLst>
          </a:blip>
          <a:srcRect r="3303"/>
          <a:stretch/>
        </p:blipFill>
        <p:spPr bwMode="auto">
          <a:xfrm>
            <a:off x="-62903" y="0"/>
            <a:ext cx="920690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4589" y="689809"/>
            <a:ext cx="8694822" cy="2554545"/>
          </a:xfrm>
          <a:prstGeom prst="rect">
            <a:avLst/>
          </a:prstGeom>
          <a:noFill/>
        </p:spPr>
        <p:txBody>
          <a:bodyPr wrap="square" rtlCol="0">
            <a:spAutoFit/>
          </a:bodyPr>
          <a:lstStyle/>
          <a:p>
            <a:pPr algn="ctr"/>
            <a:r>
              <a:rPr lang="en-US" sz="4000" dirty="0"/>
              <a:t>For your kingdom is an everlasting kingdom. You rule throughout all generations. </a:t>
            </a:r>
            <a:r>
              <a:rPr lang="en-US" sz="4000" b="1" dirty="0"/>
              <a:t>The </a:t>
            </a:r>
            <a:r>
              <a:rPr lang="en-US" sz="4000" b="1" cap="small" dirty="0"/>
              <a:t>LORD</a:t>
            </a:r>
            <a:r>
              <a:rPr lang="en-US" sz="4000" b="1" dirty="0"/>
              <a:t> always keeps his promises; he is gracious in all he does</a:t>
            </a:r>
            <a:r>
              <a:rPr lang="en-US" sz="4000" dirty="0"/>
              <a:t>. </a:t>
            </a:r>
          </a:p>
        </p:txBody>
      </p:sp>
      <p:sp>
        <p:nvSpPr>
          <p:cNvPr id="3" name="Rectangle 2"/>
          <p:cNvSpPr/>
          <p:nvPr/>
        </p:nvSpPr>
        <p:spPr>
          <a:xfrm>
            <a:off x="2738035" y="0"/>
            <a:ext cx="3605025" cy="769441"/>
          </a:xfrm>
          <a:prstGeom prst="rect">
            <a:avLst/>
          </a:prstGeom>
          <a:noFill/>
        </p:spPr>
        <p:txBody>
          <a:bodyPr wrap="none" lIns="91440" tIns="45720" rIns="91440" bIns="45720">
            <a:spAutoFit/>
          </a:bodyPr>
          <a:lstStyle/>
          <a:p>
            <a:pPr algn="ctr"/>
            <a:r>
              <a:rPr lang="en-US" sz="4400" b="1" spc="50" dirty="0" smtClean="0">
                <a:ln w="0"/>
                <a:solidFill>
                  <a:schemeClr val="bg2"/>
                </a:solidFill>
                <a:effectLst>
                  <a:innerShdw blurRad="63500" dist="50800" dir="13500000">
                    <a:srgbClr val="000000">
                      <a:alpha val="50000"/>
                    </a:srgbClr>
                  </a:innerShdw>
                </a:effectLst>
              </a:rPr>
              <a:t>PSALM 145:13</a:t>
            </a:r>
            <a:endParaRPr lang="en-US" sz="4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593878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Image result for Ephesians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056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Ephesians 2: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42"/>
            <a:ext cx="9144000" cy="6874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632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Ephesians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1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403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B9DFF"/>
        </a:solidFill>
        <a:effectLst/>
      </p:bgPr>
    </p:bg>
    <p:spTree>
      <p:nvGrpSpPr>
        <p:cNvPr id="1" name=""/>
        <p:cNvGrpSpPr/>
        <p:nvPr/>
      </p:nvGrpSpPr>
      <p:grpSpPr>
        <a:xfrm>
          <a:off x="0" y="0"/>
          <a:ext cx="0" cy="0"/>
          <a:chOff x="0" y="0"/>
          <a:chExt cx="0" cy="0"/>
        </a:xfrm>
      </p:grpSpPr>
      <p:pic>
        <p:nvPicPr>
          <p:cNvPr id="18434" name="Picture 2" descr="Image result for God's attribu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51284"/>
            <a:ext cx="9143999" cy="56067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312821"/>
            <a:ext cx="9143999" cy="584775"/>
          </a:xfrm>
          <a:prstGeom prst="rect">
            <a:avLst/>
          </a:prstGeom>
          <a:noFill/>
        </p:spPr>
        <p:txBody>
          <a:bodyPr wrap="square" rtlCol="0">
            <a:spAutoFit/>
          </a:bodyPr>
          <a:lstStyle/>
          <a:p>
            <a:r>
              <a:rPr lang="en-US" sz="3200" b="1" dirty="0" smtClean="0"/>
              <a:t>3. God </a:t>
            </a:r>
            <a:r>
              <a:rPr lang="en-US" sz="3200" b="1" dirty="0"/>
              <a:t>Expects His Children to Display His </a:t>
            </a:r>
            <a:r>
              <a:rPr lang="en-US" sz="3200" b="1" dirty="0" smtClean="0"/>
              <a:t>Attributes</a:t>
            </a:r>
            <a:endParaRPr lang="en-US" sz="3200" b="1" dirty="0"/>
          </a:p>
        </p:txBody>
      </p:sp>
      <p:sp>
        <p:nvSpPr>
          <p:cNvPr id="3" name="TextBox 2"/>
          <p:cNvSpPr txBox="1"/>
          <p:nvPr/>
        </p:nvSpPr>
        <p:spPr>
          <a:xfrm>
            <a:off x="6833286" y="6487297"/>
            <a:ext cx="2310714" cy="369332"/>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027071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80C00"/>
        </a:solidFill>
        <a:effectLst/>
      </p:bgPr>
    </p:bg>
    <p:spTree>
      <p:nvGrpSpPr>
        <p:cNvPr id="1" name=""/>
        <p:cNvGrpSpPr/>
        <p:nvPr/>
      </p:nvGrpSpPr>
      <p:grpSpPr>
        <a:xfrm>
          <a:off x="0" y="0"/>
          <a:ext cx="0" cy="0"/>
          <a:chOff x="0" y="0"/>
          <a:chExt cx="0" cy="0"/>
        </a:xfrm>
      </p:grpSpPr>
      <p:pic>
        <p:nvPicPr>
          <p:cNvPr id="19458" name="Picture 2" descr="Image result for Eph. 4: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4297"/>
            <a:ext cx="9144000" cy="51337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481263"/>
            <a:ext cx="9144000" cy="707886"/>
          </a:xfrm>
          <a:prstGeom prst="rect">
            <a:avLst/>
          </a:prstGeom>
          <a:noFill/>
        </p:spPr>
        <p:txBody>
          <a:bodyPr wrap="square" rtlCol="0">
            <a:spAutoFit/>
          </a:bodyPr>
          <a:lstStyle/>
          <a:p>
            <a:pPr algn="ctr"/>
            <a:r>
              <a:rPr lang="en-US" sz="4000" b="1" dirty="0" smtClean="0">
                <a:solidFill>
                  <a:schemeClr val="bg1"/>
                </a:solidFill>
              </a:rPr>
              <a:t>Paul implores Christ followers</a:t>
            </a:r>
            <a:r>
              <a:rPr lang="en-US" sz="4000"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2620056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r="14060"/>
          <a:stretch/>
        </p:blipFill>
        <p:spPr bwMode="auto">
          <a:xfrm>
            <a:off x="0" y="0"/>
            <a:ext cx="91680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68442"/>
            <a:ext cx="9144000" cy="2923877"/>
          </a:xfrm>
          <a:prstGeom prst="rect">
            <a:avLst/>
          </a:prstGeom>
          <a:noFill/>
        </p:spPr>
        <p:txBody>
          <a:bodyPr wrap="square" rtlCol="0">
            <a:spAutoFit/>
          </a:bodyPr>
          <a:lstStyle/>
          <a:p>
            <a:pPr algn="ctr"/>
            <a:r>
              <a:rPr lang="en-US" sz="3600" dirty="0"/>
              <a:t>“</a:t>
            </a:r>
            <a:r>
              <a:rPr lang="en-US" sz="3600" b="1" dirty="0"/>
              <a:t>There can be a disruption in hormones that result in specific symptoms, such as disturbed sleep, loss of appetite, fatigue and anxiety</a:t>
            </a:r>
            <a:r>
              <a:rPr lang="en-US" sz="3600" dirty="0" smtClean="0"/>
              <a:t>,”</a:t>
            </a:r>
            <a:endParaRPr lang="en-US" sz="1200" dirty="0" smtClean="0"/>
          </a:p>
          <a:p>
            <a:pPr algn="r"/>
            <a:endParaRPr lang="en-US" sz="1200" i="1" dirty="0" smtClean="0"/>
          </a:p>
          <a:p>
            <a:pPr algn="r"/>
            <a:r>
              <a:rPr lang="en-US" sz="3200" i="1" dirty="0" smtClean="0"/>
              <a:t>Dr. </a:t>
            </a:r>
            <a:r>
              <a:rPr lang="en-US" sz="3200" i="1" dirty="0" err="1" smtClean="0"/>
              <a:t>Jannel</a:t>
            </a:r>
            <a:r>
              <a:rPr lang="en-US" sz="3200" i="1" dirty="0" smtClean="0"/>
              <a:t> Philips</a:t>
            </a:r>
          </a:p>
          <a:p>
            <a:pPr algn="r"/>
            <a:r>
              <a:rPr lang="en-US" sz="3000" i="1" dirty="0" smtClean="0"/>
              <a:t>Henry Ford Health System</a:t>
            </a:r>
            <a:endParaRPr lang="en-US" sz="3000" i="1" dirty="0"/>
          </a:p>
        </p:txBody>
      </p:sp>
    </p:spTree>
    <p:extLst>
      <p:ext uri="{BB962C8B-B14F-4D97-AF65-F5344CB8AC3E}">
        <p14:creationId xmlns:p14="http://schemas.microsoft.com/office/powerpoint/2010/main" val="3723373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46358"/>
            <a:ext cx="9144000" cy="2911641"/>
          </a:xfrm>
          <a:prstGeom prst="rect">
            <a:avLst/>
          </a:prstGeom>
        </p:spPr>
      </p:pic>
      <p:sp>
        <p:nvSpPr>
          <p:cNvPr id="3" name="TextBox 2"/>
          <p:cNvSpPr txBox="1"/>
          <p:nvPr/>
        </p:nvSpPr>
        <p:spPr>
          <a:xfrm>
            <a:off x="192505" y="0"/>
            <a:ext cx="8686800" cy="6186309"/>
          </a:xfrm>
          <a:prstGeom prst="rect">
            <a:avLst/>
          </a:prstGeom>
          <a:noFill/>
        </p:spPr>
        <p:txBody>
          <a:bodyPr wrap="square" rtlCol="0">
            <a:spAutoFit/>
          </a:bodyPr>
          <a:lstStyle/>
          <a:p>
            <a:pPr algn="ctr"/>
            <a:r>
              <a:rPr lang="en-US" sz="3600" b="1" dirty="0"/>
              <a:t>Romans 12:3 (NKJV) </a:t>
            </a:r>
            <a:r>
              <a:rPr lang="en-US" sz="3600" dirty="0"/>
              <a:t/>
            </a:r>
            <a:br>
              <a:rPr lang="en-US" sz="3600" dirty="0"/>
            </a:br>
            <a:r>
              <a:rPr lang="en-US" sz="3600" baseline="30000" dirty="0"/>
              <a:t>3 </a:t>
            </a:r>
            <a:r>
              <a:rPr lang="en-US" sz="3600" dirty="0"/>
              <a:t> For I say, through the grace given to me, to everyone who is among you, not to think </a:t>
            </a:r>
            <a:r>
              <a:rPr lang="en-US" sz="3600" i="1" dirty="0"/>
              <a:t>of himself</a:t>
            </a:r>
            <a:r>
              <a:rPr lang="en-US" sz="3600" dirty="0"/>
              <a:t> more highly than he ought to think, but to think soberly, as God has dealt to each one a measure of faith. </a:t>
            </a:r>
            <a:br>
              <a:rPr lang="en-US" sz="3600" dirty="0"/>
            </a:br>
            <a:r>
              <a:rPr lang="en-US" sz="3600" b="1" dirty="0" smtClean="0"/>
              <a:t>Philippians </a:t>
            </a:r>
            <a:r>
              <a:rPr lang="en-US" sz="3600" b="1" dirty="0"/>
              <a:t>2:3 (NKJV) </a:t>
            </a:r>
            <a:r>
              <a:rPr lang="en-US" sz="3600" dirty="0"/>
              <a:t/>
            </a:r>
            <a:br>
              <a:rPr lang="en-US" sz="3600" dirty="0"/>
            </a:br>
            <a:r>
              <a:rPr lang="en-US" sz="3600" baseline="30000" dirty="0"/>
              <a:t>3 </a:t>
            </a:r>
            <a:r>
              <a:rPr lang="en-US" sz="3600" dirty="0"/>
              <a:t> </a:t>
            </a:r>
            <a:r>
              <a:rPr lang="en-US" sz="3600" i="1" dirty="0"/>
              <a:t>Let</a:t>
            </a:r>
            <a:r>
              <a:rPr lang="en-US" sz="3600" dirty="0"/>
              <a:t> nothing </a:t>
            </a:r>
            <a:r>
              <a:rPr lang="en-US" sz="3600" i="1" dirty="0"/>
              <a:t>be done</a:t>
            </a:r>
            <a:r>
              <a:rPr lang="en-US" sz="3600" dirty="0"/>
              <a:t> through selfish ambition or conceit, but in lowliness of mind let each esteem others better than himself. </a:t>
            </a:r>
            <a:br>
              <a:rPr lang="en-US" sz="3600" dirty="0"/>
            </a:br>
            <a:endParaRPr lang="en-US" sz="3600" dirty="0"/>
          </a:p>
        </p:txBody>
      </p:sp>
    </p:spTree>
    <p:extLst>
      <p:ext uri="{BB962C8B-B14F-4D97-AF65-F5344CB8AC3E}">
        <p14:creationId xmlns:p14="http://schemas.microsoft.com/office/powerpoint/2010/main" val="31504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20482" name="Picture 2" descr="Image result for Eph. 5: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43" y="0"/>
            <a:ext cx="747326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844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 result for What does that look li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445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2505" y="216568"/>
            <a:ext cx="8773506" cy="984885"/>
          </a:xfrm>
          <a:prstGeom prst="rect">
            <a:avLst/>
          </a:prstGeom>
          <a:solidFill>
            <a:srgbClr val="BC008B"/>
          </a:solidFill>
        </p:spPr>
        <p:txBody>
          <a:bodyPr wrap="square" rtlCol="0">
            <a:spAutoFit/>
          </a:bodyPr>
          <a:lstStyle/>
          <a:p>
            <a:pPr algn="ctr"/>
            <a:endParaRPr lang="en-US" sz="800" dirty="0" smtClean="0">
              <a:solidFill>
                <a:schemeClr val="bg1"/>
              </a:solidFill>
              <a:latin typeface="Arial Rounded MT Bold" panose="020F0704030504030204" pitchFamily="34" charset="0"/>
            </a:endParaRPr>
          </a:p>
          <a:p>
            <a:pPr algn="ctr"/>
            <a:r>
              <a:rPr lang="en-US" sz="4000" dirty="0" smtClean="0">
                <a:solidFill>
                  <a:schemeClr val="bg1"/>
                </a:solidFill>
                <a:latin typeface="Arial Rounded MT Bold" panose="020F0704030504030204" pitchFamily="34" charset="0"/>
              </a:rPr>
              <a:t>4.What exactly does this look like?</a:t>
            </a:r>
          </a:p>
          <a:p>
            <a:pPr algn="ctr"/>
            <a:endParaRPr lang="en-US" sz="10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662591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2863"/>
            <a:ext cx="9144000" cy="50051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70192"/>
          <a:stretch/>
        </p:blipFill>
        <p:spPr bwMode="auto">
          <a:xfrm>
            <a:off x="0" y="-1"/>
            <a:ext cx="9144000" cy="32966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2505" y="192505"/>
            <a:ext cx="8686800" cy="3170099"/>
          </a:xfrm>
          <a:prstGeom prst="rect">
            <a:avLst/>
          </a:prstGeom>
          <a:noFill/>
        </p:spPr>
        <p:txBody>
          <a:bodyPr wrap="square" rtlCol="0">
            <a:spAutoFit/>
          </a:bodyPr>
          <a:lstStyle/>
          <a:p>
            <a:pPr algn="ctr"/>
            <a:r>
              <a:rPr lang="en-US" sz="4000" b="1" u="sng" dirty="0"/>
              <a:t>A</a:t>
            </a:r>
            <a:r>
              <a:rPr lang="en-US" sz="4000" b="1" u="sng" dirty="0" smtClean="0"/>
              <a:t>ccountabilit</a:t>
            </a:r>
            <a:r>
              <a:rPr lang="en-US" sz="4000" b="1" dirty="0" smtClean="0"/>
              <a:t>y </a:t>
            </a:r>
            <a:r>
              <a:rPr lang="en-US" sz="4000" b="1" dirty="0"/>
              <a:t>is to the church, what tracks are to a train: without </a:t>
            </a:r>
            <a:r>
              <a:rPr lang="en-US" sz="4000" b="1" u="sng" dirty="0"/>
              <a:t>it</a:t>
            </a:r>
            <a:r>
              <a:rPr lang="en-US" sz="4000" b="1" dirty="0"/>
              <a:t>, we flounder, lose focus, detract from moral purity, and fail to achieve true unity </a:t>
            </a:r>
            <a:endParaRPr lang="en-US" sz="4000" b="1" dirty="0" smtClean="0"/>
          </a:p>
          <a:p>
            <a:pPr algn="ctr"/>
            <a:r>
              <a:rPr lang="en-US" sz="4000" b="1" dirty="0" smtClean="0"/>
              <a:t>and </a:t>
            </a:r>
            <a:r>
              <a:rPr lang="en-US" sz="4000" b="1" dirty="0"/>
              <a:t>cohesion. </a:t>
            </a:r>
          </a:p>
        </p:txBody>
      </p:sp>
    </p:spTree>
    <p:extLst>
      <p:ext uri="{BB962C8B-B14F-4D97-AF65-F5344CB8AC3E}">
        <p14:creationId xmlns:p14="http://schemas.microsoft.com/office/powerpoint/2010/main" val="855689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what is accountability in the chu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436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602" name="Picture 2" descr="Image result for James 5:19-20"/>
          <p:cNvPicPr>
            <a:picLocks noChangeAspect="1" noChangeArrowheads="1"/>
          </p:cNvPicPr>
          <p:nvPr/>
        </p:nvPicPr>
        <p:blipFill rotWithShape="1">
          <a:blip r:embed="rId2">
            <a:extLst>
              <a:ext uri="{28A0092B-C50C-407E-A947-70E740481C1C}">
                <a14:useLocalDpi xmlns:a14="http://schemas.microsoft.com/office/drawing/2010/main" val="0"/>
              </a:ext>
            </a:extLst>
          </a:blip>
          <a:srcRect b="11297"/>
          <a:stretch/>
        </p:blipFill>
        <p:spPr bwMode="auto">
          <a:xfrm>
            <a:off x="0" y="1732544"/>
            <a:ext cx="9119937" cy="5101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063" y="288757"/>
            <a:ext cx="9119937" cy="1200329"/>
          </a:xfrm>
          <a:prstGeom prst="rect">
            <a:avLst/>
          </a:prstGeom>
          <a:noFill/>
        </p:spPr>
        <p:txBody>
          <a:bodyPr wrap="square" rtlCol="0">
            <a:spAutoFit/>
          </a:bodyPr>
          <a:lstStyle/>
          <a:p>
            <a:pPr algn="ctr"/>
            <a:r>
              <a:rPr lang="en-US" sz="3600" b="1" dirty="0">
                <a:solidFill>
                  <a:schemeClr val="bg1"/>
                </a:solidFill>
              </a:rPr>
              <a:t>Christians are to go after a wayward brother </a:t>
            </a:r>
            <a:endParaRPr lang="en-US" sz="3600" b="1" dirty="0" smtClean="0">
              <a:solidFill>
                <a:schemeClr val="bg1"/>
              </a:solidFill>
            </a:endParaRPr>
          </a:p>
          <a:p>
            <a:pPr algn="ctr"/>
            <a:r>
              <a:rPr lang="en-US" sz="3600" b="1" dirty="0" smtClean="0">
                <a:solidFill>
                  <a:schemeClr val="bg1"/>
                </a:solidFill>
              </a:rPr>
              <a:t>or </a:t>
            </a:r>
            <a:r>
              <a:rPr lang="en-US" sz="3600" b="1" dirty="0">
                <a:solidFill>
                  <a:schemeClr val="bg1"/>
                </a:solidFill>
              </a:rPr>
              <a:t>sister and seek to bring them back</a:t>
            </a:r>
            <a:r>
              <a:rPr lang="en-US" dirty="0"/>
              <a:t>. </a:t>
            </a:r>
          </a:p>
        </p:txBody>
      </p:sp>
    </p:spTree>
    <p:extLst>
      <p:ext uri="{BB962C8B-B14F-4D97-AF65-F5344CB8AC3E}">
        <p14:creationId xmlns:p14="http://schemas.microsoft.com/office/powerpoint/2010/main" val="24040373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C0000"/>
        </a:solidFill>
        <a:effectLst/>
      </p:bgPr>
    </p:bg>
    <p:spTree>
      <p:nvGrpSpPr>
        <p:cNvPr id="1" name=""/>
        <p:cNvGrpSpPr/>
        <p:nvPr/>
      </p:nvGrpSpPr>
      <p:grpSpPr>
        <a:xfrm>
          <a:off x="0" y="0"/>
          <a:ext cx="0" cy="0"/>
          <a:chOff x="0" y="0"/>
          <a:chExt cx="0" cy="0"/>
        </a:xfrm>
      </p:grpSpPr>
      <p:pic>
        <p:nvPicPr>
          <p:cNvPr id="26626" name="Picture 2" descr="Image result for Matthew 5: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4" y="0"/>
            <a:ext cx="6857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760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 result for Matthew 18:15-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5786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152910"/>
            <a:ext cx="5438274" cy="707886"/>
          </a:xfrm>
          <a:prstGeom prst="rect">
            <a:avLst/>
          </a:prstGeom>
          <a:solidFill>
            <a:schemeClr val="tx1"/>
          </a:solidFill>
        </p:spPr>
        <p:txBody>
          <a:bodyPr wrap="square" rtlCol="0">
            <a:spAutoFit/>
          </a:bodyPr>
          <a:lstStyle/>
          <a:p>
            <a:r>
              <a:rPr lang="en-US" sz="4000" dirty="0" smtClean="0">
                <a:solidFill>
                  <a:schemeClr val="bg1"/>
                </a:solidFill>
              </a:rPr>
              <a:t>Encourage each other.</a:t>
            </a:r>
            <a:endParaRPr lang="en-US" sz="4000" dirty="0">
              <a:solidFill>
                <a:schemeClr val="bg1"/>
              </a:solidFill>
            </a:endParaRPr>
          </a:p>
        </p:txBody>
      </p:sp>
      <p:sp>
        <p:nvSpPr>
          <p:cNvPr id="3" name="TextBox 2"/>
          <p:cNvSpPr txBox="1"/>
          <p:nvPr/>
        </p:nvSpPr>
        <p:spPr>
          <a:xfrm>
            <a:off x="13648" y="5829750"/>
            <a:ext cx="3368842" cy="461665"/>
          </a:xfrm>
          <a:prstGeom prst="rect">
            <a:avLst/>
          </a:prstGeom>
          <a:solidFill>
            <a:schemeClr val="tx1"/>
          </a:solidFill>
        </p:spPr>
        <p:txBody>
          <a:bodyPr wrap="square" rtlCol="0">
            <a:spAutoFit/>
          </a:bodyPr>
          <a:lstStyle/>
          <a:p>
            <a:r>
              <a:rPr lang="en-US" sz="2400" dirty="0" smtClean="0">
                <a:solidFill>
                  <a:srgbClr val="FF66FF"/>
                </a:solidFill>
              </a:rPr>
              <a:t>1 Thessalonians 5:11</a:t>
            </a:r>
            <a:endParaRPr lang="en-US" sz="2400" dirty="0">
              <a:solidFill>
                <a:srgbClr val="FF66FF"/>
              </a:solidFill>
            </a:endParaRPr>
          </a:p>
        </p:txBody>
      </p:sp>
      <p:pic>
        <p:nvPicPr>
          <p:cNvPr id="6"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93810"/>
          <a:stretch/>
        </p:blipFill>
        <p:spPr bwMode="auto">
          <a:xfrm>
            <a:off x="6414448" y="0"/>
            <a:ext cx="272955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9038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698" name="Picture 2" descr="Image result for Heb. 1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1" cy="542740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97754" y="5778773"/>
            <a:ext cx="4548489"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Hebrews 10:25</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904044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None of These Diseases: The Bible's Health Secrets for the 21st Century  -     By: S.I. McMillen, David E. Ster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765" y="0"/>
            <a:ext cx="450913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36900" y="144379"/>
            <a:ext cx="4407100" cy="6494085"/>
          </a:xfrm>
          <a:prstGeom prst="rect">
            <a:avLst/>
          </a:prstGeom>
          <a:noFill/>
        </p:spPr>
        <p:txBody>
          <a:bodyPr wrap="square" rtlCol="0">
            <a:spAutoFit/>
          </a:bodyPr>
          <a:lstStyle/>
          <a:p>
            <a:r>
              <a:rPr lang="en-US" sz="3200" i="1" dirty="0" smtClean="0"/>
              <a:t>None </a:t>
            </a:r>
            <a:r>
              <a:rPr lang="en-US" sz="3200" i="1" dirty="0"/>
              <a:t>of These Diseases</a:t>
            </a:r>
            <a:r>
              <a:rPr lang="en-US" sz="3200" dirty="0"/>
              <a:t> shows how to obtain extraordinary medical benefits simply by heeding the Word of God. </a:t>
            </a:r>
            <a:endParaRPr lang="en-US" sz="3200" dirty="0" smtClean="0"/>
          </a:p>
          <a:p>
            <a:endParaRPr lang="en-US" sz="3200" dirty="0" smtClean="0"/>
          </a:p>
          <a:p>
            <a:r>
              <a:rPr lang="en-US" sz="3200" dirty="0" smtClean="0"/>
              <a:t>Drs</a:t>
            </a:r>
            <a:r>
              <a:rPr lang="en-US" sz="3200" dirty="0"/>
              <a:t>. </a:t>
            </a:r>
            <a:r>
              <a:rPr lang="en-US" sz="3200" dirty="0" err="1"/>
              <a:t>McMillen</a:t>
            </a:r>
            <a:r>
              <a:rPr lang="en-US" sz="3200" dirty="0"/>
              <a:t> and Stern take us back to the Bible and show us how to apply our Creator's guidelines to our modern lifestyles.</a:t>
            </a:r>
          </a:p>
        </p:txBody>
      </p:sp>
    </p:spTree>
    <p:extLst>
      <p:ext uri="{BB962C8B-B14F-4D97-AF65-F5344CB8AC3E}">
        <p14:creationId xmlns:p14="http://schemas.microsoft.com/office/powerpoint/2010/main" val="457337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 result for Gal. 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553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96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mage result for Eph. 4: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775510" y="0"/>
            <a:ext cx="368490" cy="2961564"/>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40957041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mage result for 1 Cor. 5: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3571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well done thou good and faithful serv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5334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583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grief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24803"/>
          <a:stretch/>
        </p:blipFill>
        <p:spPr bwMode="auto">
          <a:xfrm>
            <a:off x="0" y="0"/>
            <a:ext cx="916806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962526"/>
            <a:ext cx="9144000" cy="1600438"/>
          </a:xfrm>
          <a:prstGeom prst="rect">
            <a:avLst/>
          </a:prstGeom>
          <a:noFill/>
        </p:spPr>
        <p:txBody>
          <a:bodyPr wrap="square" rtlCol="0">
            <a:spAutoFit/>
          </a:bodyPr>
          <a:lstStyle/>
          <a:p>
            <a:pPr marL="742950" indent="-742950" algn="ctr">
              <a:buAutoNum type="arabicPeriod"/>
            </a:pPr>
            <a:r>
              <a:rPr lang="en-US" sz="4000" b="1" dirty="0" smtClean="0"/>
              <a:t>How </a:t>
            </a:r>
            <a:r>
              <a:rPr lang="en-US" sz="4000" b="1" dirty="0"/>
              <a:t>often God’s people have </a:t>
            </a:r>
            <a:endParaRPr lang="en-US" sz="4000" b="1" dirty="0" smtClean="0"/>
          </a:p>
          <a:p>
            <a:pPr algn="ctr"/>
            <a:r>
              <a:rPr lang="en-US" sz="4000" b="1" dirty="0" smtClean="0"/>
              <a:t>brought </a:t>
            </a:r>
            <a:r>
              <a:rPr lang="en-US" sz="4000" b="1" dirty="0"/>
              <a:t>Him grief</a:t>
            </a:r>
            <a:r>
              <a:rPr lang="en-US" b="1" dirty="0"/>
              <a:t>. </a:t>
            </a:r>
          </a:p>
          <a:p>
            <a:endParaRPr lang="en-US" dirty="0"/>
          </a:p>
        </p:txBody>
      </p:sp>
    </p:spTree>
    <p:extLst>
      <p:ext uri="{BB962C8B-B14F-4D97-AF65-F5344CB8AC3E}">
        <p14:creationId xmlns:p14="http://schemas.microsoft.com/office/powerpoint/2010/main" val="1737583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10242" name="Picture 2" descr="Image result for Ps. 78: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037" y="0"/>
            <a:ext cx="6857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394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12770" b="12074"/>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288758"/>
            <a:ext cx="9124950" cy="3046988"/>
          </a:xfrm>
          <a:prstGeom prst="rect">
            <a:avLst/>
          </a:prstGeom>
          <a:noFill/>
        </p:spPr>
        <p:txBody>
          <a:bodyPr wrap="square" rtlCol="0">
            <a:spAutoFit/>
          </a:bodyPr>
          <a:lstStyle/>
          <a:p>
            <a:pPr algn="ctr"/>
            <a:r>
              <a:rPr lang="en-US" sz="4000" dirty="0"/>
              <a:t>“</a:t>
            </a:r>
            <a:r>
              <a:rPr lang="en-US" sz="4000" b="1" dirty="0"/>
              <a:t>The Lord was sorry that He had made man on earth, and He was grieved </a:t>
            </a:r>
            <a:endParaRPr lang="en-US" sz="4000" b="1" dirty="0" smtClean="0"/>
          </a:p>
          <a:p>
            <a:pPr algn="ctr"/>
            <a:r>
              <a:rPr lang="en-US" sz="4000" b="1" dirty="0" smtClean="0"/>
              <a:t>in </a:t>
            </a:r>
            <a:r>
              <a:rPr lang="en-US" sz="4000" b="1" dirty="0"/>
              <a:t>His heart</a:t>
            </a:r>
            <a:r>
              <a:rPr lang="en-US" sz="4000" dirty="0"/>
              <a:t>.”  </a:t>
            </a:r>
          </a:p>
          <a:p>
            <a:endParaRPr lang="en-US" sz="3600" dirty="0" smtClean="0"/>
          </a:p>
          <a:p>
            <a:r>
              <a:rPr lang="en-US" sz="3600" dirty="0" smtClean="0"/>
              <a:t>							Genesis 6:6</a:t>
            </a:r>
            <a:endParaRPr lang="en-US" sz="3600" dirty="0"/>
          </a:p>
        </p:txBody>
      </p:sp>
    </p:spTree>
    <p:extLst>
      <p:ext uri="{BB962C8B-B14F-4D97-AF65-F5344CB8AC3E}">
        <p14:creationId xmlns:p14="http://schemas.microsoft.com/office/powerpoint/2010/main" val="1043942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rainbow in the wi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 y="0"/>
            <a:ext cx="933769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98632" y="6476736"/>
            <a:ext cx="2036344" cy="340519"/>
          </a:xfrm>
          <a:prstGeom prst="rect">
            <a:avLst/>
          </a:prstGeom>
          <a:solidFill>
            <a:schemeClr val="tx1">
              <a:lumMod val="85000"/>
              <a:lumOff val="15000"/>
            </a:schemeClr>
          </a:solidFill>
        </p:spPr>
        <p:txBody>
          <a:bodyPr wrap="square" rtlCol="0">
            <a:spAutoFit/>
          </a:bodyPr>
          <a:lstStyle/>
          <a:p>
            <a:endParaRPr lang="en-US" dirty="0"/>
          </a:p>
        </p:txBody>
      </p:sp>
      <p:sp>
        <p:nvSpPr>
          <p:cNvPr id="4" name="TextBox 3"/>
          <p:cNvSpPr txBox="1"/>
          <p:nvPr/>
        </p:nvSpPr>
        <p:spPr>
          <a:xfrm>
            <a:off x="72189" y="0"/>
            <a:ext cx="9134976" cy="6524863"/>
          </a:xfrm>
          <a:prstGeom prst="rect">
            <a:avLst/>
          </a:prstGeom>
          <a:noFill/>
        </p:spPr>
        <p:txBody>
          <a:bodyPr wrap="square" rtlCol="0">
            <a:spAutoFit/>
          </a:bodyPr>
          <a:lstStyle/>
          <a:p>
            <a:r>
              <a:rPr lang="en-US" sz="4000" dirty="0">
                <a:solidFill>
                  <a:schemeClr val="bg1"/>
                </a:solidFill>
              </a:rPr>
              <a:t>“For He said, “Surely they are My people, Children who will not lie.” So He became their Savior. In all their affliction He was afflicted, And the Angel of His presence saved them; In His love and in His pity He redeemed them; And He bore them and carried them all the days of old. </a:t>
            </a:r>
            <a:r>
              <a:rPr lang="en-US" sz="4000" b="1" dirty="0">
                <a:solidFill>
                  <a:schemeClr val="bg1"/>
                </a:solidFill>
              </a:rPr>
              <a:t>But they rebelled and grieved His Holy Spirit</a:t>
            </a:r>
            <a:r>
              <a:rPr lang="en-US" sz="4000" dirty="0">
                <a:solidFill>
                  <a:schemeClr val="bg1"/>
                </a:solidFill>
              </a:rPr>
              <a:t>; So He turned Himself against them as an enemy”. </a:t>
            </a:r>
            <a:endParaRPr lang="en-US" sz="4000" dirty="0" smtClean="0">
              <a:solidFill>
                <a:schemeClr val="bg1"/>
              </a:solidFill>
            </a:endParaRPr>
          </a:p>
          <a:p>
            <a:pPr algn="r"/>
            <a:r>
              <a:rPr lang="en-US" sz="4000" b="1" dirty="0" smtClean="0">
                <a:solidFill>
                  <a:schemeClr val="bg1"/>
                </a:solidFill>
              </a:rPr>
              <a:t>Isa</a:t>
            </a:r>
            <a:r>
              <a:rPr lang="en-US" sz="4000" b="1" dirty="0">
                <a:solidFill>
                  <a:schemeClr val="bg1"/>
                </a:solidFill>
              </a:rPr>
              <a:t>. 63:8-10</a:t>
            </a:r>
          </a:p>
          <a:p>
            <a:endParaRPr lang="en-US" dirty="0"/>
          </a:p>
        </p:txBody>
      </p:sp>
    </p:spTree>
    <p:extLst>
      <p:ext uri="{BB962C8B-B14F-4D97-AF65-F5344CB8AC3E}">
        <p14:creationId xmlns:p14="http://schemas.microsoft.com/office/powerpoint/2010/main" val="2481625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12770" b="12074"/>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0316" y="0"/>
            <a:ext cx="8915400" cy="5632311"/>
          </a:xfrm>
          <a:prstGeom prst="rect">
            <a:avLst/>
          </a:prstGeom>
          <a:noFill/>
        </p:spPr>
        <p:txBody>
          <a:bodyPr wrap="square" rtlCol="0">
            <a:spAutoFit/>
          </a:bodyPr>
          <a:lstStyle/>
          <a:p>
            <a:pPr fontAlgn="base"/>
            <a:r>
              <a:rPr lang="en-US" sz="3600" dirty="0"/>
              <a:t>“Look down from Heaven, and see from your habitation, holy and glorious. Where are Your zeal and Your strength, The yearning of Your heart and Your mercies toward me? Are they restrained? Doubtless You are our Father, Though Abraham was ignorant of us, And Israel does not acknowledge us. You, O Lord, are our Father; Our Redeemer from Everlasting is Your name…” </a:t>
            </a:r>
            <a:r>
              <a:rPr lang="en-US" sz="3600" dirty="0" smtClean="0"/>
              <a:t>                          </a:t>
            </a:r>
          </a:p>
          <a:p>
            <a:pPr fontAlgn="base"/>
            <a:r>
              <a:rPr lang="en-US" sz="3600" dirty="0"/>
              <a:t> </a:t>
            </a:r>
            <a:r>
              <a:rPr lang="en-US" sz="3600" dirty="0" smtClean="0"/>
              <a:t>                                                 </a:t>
            </a:r>
            <a:r>
              <a:rPr lang="en-US" sz="3200" dirty="0" smtClean="0"/>
              <a:t>Isaiah 63:15-16</a:t>
            </a:r>
            <a:endParaRPr lang="en-US" sz="3200" dirty="0"/>
          </a:p>
        </p:txBody>
      </p:sp>
    </p:spTree>
    <p:extLst>
      <p:ext uri="{BB962C8B-B14F-4D97-AF65-F5344CB8AC3E}">
        <p14:creationId xmlns:p14="http://schemas.microsoft.com/office/powerpoint/2010/main" val="1264595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rainbow in the winter"/>
          <p:cNvPicPr>
            <a:picLocks noChangeAspect="1" noChangeArrowheads="1"/>
          </p:cNvPicPr>
          <p:nvPr/>
        </p:nvPicPr>
        <p:blipFill rotWithShape="1">
          <a:blip r:embed="rId2">
            <a:extLst>
              <a:ext uri="{28A0092B-C50C-407E-A947-70E740481C1C}">
                <a14:useLocalDpi xmlns:a14="http://schemas.microsoft.com/office/drawing/2010/main" val="0"/>
              </a:ext>
            </a:extLst>
          </a:blip>
          <a:srcRect b="34561"/>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8753" y="58846"/>
            <a:ext cx="8722895" cy="6740307"/>
          </a:xfrm>
          <a:prstGeom prst="rect">
            <a:avLst/>
          </a:prstGeom>
          <a:noFill/>
        </p:spPr>
        <p:txBody>
          <a:bodyPr wrap="square" rtlCol="0">
            <a:spAutoFit/>
          </a:bodyPr>
          <a:lstStyle/>
          <a:p>
            <a:r>
              <a:rPr lang="en-US" sz="3600" dirty="0"/>
              <a:t>“For since the beginning of the world men have not heard nor perceived by the ear, Nor has the eye seen any God besides You, who acts for the one who waits for Him. You meet him who rejoices and does righteousness, who remembers You in Your ways, You are indeed angry, for we have sinned—in these ways we continue; And we need to be saved. But we are all like an unclean thing, And all our righteousness are like filthy rags; We all fade as a leaf, and our iniquities, like the wind, have taken us away. </a:t>
            </a:r>
            <a:r>
              <a:rPr lang="en-US" sz="3600" dirty="0" smtClean="0"/>
              <a:t>              </a:t>
            </a:r>
            <a:r>
              <a:rPr lang="en-US" sz="3200" dirty="0" smtClean="0"/>
              <a:t>Isaiah 64:4-9</a:t>
            </a:r>
            <a:endParaRPr lang="en-US" sz="3200" dirty="0"/>
          </a:p>
        </p:txBody>
      </p:sp>
    </p:spTree>
    <p:extLst>
      <p:ext uri="{BB962C8B-B14F-4D97-AF65-F5344CB8AC3E}">
        <p14:creationId xmlns:p14="http://schemas.microsoft.com/office/powerpoint/2010/main" val="3506414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TotalTime>
  <Words>581</Words>
  <Application>Microsoft Office PowerPoint</Application>
  <PresentationFormat>On-screen Show (4:3)</PresentationFormat>
  <Paragraphs>37</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Kellcy</dc:creator>
  <cp:lastModifiedBy>Walt Kellcy</cp:lastModifiedBy>
  <cp:revision>17</cp:revision>
  <cp:lastPrinted>2020-01-12T15:27:44Z</cp:lastPrinted>
  <dcterms:created xsi:type="dcterms:W3CDTF">2020-01-11T19:07:01Z</dcterms:created>
  <dcterms:modified xsi:type="dcterms:W3CDTF">2020-01-12T16:09:29Z</dcterms:modified>
</cp:coreProperties>
</file>