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65" r:id="rId2"/>
    <p:sldId id="269" r:id="rId3"/>
    <p:sldId id="270" r:id="rId4"/>
    <p:sldId id="257" r:id="rId5"/>
    <p:sldId id="266" r:id="rId6"/>
    <p:sldId id="281" r:id="rId7"/>
    <p:sldId id="267" r:id="rId8"/>
    <p:sldId id="268" r:id="rId9"/>
    <p:sldId id="271" r:id="rId10"/>
    <p:sldId id="261" r:id="rId11"/>
    <p:sldId id="258" r:id="rId12"/>
    <p:sldId id="260" r:id="rId13"/>
    <p:sldId id="259" r:id="rId14"/>
    <p:sldId id="262" r:id="rId15"/>
    <p:sldId id="263" r:id="rId16"/>
    <p:sldId id="272" r:id="rId17"/>
    <p:sldId id="273" r:id="rId18"/>
    <p:sldId id="264" r:id="rId19"/>
    <p:sldId id="274" r:id="rId20"/>
    <p:sldId id="282" r:id="rId21"/>
    <p:sldId id="283" r:id="rId22"/>
    <p:sldId id="275" r:id="rId23"/>
    <p:sldId id="276" r:id="rId24"/>
    <p:sldId id="284" r:id="rId25"/>
    <p:sldId id="277" r:id="rId26"/>
    <p:sldId id="278" r:id="rId27"/>
    <p:sldId id="285" r:id="rId28"/>
    <p:sldId id="279" r:id="rId29"/>
    <p:sldId id="280" r:id="rId30"/>
    <p:sldId id="289" r:id="rId31"/>
    <p:sldId id="290"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D00"/>
    <a:srgbClr val="241646"/>
    <a:srgbClr val="660066"/>
    <a:srgbClr val="17175D"/>
    <a:srgbClr val="14314C"/>
    <a:srgbClr val="1F1F5F"/>
    <a:srgbClr val="1E0F00"/>
    <a:srgbClr val="333399"/>
    <a:srgbClr val="170E2C"/>
    <a:srgbClr val="311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6" d="100"/>
          <a:sy n="86" d="100"/>
        </p:scale>
        <p:origin x="14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775326F-624A-4243-8998-FFB1660E1142}" type="datetimeFigureOut">
              <a:rPr lang="en-US" smtClean="0"/>
              <a:t>11/3/2019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BB179D5-1AEB-48BD-ACB9-DC83C83A3C73}" type="slidenum">
              <a:rPr lang="en-US" smtClean="0"/>
              <a:t>‹#›</a:t>
            </a:fld>
            <a:endParaRPr lang="en-US"/>
          </a:p>
        </p:txBody>
      </p:sp>
    </p:spTree>
    <p:extLst>
      <p:ext uri="{BB962C8B-B14F-4D97-AF65-F5344CB8AC3E}">
        <p14:creationId xmlns:p14="http://schemas.microsoft.com/office/powerpoint/2010/main" val="4186352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1D16E2-3253-4F1D-89D0-889F1A1C0EA3}" type="datetimeFigureOut">
              <a:rPr lang="en-US" smtClean="0"/>
              <a:t>11/3/2019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B23512-5449-4772-A59B-E03528D036C0}" type="slidenum">
              <a:rPr lang="en-US" smtClean="0"/>
              <a:t>‹#›</a:t>
            </a:fld>
            <a:endParaRPr lang="en-US"/>
          </a:p>
        </p:txBody>
      </p:sp>
    </p:spTree>
    <p:extLst>
      <p:ext uri="{BB962C8B-B14F-4D97-AF65-F5344CB8AC3E}">
        <p14:creationId xmlns:p14="http://schemas.microsoft.com/office/powerpoint/2010/main" val="30568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F07F55-F983-4160-8045-295174C3986C}"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96010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07F55-F983-4160-8045-295174C3986C}"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133846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07F55-F983-4160-8045-295174C3986C}"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144376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07F55-F983-4160-8045-295174C3986C}"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313299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F07F55-F983-4160-8045-295174C3986C}"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202954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F07F55-F983-4160-8045-295174C3986C}"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24924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F07F55-F983-4160-8045-295174C3986C}"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235562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07F55-F983-4160-8045-295174C3986C}"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219433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07F55-F983-4160-8045-295174C3986C}"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38209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F07F55-F983-4160-8045-295174C3986C}"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331346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F07F55-F983-4160-8045-295174C3986C}"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E0876-41F2-406D-87F3-FF6BCBAADA56}" type="slidenum">
              <a:rPr lang="en-US" smtClean="0"/>
              <a:t>‹#›</a:t>
            </a:fld>
            <a:endParaRPr lang="en-US"/>
          </a:p>
        </p:txBody>
      </p:sp>
    </p:spTree>
    <p:extLst>
      <p:ext uri="{BB962C8B-B14F-4D97-AF65-F5344CB8AC3E}">
        <p14:creationId xmlns:p14="http://schemas.microsoft.com/office/powerpoint/2010/main" val="235271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07F55-F983-4160-8045-295174C3986C}" type="datetimeFigureOut">
              <a:rPr lang="en-US" smtClean="0"/>
              <a:t>11/3/2019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E0876-41F2-406D-87F3-FF6BCBAADA56}" type="slidenum">
              <a:rPr lang="en-US" smtClean="0"/>
              <a:t>‹#›</a:t>
            </a:fld>
            <a:endParaRPr lang="en-US"/>
          </a:p>
        </p:txBody>
      </p:sp>
    </p:spTree>
    <p:extLst>
      <p:ext uri="{BB962C8B-B14F-4D97-AF65-F5344CB8AC3E}">
        <p14:creationId xmlns:p14="http://schemas.microsoft.com/office/powerpoint/2010/main" val="2156843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F0DB3BA0-0DA7-46BD-BB33-8D98796B2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62318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EPhesians 4:23-24"/>
          <p:cNvPicPr>
            <a:picLocks noChangeAspect="1" noChangeArrowheads="1"/>
          </p:cNvPicPr>
          <p:nvPr/>
        </p:nvPicPr>
        <p:blipFill rotWithShape="1">
          <a:blip r:embed="rId2">
            <a:extLst>
              <a:ext uri="{28A0092B-C50C-407E-A947-70E740481C1C}">
                <a14:useLocalDpi xmlns:a14="http://schemas.microsoft.com/office/drawing/2010/main" val="0"/>
              </a:ext>
            </a:extLst>
          </a:blip>
          <a:srcRect t="5898" b="14349"/>
          <a:stretch/>
        </p:blipFill>
        <p:spPr bwMode="auto">
          <a:xfrm>
            <a:off x="0" y="-22703"/>
            <a:ext cx="9143999" cy="698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6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799" y="625642"/>
            <a:ext cx="8839201" cy="3970318"/>
          </a:xfrm>
          <a:prstGeom prst="rect">
            <a:avLst/>
          </a:prstGeom>
          <a:noFill/>
        </p:spPr>
        <p:txBody>
          <a:bodyPr wrap="square" rtlCol="0">
            <a:spAutoFit/>
          </a:bodyPr>
          <a:lstStyle/>
          <a:p>
            <a:r>
              <a:rPr lang="en-US" sz="3600" b="1" dirty="0"/>
              <a:t>“To him who stole steal no longer, but rather let him labor, working with his hands what is good, that he may have something to give him who has need. Let no corrupt word proceed out of your mouth, but only what is good for necessary edification, that it may impart grace to the hearers.” </a:t>
            </a:r>
          </a:p>
        </p:txBody>
      </p:sp>
      <p:sp>
        <p:nvSpPr>
          <p:cNvPr id="3" name="Rectangle 2"/>
          <p:cNvSpPr/>
          <p:nvPr/>
        </p:nvSpPr>
        <p:spPr>
          <a:xfrm>
            <a:off x="2904829" y="1"/>
            <a:ext cx="3639138" cy="646331"/>
          </a:xfrm>
          <a:prstGeom prst="rect">
            <a:avLst/>
          </a:prstGeom>
          <a:noFill/>
        </p:spPr>
        <p:txBody>
          <a:bodyPr wrap="non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rPr>
              <a:t>Ephesians 4:28-29</a:t>
            </a:r>
          </a:p>
        </p:txBody>
      </p:sp>
    </p:spTree>
    <p:extLst>
      <p:ext uri="{BB962C8B-B14F-4D97-AF65-F5344CB8AC3E}">
        <p14:creationId xmlns:p14="http://schemas.microsoft.com/office/powerpoint/2010/main" val="1611695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phesians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Ephesians 5:1"/>
          <p:cNvPicPr>
            <a:picLocks noChangeAspect="1" noChangeArrowheads="1"/>
          </p:cNvPicPr>
          <p:nvPr/>
        </p:nvPicPr>
        <p:blipFill rotWithShape="1">
          <a:blip r:embed="rId2">
            <a:extLst>
              <a:ext uri="{28A0092B-C50C-407E-A947-70E740481C1C}">
                <a14:useLocalDpi xmlns:a14="http://schemas.microsoft.com/office/drawing/2010/main" val="0"/>
              </a:ext>
            </a:extLst>
          </a:blip>
          <a:srcRect l="63684" t="89709" b="5906"/>
          <a:stretch/>
        </p:blipFill>
        <p:spPr bwMode="auto">
          <a:xfrm>
            <a:off x="5727032" y="6304547"/>
            <a:ext cx="3416968" cy="54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0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3348"/>
            <a:ext cx="9160598" cy="572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908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10" t="3743" r="2349" b="5731"/>
          <a:stretch/>
        </p:blipFill>
        <p:spPr bwMode="auto">
          <a:xfrm>
            <a:off x="0" y="320842"/>
            <a:ext cx="9160042" cy="620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8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ph. 3:17-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Eph. 3:17-19"/>
          <p:cNvPicPr>
            <a:picLocks noChangeAspect="1" noChangeArrowheads="1"/>
          </p:cNvPicPr>
          <p:nvPr/>
        </p:nvPicPr>
        <p:blipFill rotWithShape="1">
          <a:blip r:embed="rId2">
            <a:extLst>
              <a:ext uri="{28A0092B-C50C-407E-A947-70E740481C1C}">
                <a14:useLocalDpi xmlns:a14="http://schemas.microsoft.com/office/drawing/2010/main" val="0"/>
              </a:ext>
            </a:extLst>
          </a:blip>
          <a:srcRect l="17807" t="95322" r="52193" b="468"/>
          <a:stretch/>
        </p:blipFill>
        <p:spPr bwMode="auto">
          <a:xfrm>
            <a:off x="0" y="6481011"/>
            <a:ext cx="2743200" cy="3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13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170" name="Picture 2" descr="Image result for The first st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1993"/>
            <a:ext cx="9144000" cy="51960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210" y="0"/>
            <a:ext cx="9054790" cy="1661993"/>
          </a:xfrm>
          <a:prstGeom prst="rect">
            <a:avLst/>
          </a:prstGeom>
          <a:noFill/>
        </p:spPr>
        <p:txBody>
          <a:bodyPr wrap="square" rtlCol="0">
            <a:spAutoFit/>
          </a:bodyPr>
          <a:lstStyle/>
          <a:p>
            <a:r>
              <a:rPr lang="en-US" sz="3400" b="1" dirty="0">
                <a:solidFill>
                  <a:schemeClr val="bg1"/>
                </a:solidFill>
              </a:rPr>
              <a:t>The first step</a:t>
            </a:r>
            <a:r>
              <a:rPr lang="en-US" sz="3400" dirty="0">
                <a:solidFill>
                  <a:schemeClr val="bg1"/>
                </a:solidFill>
              </a:rPr>
              <a:t> in imitating God is to acknowledge that we have the capacity to love as Christ loved us. To forgive as Christ forgave. </a:t>
            </a:r>
          </a:p>
        </p:txBody>
      </p:sp>
    </p:spTree>
    <p:extLst>
      <p:ext uri="{BB962C8B-B14F-4D97-AF65-F5344CB8AC3E}">
        <p14:creationId xmlns:p14="http://schemas.microsoft.com/office/powerpoint/2010/main" val="347207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170" name="Picture 2" descr="Image result for The first st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9659"/>
            <a:ext cx="9144000" cy="5288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52926"/>
            <a:ext cx="9144000" cy="707886"/>
          </a:xfrm>
          <a:prstGeom prst="rect">
            <a:avLst/>
          </a:prstGeom>
          <a:noFill/>
        </p:spPr>
        <p:txBody>
          <a:bodyPr wrap="square" rtlCol="0">
            <a:spAutoFit/>
          </a:bodyPr>
          <a:lstStyle/>
          <a:p>
            <a:pPr algn="ctr"/>
            <a:r>
              <a:rPr lang="en-US" sz="4000" b="1" dirty="0">
                <a:solidFill>
                  <a:schemeClr val="bg1"/>
                </a:solidFill>
              </a:rPr>
              <a:t>The Second Step</a:t>
            </a:r>
            <a:r>
              <a:rPr lang="en-US" sz="4000" dirty="0">
                <a:solidFill>
                  <a:schemeClr val="bg1"/>
                </a:solidFill>
              </a:rPr>
              <a:t> is to do as Jesus did. </a:t>
            </a:r>
          </a:p>
        </p:txBody>
      </p:sp>
    </p:spTree>
    <p:extLst>
      <p:ext uri="{BB962C8B-B14F-4D97-AF65-F5344CB8AC3E}">
        <p14:creationId xmlns:p14="http://schemas.microsoft.com/office/powerpoint/2010/main" val="3555548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0E2C">
            <a:alpha val="95000"/>
          </a:srgbClr>
        </a:solidFill>
        <a:effectLst/>
      </p:bgPr>
    </p:bg>
    <p:spTree>
      <p:nvGrpSpPr>
        <p:cNvPr id="1" name=""/>
        <p:cNvGrpSpPr/>
        <p:nvPr/>
      </p:nvGrpSpPr>
      <p:grpSpPr>
        <a:xfrm>
          <a:off x="0" y="0"/>
          <a:ext cx="0" cy="0"/>
          <a:chOff x="0" y="0"/>
          <a:chExt cx="0" cy="0"/>
        </a:xfrm>
      </p:grpSpPr>
      <p:pic>
        <p:nvPicPr>
          <p:cNvPr id="8194" name="Picture 2" descr="Image result for love requires a commitment"/>
          <p:cNvPicPr>
            <a:picLocks noChangeAspect="1" noChangeArrowheads="1"/>
          </p:cNvPicPr>
          <p:nvPr/>
        </p:nvPicPr>
        <p:blipFill rotWithShape="1">
          <a:blip r:embed="rId2">
            <a:extLst>
              <a:ext uri="{28A0092B-C50C-407E-A947-70E740481C1C}">
                <a14:useLocalDpi xmlns:a14="http://schemas.microsoft.com/office/drawing/2010/main" val="0"/>
              </a:ext>
            </a:extLst>
          </a:blip>
          <a:srcRect b="14950"/>
          <a:stretch/>
        </p:blipFill>
        <p:spPr bwMode="auto">
          <a:xfrm>
            <a:off x="550392" y="-14236"/>
            <a:ext cx="8080262" cy="687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599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love as god l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47881" y="368515"/>
            <a:ext cx="4791568" cy="1446550"/>
          </a:xfrm>
          <a:prstGeom prst="rect">
            <a:avLst/>
          </a:prstGeom>
          <a:noFill/>
        </p:spPr>
        <p:txBody>
          <a:bodyPr wrap="none" lIns="91440" tIns="45720" rIns="91440" bIns="45720">
            <a:spAutoFit/>
          </a:bodyPr>
          <a:lstStyle/>
          <a:p>
            <a:pPr algn="ctr"/>
            <a:r>
              <a:rPr lang="en-US" sz="8800" b="1" cap="none" spc="0" dirty="0">
                <a:ln w="10160">
                  <a:solidFill>
                    <a:srgbClr val="1E0F00"/>
                  </a:solidFill>
                  <a:prstDash val="solid"/>
                </a:ln>
                <a:solidFill>
                  <a:schemeClr val="accent2">
                    <a:lumMod val="20000"/>
                    <a:lumOff val="80000"/>
                  </a:schemeClr>
                </a:solidFill>
                <a:effectLst>
                  <a:outerShdw blurRad="50800" dist="38100" dir="16200000" rotWithShape="0">
                    <a:prstClr val="black">
                      <a:alpha val="40000"/>
                    </a:prstClr>
                  </a:outerShdw>
                </a:effectLst>
              </a:rPr>
              <a:t>When We</a:t>
            </a:r>
          </a:p>
        </p:txBody>
      </p:sp>
    </p:spTree>
    <p:extLst>
      <p:ext uri="{BB962C8B-B14F-4D97-AF65-F5344CB8AC3E}">
        <p14:creationId xmlns:p14="http://schemas.microsoft.com/office/powerpoint/2010/main" val="429112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 are imit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8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47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love as god l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47881" y="368515"/>
            <a:ext cx="4791568" cy="1446550"/>
          </a:xfrm>
          <a:prstGeom prst="rect">
            <a:avLst/>
          </a:prstGeom>
          <a:noFill/>
        </p:spPr>
        <p:txBody>
          <a:bodyPr wrap="none" lIns="91440" tIns="45720" rIns="91440" bIns="45720">
            <a:spAutoFit/>
          </a:bodyPr>
          <a:lstStyle/>
          <a:p>
            <a:pPr algn="ctr"/>
            <a:r>
              <a:rPr lang="en-US" sz="8800" b="1" cap="none" spc="0" dirty="0">
                <a:ln w="10160">
                  <a:solidFill>
                    <a:srgbClr val="1E0F00"/>
                  </a:solidFill>
                  <a:prstDash val="solid"/>
                </a:ln>
                <a:solidFill>
                  <a:schemeClr val="accent2">
                    <a:lumMod val="20000"/>
                    <a:lumOff val="80000"/>
                  </a:schemeClr>
                </a:solidFill>
                <a:effectLst>
                  <a:outerShdw blurRad="50800" dist="38100" dir="16200000" rotWithShape="0">
                    <a:prstClr val="black">
                      <a:alpha val="40000"/>
                    </a:prstClr>
                  </a:outerShdw>
                </a:effectLst>
              </a:rPr>
              <a:t>When We</a:t>
            </a:r>
          </a:p>
        </p:txBody>
      </p:sp>
      <p:sp>
        <p:nvSpPr>
          <p:cNvPr id="4" name="Rectangle 3"/>
          <p:cNvSpPr/>
          <p:nvPr/>
        </p:nvSpPr>
        <p:spPr>
          <a:xfrm>
            <a:off x="1404472" y="4673815"/>
            <a:ext cx="6078394" cy="1107996"/>
          </a:xfrm>
          <a:prstGeom prst="rect">
            <a:avLst/>
          </a:prstGeom>
          <a:noFill/>
        </p:spPr>
        <p:txBody>
          <a:bodyPr wrap="none" lIns="91440" tIns="45720" rIns="91440" bIns="45720">
            <a:spAutoFit/>
          </a:bodyPr>
          <a:lstStyle/>
          <a:p>
            <a:pPr algn="ctr"/>
            <a:r>
              <a:rPr lang="en-US" sz="6600" b="1" cap="none" spc="0" dirty="0" smtClean="0">
                <a:ln w="10160">
                  <a:solidFill>
                    <a:srgbClr val="1E0F00"/>
                  </a:solidFill>
                  <a:prstDash val="solid"/>
                </a:ln>
                <a:solidFill>
                  <a:schemeClr val="accent2">
                    <a:lumMod val="20000"/>
                    <a:lumOff val="80000"/>
                  </a:schemeClr>
                </a:solidFill>
                <a:effectLst>
                  <a:outerShdw blurRad="50800" dist="38100" dir="16200000" rotWithShape="0">
                    <a:prstClr val="black">
                      <a:alpha val="40000"/>
                    </a:prstClr>
                  </a:outerShdw>
                </a:effectLst>
              </a:rPr>
              <a:t>We imitate Jesus</a:t>
            </a:r>
            <a:endParaRPr lang="en-US" sz="6600" b="1" cap="none" spc="0" dirty="0">
              <a:ln w="10160">
                <a:solidFill>
                  <a:srgbClr val="1E0F00"/>
                </a:solidFill>
                <a:prstDash val="solid"/>
              </a:ln>
              <a:solidFill>
                <a:schemeClr val="accent2">
                  <a:lumMod val="20000"/>
                  <a:lumOff val="80000"/>
                </a:schemeClr>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1798212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A0D00"/>
        </a:solidFill>
        <a:effectLst/>
      </p:bgPr>
    </p:bg>
    <p:spTree>
      <p:nvGrpSpPr>
        <p:cNvPr id="1" name=""/>
        <p:cNvGrpSpPr/>
        <p:nvPr/>
      </p:nvGrpSpPr>
      <p:grpSpPr>
        <a:xfrm>
          <a:off x="0" y="0"/>
          <a:ext cx="0" cy="0"/>
          <a:chOff x="0" y="0"/>
          <a:chExt cx="0" cy="0"/>
        </a:xfrm>
      </p:grpSpPr>
      <p:pic>
        <p:nvPicPr>
          <p:cNvPr id="2050" name="Picture 2" descr="Image result for a sweet smelling ar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0" y="0"/>
            <a:ext cx="904364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3505200" y="5467350"/>
            <a:ext cx="4267200" cy="1905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3562350" y="6362700"/>
            <a:ext cx="1733550" cy="1905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745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Ephesians 5:2 + the Mes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5502442" y="3705728"/>
            <a:ext cx="2839453" cy="16041"/>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78042" y="4483771"/>
            <a:ext cx="7563853" cy="4010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1999" y="5197644"/>
            <a:ext cx="7563853" cy="4010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6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two types of spe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
            <a:ext cx="9144000" cy="3561348"/>
          </a:xfrm>
          <a:prstGeom prst="rect">
            <a:avLst/>
          </a:prstGeom>
          <a:gradFill>
            <a:gsLst>
              <a:gs pos="0">
                <a:srgbClr val="3333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5" name="TextBox 4"/>
          <p:cNvSpPr txBox="1"/>
          <p:nvPr/>
        </p:nvSpPr>
        <p:spPr>
          <a:xfrm rot="10800000">
            <a:off x="3400926" y="3561345"/>
            <a:ext cx="2390273" cy="3344541"/>
          </a:xfrm>
          <a:prstGeom prst="rect">
            <a:avLst/>
          </a:prstGeom>
          <a:gradFill>
            <a:gsLst>
              <a:gs pos="0">
                <a:srgbClr val="3333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3" name="Rectangle 2"/>
          <p:cNvSpPr/>
          <p:nvPr/>
        </p:nvSpPr>
        <p:spPr>
          <a:xfrm>
            <a:off x="204040" y="765011"/>
            <a:ext cx="8735918" cy="2031325"/>
          </a:xfrm>
          <a:prstGeom prst="rect">
            <a:avLst/>
          </a:prstGeom>
          <a:noFill/>
        </p:spPr>
        <p:txBody>
          <a:bodyPr wrap="none" lIns="91440" tIns="45720" rIns="91440" bIns="45720">
            <a:spAutoFit/>
          </a:bodyPr>
          <a:lstStyle/>
          <a:p>
            <a:pPr algn="ctr"/>
            <a:r>
              <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Two Types of Speech</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are unacceptable to God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3445298" y="3553324"/>
            <a:ext cx="2301527" cy="320087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Obscenity</a:t>
            </a:r>
            <a:endParaRPr lang="en-US" sz="2000" dirty="0">
              <a:ln w="0"/>
              <a:effectLst>
                <a:outerShdw blurRad="38100" dist="19050" dir="2700000" algn="tl" rotWithShape="0">
                  <a:schemeClr val="dk1">
                    <a:alpha val="40000"/>
                  </a:schemeClr>
                </a:outerShdw>
              </a:effectLst>
            </a:endParaRPr>
          </a:p>
          <a:p>
            <a:pPr algn="ctr"/>
            <a:endParaRPr lang="en-US" sz="1000" dirty="0">
              <a:ln w="0"/>
              <a:effectLst>
                <a:outerShdw blurRad="38100" dist="19050" dir="2700000" algn="tl" rotWithShape="0">
                  <a:schemeClr val="dk1">
                    <a:alpha val="40000"/>
                  </a:schemeClr>
                </a:outerShdw>
              </a:effectLst>
            </a:endParaRPr>
          </a:p>
          <a:p>
            <a:pPr algn="ctr"/>
            <a:r>
              <a:rPr lang="en-US" sz="4000" dirty="0">
                <a:ln w="0"/>
                <a:effectLst>
                  <a:outerShdw blurRad="38100" dist="19050" dir="2700000" algn="tl" rotWithShape="0">
                    <a:schemeClr val="dk1">
                      <a:alpha val="40000"/>
                    </a:schemeClr>
                  </a:outerShdw>
                </a:effectLst>
              </a:rPr>
              <a:t>Crude</a:t>
            </a:r>
          </a:p>
          <a:p>
            <a:pPr algn="ctr"/>
            <a:r>
              <a:rPr lang="en-US" sz="4000" b="0" cap="none" spc="0" dirty="0">
                <a:ln w="0"/>
                <a:solidFill>
                  <a:schemeClr val="tx1"/>
                </a:solidFill>
                <a:effectLst>
                  <a:outerShdw blurRad="38100" dist="19050" dir="2700000" algn="tl" rotWithShape="0">
                    <a:schemeClr val="dk1">
                      <a:alpha val="40000"/>
                    </a:schemeClr>
                  </a:outerShdw>
                </a:effectLst>
              </a:rPr>
              <a:t>Joking </a:t>
            </a:r>
          </a:p>
          <a:p>
            <a:pPr algn="ctr"/>
            <a:r>
              <a:rPr lang="en-US" sz="3600" b="0" cap="none" spc="0" dirty="0">
                <a:ln w="0"/>
                <a:solidFill>
                  <a:schemeClr val="bg1"/>
                </a:solidFill>
                <a:effectLst>
                  <a:outerShdw blurRad="38100" dist="19050" dir="2700000" algn="tl" rotWithShape="0">
                    <a:schemeClr val="dk1">
                      <a:alpha val="40000"/>
                    </a:schemeClr>
                  </a:outerShdw>
                </a:effectLst>
              </a:rPr>
              <a:t>or</a:t>
            </a:r>
          </a:p>
          <a:p>
            <a:pPr algn="ctr"/>
            <a:r>
              <a:rPr lang="en-US" sz="3600" dirty="0">
                <a:ln w="0"/>
                <a:solidFill>
                  <a:schemeClr val="bg1"/>
                </a:solidFill>
                <a:effectLst>
                  <a:outerShdw blurRad="38100" dist="19050" dir="2700000" algn="tl" rotWithShape="0">
                    <a:schemeClr val="dk1">
                      <a:alpha val="40000"/>
                    </a:schemeClr>
                  </a:outerShdw>
                </a:effectLst>
              </a:rPr>
              <a:t>Foolish talk</a:t>
            </a:r>
            <a:endParaRPr lang="en-US" sz="36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71870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iersbe Bible Commentary NT  -     By: Warren W. Wiersb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71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71975" y="1536174"/>
            <a:ext cx="4772025" cy="3785652"/>
          </a:xfrm>
          <a:prstGeom prst="rect">
            <a:avLst/>
          </a:prstGeom>
          <a:noFill/>
        </p:spPr>
        <p:txBody>
          <a:bodyPr wrap="square" rtlCol="0">
            <a:spAutoFit/>
          </a:bodyPr>
          <a:lstStyle/>
          <a:p>
            <a:pPr algn="ctr"/>
            <a:r>
              <a:rPr lang="en-US" sz="4000" b="1" dirty="0">
                <a:solidFill>
                  <a:srgbClr val="17175D"/>
                </a:solidFill>
              </a:rPr>
              <a:t>“The gift of wit is a blessing, but when it is attached to a filthy mind or a base motive, it becomes </a:t>
            </a:r>
            <a:endParaRPr lang="en-US" sz="4000" b="1" dirty="0" smtClean="0">
              <a:solidFill>
                <a:srgbClr val="17175D"/>
              </a:solidFill>
            </a:endParaRPr>
          </a:p>
          <a:p>
            <a:pPr algn="ctr"/>
            <a:r>
              <a:rPr lang="en-US" sz="4000" b="1" dirty="0" smtClean="0">
                <a:solidFill>
                  <a:srgbClr val="17175D"/>
                </a:solidFill>
              </a:rPr>
              <a:t>a </a:t>
            </a:r>
            <a:r>
              <a:rPr lang="en-US" sz="4000" b="1" dirty="0">
                <a:solidFill>
                  <a:srgbClr val="17175D"/>
                </a:solidFill>
              </a:rPr>
              <a:t>curse</a:t>
            </a:r>
            <a:r>
              <a:rPr lang="en-US" sz="4000" b="1" dirty="0" smtClean="0">
                <a:solidFill>
                  <a:srgbClr val="17175D"/>
                </a:solidFill>
              </a:rPr>
              <a:t>.”</a:t>
            </a:r>
            <a:endParaRPr lang="en-US" sz="4000" b="1" dirty="0">
              <a:solidFill>
                <a:srgbClr val="17175D"/>
              </a:solidFill>
            </a:endParaRPr>
          </a:p>
        </p:txBody>
      </p:sp>
    </p:spTree>
    <p:extLst>
      <p:ext uri="{BB962C8B-B14F-4D97-AF65-F5344CB8AC3E}">
        <p14:creationId xmlns:p14="http://schemas.microsoft.com/office/powerpoint/2010/main" val="2814003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314C"/>
        </a:solidFill>
        <a:effectLst/>
      </p:bgPr>
    </p:bg>
    <p:spTree>
      <p:nvGrpSpPr>
        <p:cNvPr id="1" name=""/>
        <p:cNvGrpSpPr/>
        <p:nvPr/>
      </p:nvGrpSpPr>
      <p:grpSpPr>
        <a:xfrm>
          <a:off x="0" y="0"/>
          <a:ext cx="0" cy="0"/>
          <a:chOff x="0" y="0"/>
          <a:chExt cx="0" cy="0"/>
        </a:xfrm>
      </p:grpSpPr>
      <p:pic>
        <p:nvPicPr>
          <p:cNvPr id="13316" name="Picture 4" descr="Image result for Ephesians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0" y="919246"/>
            <a:ext cx="8920977"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5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result for Deut. 3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8"/>
            <a:ext cx="9144000" cy="685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86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Ph.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EPh. 5:6"/>
          <p:cNvPicPr>
            <a:picLocks noChangeAspect="1" noChangeArrowheads="1"/>
          </p:cNvPicPr>
          <p:nvPr/>
        </p:nvPicPr>
        <p:blipFill rotWithShape="1">
          <a:blip r:embed="rId2">
            <a:extLst>
              <a:ext uri="{28A0092B-C50C-407E-A947-70E740481C1C}">
                <a14:useLocalDpi xmlns:a14="http://schemas.microsoft.com/office/drawing/2010/main" val="0"/>
              </a:ext>
            </a:extLst>
          </a:blip>
          <a:srcRect t="91667" r="39167"/>
          <a:stretch/>
        </p:blipFill>
        <p:spPr bwMode="auto">
          <a:xfrm>
            <a:off x="3581400" y="6286500"/>
            <a:ext cx="55626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77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6"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0"/>
            <a:ext cx="6991350" cy="6991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0650" y="247650"/>
            <a:ext cx="6400800" cy="954107"/>
          </a:xfrm>
          <a:prstGeom prst="rect">
            <a:avLst/>
          </a:prstGeom>
          <a:solidFill>
            <a:schemeClr val="tx1"/>
          </a:solidFill>
        </p:spPr>
        <p:txBody>
          <a:bodyPr wrap="square" rtlCol="0">
            <a:spAutoFit/>
          </a:bodyPr>
          <a:lstStyle/>
          <a:p>
            <a:pPr algn="ctr"/>
            <a:r>
              <a:rPr lang="en-US" sz="2800" b="1" dirty="0">
                <a:solidFill>
                  <a:schemeClr val="bg1"/>
                </a:solidFill>
              </a:rPr>
              <a:t>A</a:t>
            </a:r>
            <a:r>
              <a:rPr lang="en-US" sz="2800" b="1" dirty="0" smtClean="0">
                <a:solidFill>
                  <a:schemeClr val="bg1"/>
                </a:solidFill>
              </a:rPr>
              <a:t> </a:t>
            </a:r>
            <a:r>
              <a:rPr lang="en-US" sz="2800" b="1" dirty="0">
                <a:solidFill>
                  <a:schemeClr val="bg1"/>
                </a:solidFill>
              </a:rPr>
              <a:t>Christian woman who attended an anniversary dinner in honor of a </a:t>
            </a:r>
            <a:r>
              <a:rPr lang="en-US" sz="2800" b="1" dirty="0" smtClean="0">
                <a:solidFill>
                  <a:schemeClr val="bg1"/>
                </a:solidFill>
              </a:rPr>
              <a:t>friend…</a:t>
            </a:r>
            <a:endParaRPr lang="en-US" sz="2800" b="1" dirty="0">
              <a:solidFill>
                <a:schemeClr val="bg1"/>
              </a:solidFill>
            </a:endParaRPr>
          </a:p>
        </p:txBody>
      </p:sp>
      <p:sp>
        <p:nvSpPr>
          <p:cNvPr id="3" name="TextBox 2"/>
          <p:cNvSpPr txBox="1"/>
          <p:nvPr/>
        </p:nvSpPr>
        <p:spPr>
          <a:xfrm>
            <a:off x="1390650" y="6305550"/>
            <a:ext cx="6400800" cy="461665"/>
          </a:xfrm>
          <a:prstGeom prst="rect">
            <a:avLst/>
          </a:prstGeom>
          <a:noFill/>
        </p:spPr>
        <p:txBody>
          <a:bodyPr wrap="square" rtlCol="0">
            <a:spAutoFit/>
          </a:bodyPr>
          <a:lstStyle/>
          <a:p>
            <a:pPr algn="ctr"/>
            <a:r>
              <a:rPr lang="en-US" sz="2400" i="1" dirty="0">
                <a:solidFill>
                  <a:schemeClr val="bg1"/>
                </a:solidFill>
              </a:rPr>
              <a:t>The </a:t>
            </a:r>
            <a:r>
              <a:rPr lang="en-US" sz="2400" i="1" dirty="0" err="1">
                <a:solidFill>
                  <a:schemeClr val="bg1"/>
                </a:solidFill>
              </a:rPr>
              <a:t>Wiersbe</a:t>
            </a:r>
            <a:r>
              <a:rPr lang="en-US" sz="2400" i="1" dirty="0">
                <a:solidFill>
                  <a:schemeClr val="bg1"/>
                </a:solidFill>
              </a:rPr>
              <a:t> N.T. Bible Commentary </a:t>
            </a:r>
            <a:r>
              <a:rPr lang="en-US" sz="2400" i="1" dirty="0" smtClean="0">
                <a:solidFill>
                  <a:schemeClr val="bg1"/>
                </a:solidFill>
              </a:rPr>
              <a:t>pg. 613</a:t>
            </a:r>
            <a:endParaRPr lang="en-US" sz="2400" i="1" dirty="0">
              <a:solidFill>
                <a:schemeClr val="bg1"/>
              </a:solidFill>
            </a:endParaRPr>
          </a:p>
        </p:txBody>
      </p:sp>
    </p:spTree>
    <p:extLst>
      <p:ext uri="{BB962C8B-B14F-4D97-AF65-F5344CB8AC3E}">
        <p14:creationId xmlns:p14="http://schemas.microsoft.com/office/powerpoint/2010/main" val="165714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imitate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16959" y="4643735"/>
            <a:ext cx="1710085" cy="1107996"/>
          </a:xfrm>
          <a:prstGeom prst="rect">
            <a:avLst/>
          </a:prstGeom>
          <a:noFill/>
        </p:spPr>
        <p:txBody>
          <a:bodyPr wrap="none" lIns="91440" tIns="45720" rIns="91440" bIns="45720">
            <a:spAutoFit/>
          </a:bodyPr>
          <a:lstStyle/>
          <a:p>
            <a:pPr algn="ctr"/>
            <a:r>
              <a:rPr lang="en-US" sz="6600" b="1" cap="none" spc="50" dirty="0">
                <a:ln w="0"/>
                <a:solidFill>
                  <a:schemeClr val="bg2"/>
                </a:solidFill>
                <a:effectLst>
                  <a:innerShdw blurRad="63500" dist="50800" dir="13500000">
                    <a:srgbClr val="000000">
                      <a:alpha val="50000"/>
                    </a:srgbClr>
                  </a:innerShdw>
                </a:effectLst>
              </a:rPr>
              <a:t>By…</a:t>
            </a:r>
          </a:p>
        </p:txBody>
      </p:sp>
    </p:spTree>
    <p:extLst>
      <p:ext uri="{BB962C8B-B14F-4D97-AF65-F5344CB8AC3E}">
        <p14:creationId xmlns:p14="http://schemas.microsoft.com/office/powerpoint/2010/main" val="234402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itating some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55051" cy="32084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mitating some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048" y="27071"/>
            <a:ext cx="4794586"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6492" t="411" r="-188" b="6576"/>
          <a:stretch/>
        </p:blipFill>
        <p:spPr bwMode="auto">
          <a:xfrm>
            <a:off x="4355049" y="3208421"/>
            <a:ext cx="4788951" cy="36305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imitating some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08421"/>
            <a:ext cx="4387135" cy="364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730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9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0809" y="0"/>
            <a:ext cx="8779842" cy="6247864"/>
          </a:xfrm>
          <a:prstGeom prst="rect">
            <a:avLst/>
          </a:prstGeom>
          <a:noFill/>
        </p:spPr>
        <p:txBody>
          <a:bodyPr wrap="square" rtlCol="0">
            <a:spAutoFit/>
          </a:bodyPr>
          <a:lstStyle/>
          <a:p>
            <a:endParaRPr lang="en-US" sz="4000" b="1" dirty="0" smtClean="0"/>
          </a:p>
          <a:p>
            <a:endParaRPr lang="en-US" sz="4000" b="1" dirty="0" smtClean="0"/>
          </a:p>
          <a:p>
            <a:endParaRPr lang="en-US" sz="2000" b="1" dirty="0"/>
          </a:p>
          <a:p>
            <a:r>
              <a:rPr lang="en-US" sz="4000" b="1" dirty="0" smtClean="0"/>
              <a:t>Standing </a:t>
            </a:r>
            <a:r>
              <a:rPr lang="en-US" sz="4000" b="1" dirty="0"/>
              <a:t>joyfully on the side of </a:t>
            </a:r>
            <a:r>
              <a:rPr lang="en-US" sz="4000" b="1" dirty="0" smtClean="0"/>
              <a:t>TRUTH</a:t>
            </a:r>
            <a:endParaRPr lang="en-US" sz="2000" b="1" dirty="0" smtClean="0"/>
          </a:p>
          <a:p>
            <a:endParaRPr lang="en-US" sz="2000" b="1" dirty="0"/>
          </a:p>
          <a:p>
            <a:r>
              <a:rPr lang="en-US" sz="4000" b="1" dirty="0"/>
              <a:t>Loving others as GOD loves</a:t>
            </a:r>
            <a:r>
              <a:rPr lang="en-US" sz="4000" b="1" dirty="0" smtClean="0"/>
              <a:t>!</a:t>
            </a:r>
            <a:endParaRPr lang="en-US" sz="2000" b="1" dirty="0" smtClean="0"/>
          </a:p>
          <a:p>
            <a:endParaRPr lang="en-US" sz="2000" b="1" dirty="0"/>
          </a:p>
          <a:p>
            <a:r>
              <a:rPr lang="en-US" sz="4000" b="1" dirty="0"/>
              <a:t>Abstaining from sexual immorality, or any kind of impurity or greed. </a:t>
            </a:r>
            <a:endParaRPr lang="en-US" sz="2000" b="1" dirty="0" smtClean="0"/>
          </a:p>
          <a:p>
            <a:endParaRPr lang="en-US" sz="2000" b="1" dirty="0"/>
          </a:p>
          <a:p>
            <a:r>
              <a:rPr lang="en-US" sz="4000" b="1" dirty="0"/>
              <a:t>Not associating with people who do such things. </a:t>
            </a:r>
            <a:endParaRPr lang="en-US" sz="2000" b="1" dirty="0" smtClean="0"/>
          </a:p>
        </p:txBody>
      </p:sp>
      <p:sp>
        <p:nvSpPr>
          <p:cNvPr id="4" name="Rectangle 3"/>
          <p:cNvSpPr/>
          <p:nvPr/>
        </p:nvSpPr>
        <p:spPr>
          <a:xfrm>
            <a:off x="230809" y="0"/>
            <a:ext cx="1710085" cy="1107996"/>
          </a:xfrm>
          <a:prstGeom prst="rect">
            <a:avLst/>
          </a:prstGeom>
          <a:noFill/>
        </p:spPr>
        <p:txBody>
          <a:bodyPr wrap="none" lIns="91440" tIns="45720" rIns="91440" bIns="45720">
            <a:spAutoFit/>
          </a:bodyPr>
          <a:lstStyle/>
          <a:p>
            <a:pPr algn="ctr"/>
            <a:r>
              <a:rPr lang="en-US" sz="6600" b="1" cap="none" spc="50" dirty="0">
                <a:ln w="0"/>
                <a:solidFill>
                  <a:srgbClr val="660066"/>
                </a:solidFill>
                <a:effectLst>
                  <a:innerShdw blurRad="63500" dist="50800" dir="13500000">
                    <a:srgbClr val="000000">
                      <a:alpha val="50000"/>
                    </a:srgbClr>
                  </a:innerShdw>
                </a:effectLst>
              </a:rPr>
              <a:t>By…</a:t>
            </a:r>
          </a:p>
        </p:txBody>
      </p:sp>
    </p:spTree>
    <p:extLst>
      <p:ext uri="{BB962C8B-B14F-4D97-AF65-F5344CB8AC3E}">
        <p14:creationId xmlns:p14="http://schemas.microsoft.com/office/powerpoint/2010/main" val="2360866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9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361" y="0"/>
            <a:ext cx="9043639" cy="6863417"/>
          </a:xfrm>
          <a:prstGeom prst="rect">
            <a:avLst/>
          </a:prstGeom>
          <a:noFill/>
        </p:spPr>
        <p:txBody>
          <a:bodyPr wrap="square" rtlCol="0">
            <a:spAutoFit/>
          </a:bodyPr>
          <a:lstStyle/>
          <a:p>
            <a:r>
              <a:rPr lang="en-US" sz="4000" b="1" dirty="0"/>
              <a:t>Keeping your speech constructive, helpful and kind</a:t>
            </a:r>
            <a:r>
              <a:rPr lang="en-US" sz="4000" b="1" dirty="0" smtClean="0"/>
              <a:t>.</a:t>
            </a:r>
            <a:endParaRPr lang="en-US" sz="2000" b="1" dirty="0" smtClean="0"/>
          </a:p>
          <a:p>
            <a:endParaRPr lang="en-US" sz="2000" b="1" dirty="0"/>
          </a:p>
          <a:p>
            <a:r>
              <a:rPr lang="en-US" sz="4000" b="1" dirty="0" smtClean="0"/>
              <a:t>Standing </a:t>
            </a:r>
            <a:r>
              <a:rPr lang="en-US" sz="4000" b="1" dirty="0"/>
              <a:t>up for those who are abused and deceived</a:t>
            </a:r>
            <a:r>
              <a:rPr lang="en-US" sz="4000" b="1" dirty="0" smtClean="0"/>
              <a:t>.</a:t>
            </a:r>
            <a:endParaRPr lang="en-US" sz="2000" b="1" dirty="0" smtClean="0"/>
          </a:p>
          <a:p>
            <a:endParaRPr lang="en-US" sz="2000" b="1" dirty="0"/>
          </a:p>
          <a:p>
            <a:r>
              <a:rPr lang="en-US" sz="4000" b="1" dirty="0"/>
              <a:t>Defending the </a:t>
            </a:r>
            <a:r>
              <a:rPr lang="en-US" sz="4000" b="1" dirty="0" smtClean="0"/>
              <a:t>Helpless</a:t>
            </a:r>
            <a:endParaRPr lang="en-US" sz="2000" b="1" dirty="0" smtClean="0"/>
          </a:p>
          <a:p>
            <a:endParaRPr lang="en-US" sz="2000" b="1" dirty="0"/>
          </a:p>
          <a:p>
            <a:r>
              <a:rPr lang="en-US" sz="4000" b="1" dirty="0"/>
              <a:t>Offering HOPE to the hopeless, Reaching out to the </a:t>
            </a:r>
            <a:r>
              <a:rPr lang="en-US" sz="4000" b="1" dirty="0" smtClean="0"/>
              <a:t>LONELY</a:t>
            </a:r>
            <a:endParaRPr lang="en-US" sz="2000" b="1" dirty="0" smtClean="0"/>
          </a:p>
          <a:p>
            <a:endParaRPr lang="en-US" sz="2000" b="1" dirty="0"/>
          </a:p>
          <a:p>
            <a:r>
              <a:rPr lang="en-US" sz="4000" b="1" dirty="0"/>
              <a:t>Believing the BEST of others, instead of assuming the worst</a:t>
            </a:r>
            <a:r>
              <a:rPr lang="en-US" sz="4000" b="1" dirty="0" smtClean="0"/>
              <a:t>.</a:t>
            </a:r>
            <a:endParaRPr lang="en-US" sz="4000" b="1" dirty="0"/>
          </a:p>
        </p:txBody>
      </p:sp>
    </p:spTree>
    <p:extLst>
      <p:ext uri="{BB962C8B-B14F-4D97-AF65-F5344CB8AC3E}">
        <p14:creationId xmlns:p14="http://schemas.microsoft.com/office/powerpoint/2010/main" val="3225180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92286"/>
            <a:ext cx="9144000" cy="3265714"/>
          </a:xfrm>
          <a:prstGeom prst="rect">
            <a:avLst/>
          </a:prstGeom>
        </p:spPr>
      </p:pic>
      <p:sp>
        <p:nvSpPr>
          <p:cNvPr id="3" name="TextBox 2"/>
          <p:cNvSpPr txBox="1"/>
          <p:nvPr/>
        </p:nvSpPr>
        <p:spPr>
          <a:xfrm>
            <a:off x="117567" y="117565"/>
            <a:ext cx="8908869" cy="4524315"/>
          </a:xfrm>
          <a:prstGeom prst="rect">
            <a:avLst/>
          </a:prstGeom>
          <a:noFill/>
        </p:spPr>
        <p:txBody>
          <a:bodyPr wrap="square" rtlCol="0">
            <a:spAutoFit/>
          </a:bodyPr>
          <a:lstStyle/>
          <a:p>
            <a:pPr algn="ctr"/>
            <a:r>
              <a:rPr lang="en-US" sz="3600" dirty="0"/>
              <a:t>“</a:t>
            </a:r>
            <a:r>
              <a:rPr lang="en-US" sz="3600" b="1" dirty="0"/>
              <a:t>His divine power has given us everything we need for life and godliness through our knowledge of him who called us by his own glory and goodness. Through these he has given us his very great and precious promises, so that through them you may participate in the divine nature and escape the corruption in the world caused by evil desires</a:t>
            </a:r>
            <a:r>
              <a:rPr lang="en-US" sz="3600" dirty="0"/>
              <a:t>.” </a:t>
            </a:r>
          </a:p>
        </p:txBody>
      </p:sp>
      <p:sp>
        <p:nvSpPr>
          <p:cNvPr id="4" name="Rectangle 3"/>
          <p:cNvSpPr/>
          <p:nvPr/>
        </p:nvSpPr>
        <p:spPr>
          <a:xfrm>
            <a:off x="3075423" y="6219988"/>
            <a:ext cx="2967030"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2 Peter 1:3-4</a:t>
            </a:r>
          </a:p>
        </p:txBody>
      </p:sp>
    </p:spTree>
    <p:extLst>
      <p:ext uri="{BB962C8B-B14F-4D97-AF65-F5344CB8AC3E}">
        <p14:creationId xmlns:p14="http://schemas.microsoft.com/office/powerpoint/2010/main" val="2745280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mans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31"/>
            <a:ext cx="9143999" cy="689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30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1 Cor. 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26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92286"/>
            <a:ext cx="9144000" cy="3265714"/>
          </a:xfrm>
          <a:prstGeom prst="rect">
            <a:avLst/>
          </a:prstGeom>
        </p:spPr>
      </p:pic>
      <p:sp>
        <p:nvSpPr>
          <p:cNvPr id="3" name="TextBox 2"/>
          <p:cNvSpPr txBox="1"/>
          <p:nvPr/>
        </p:nvSpPr>
        <p:spPr>
          <a:xfrm>
            <a:off x="117567" y="117565"/>
            <a:ext cx="8908869" cy="4524315"/>
          </a:xfrm>
          <a:prstGeom prst="rect">
            <a:avLst/>
          </a:prstGeom>
          <a:noFill/>
        </p:spPr>
        <p:txBody>
          <a:bodyPr wrap="square" rtlCol="0">
            <a:spAutoFit/>
          </a:bodyPr>
          <a:lstStyle/>
          <a:p>
            <a:pPr algn="ctr"/>
            <a:r>
              <a:rPr lang="en-US" sz="3600" b="1" dirty="0"/>
              <a:t>Brethren, join in following my example, and note those who so walk, as you have us for a pattern. For many walk of whom I have told you often, and now tell you even weeping, that they are the enemies of the cross of Christ: whose end is destruction, whose god is their belly, and whose glory is in their shame—who set their mind on earthly things. </a:t>
            </a:r>
          </a:p>
        </p:txBody>
      </p:sp>
      <p:sp>
        <p:nvSpPr>
          <p:cNvPr id="4" name="Rectangle 3"/>
          <p:cNvSpPr/>
          <p:nvPr/>
        </p:nvSpPr>
        <p:spPr>
          <a:xfrm>
            <a:off x="2379500" y="6219988"/>
            <a:ext cx="4358887"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Philippians 3:17-21</a:t>
            </a:r>
          </a:p>
        </p:txBody>
      </p:sp>
    </p:spTree>
    <p:extLst>
      <p:ext uri="{BB962C8B-B14F-4D97-AF65-F5344CB8AC3E}">
        <p14:creationId xmlns:p14="http://schemas.microsoft.com/office/powerpoint/2010/main" val="38486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92286"/>
            <a:ext cx="9144000" cy="3265714"/>
          </a:xfrm>
          <a:prstGeom prst="rect">
            <a:avLst/>
          </a:prstGeom>
        </p:spPr>
      </p:pic>
      <p:sp>
        <p:nvSpPr>
          <p:cNvPr id="3" name="TextBox 2"/>
          <p:cNvSpPr txBox="1"/>
          <p:nvPr/>
        </p:nvSpPr>
        <p:spPr>
          <a:xfrm>
            <a:off x="117567" y="117565"/>
            <a:ext cx="8908869" cy="3416320"/>
          </a:xfrm>
          <a:prstGeom prst="rect">
            <a:avLst/>
          </a:prstGeom>
          <a:noFill/>
        </p:spPr>
        <p:txBody>
          <a:bodyPr wrap="square" rtlCol="0">
            <a:spAutoFit/>
          </a:bodyPr>
          <a:lstStyle/>
          <a:p>
            <a:pPr algn="ctr"/>
            <a:r>
              <a:rPr lang="en-US" sz="3600" b="1" dirty="0"/>
              <a:t>For our citizenship is in heaven, from which we also eagerly wait for the Savior, the Lord Jesus Christ, who will transform our lowly body that it may be conformed to His glorious body, according to the working by which He is even to subdue all things to Himself. </a:t>
            </a:r>
          </a:p>
        </p:txBody>
      </p:sp>
      <p:sp>
        <p:nvSpPr>
          <p:cNvPr id="5" name="Rectangle 4"/>
          <p:cNvSpPr/>
          <p:nvPr/>
        </p:nvSpPr>
        <p:spPr>
          <a:xfrm>
            <a:off x="2379500" y="6219988"/>
            <a:ext cx="4358887"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Philippians 3:17-21</a:t>
            </a:r>
          </a:p>
        </p:txBody>
      </p:sp>
    </p:spTree>
    <p:extLst>
      <p:ext uri="{BB962C8B-B14F-4D97-AF65-F5344CB8AC3E}">
        <p14:creationId xmlns:p14="http://schemas.microsoft.com/office/powerpoint/2010/main" val="1672242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360" y="625642"/>
            <a:ext cx="8932127" cy="3016210"/>
          </a:xfrm>
          <a:prstGeom prst="rect">
            <a:avLst/>
          </a:prstGeom>
          <a:noFill/>
        </p:spPr>
        <p:txBody>
          <a:bodyPr wrap="square" rtlCol="0">
            <a:spAutoFit/>
          </a:bodyPr>
          <a:lstStyle/>
          <a:p>
            <a:pPr algn="ctr"/>
            <a:r>
              <a:rPr lang="en-US" sz="3800" b="1" dirty="0"/>
              <a:t>“Let all bitterness, wrath, anger, clamor, and evil speaking be put away from you, with all malice. And be kind to one another, tenderhearted, forgiving one another, even as God in Christ forgave you.” </a:t>
            </a:r>
          </a:p>
        </p:txBody>
      </p:sp>
      <p:sp>
        <p:nvSpPr>
          <p:cNvPr id="3" name="Rectangle 2"/>
          <p:cNvSpPr/>
          <p:nvPr/>
        </p:nvSpPr>
        <p:spPr>
          <a:xfrm>
            <a:off x="2904829" y="1"/>
            <a:ext cx="3639138" cy="646331"/>
          </a:xfrm>
          <a:prstGeom prst="rect">
            <a:avLst/>
          </a:prstGeom>
          <a:noFill/>
        </p:spPr>
        <p:txBody>
          <a:bodyPr wrap="non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rPr>
              <a:t>Ephesians 4:31-32</a:t>
            </a:r>
          </a:p>
        </p:txBody>
      </p:sp>
    </p:spTree>
    <p:extLst>
      <p:ext uri="{BB962C8B-B14F-4D97-AF65-F5344CB8AC3E}">
        <p14:creationId xmlns:p14="http://schemas.microsoft.com/office/powerpoint/2010/main" val="102793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TotalTime>
  <Words>509</Words>
  <Application>Microsoft Office PowerPoint</Application>
  <PresentationFormat>On-screen Show (4:3)</PresentationFormat>
  <Paragraphs>48</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AVLoft</cp:lastModifiedBy>
  <cp:revision>21</cp:revision>
  <cp:lastPrinted>2019-11-03T15:00:33Z</cp:lastPrinted>
  <dcterms:created xsi:type="dcterms:W3CDTF">2019-10-31T14:17:17Z</dcterms:created>
  <dcterms:modified xsi:type="dcterms:W3CDTF">2019-11-03T15:38:42Z</dcterms:modified>
</cp:coreProperties>
</file>