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4"/>
  </p:handoutMasterIdLst>
  <p:sldIdLst>
    <p:sldId id="261" r:id="rId2"/>
    <p:sldId id="265" r:id="rId3"/>
    <p:sldId id="263" r:id="rId4"/>
    <p:sldId id="260" r:id="rId5"/>
    <p:sldId id="266" r:id="rId6"/>
    <p:sldId id="267" r:id="rId7"/>
    <p:sldId id="268" r:id="rId8"/>
    <p:sldId id="269" r:id="rId9"/>
    <p:sldId id="257" r:id="rId10"/>
    <p:sldId id="271" r:id="rId11"/>
    <p:sldId id="270" r:id="rId12"/>
    <p:sldId id="272" r:id="rId13"/>
    <p:sldId id="273" r:id="rId14"/>
    <p:sldId id="274" r:id="rId15"/>
    <p:sldId id="275" r:id="rId16"/>
    <p:sldId id="258" r:id="rId17"/>
    <p:sldId id="262" r:id="rId18"/>
    <p:sldId id="264" r:id="rId19"/>
    <p:sldId id="276" r:id="rId20"/>
    <p:sldId id="277" r:id="rId21"/>
    <p:sldId id="278" r:id="rId22"/>
    <p:sldId id="280" r:id="rId23"/>
    <p:sldId id="288" r:id="rId24"/>
    <p:sldId id="279" r:id="rId25"/>
    <p:sldId id="281" r:id="rId26"/>
    <p:sldId id="282" r:id="rId27"/>
    <p:sldId id="289" r:id="rId28"/>
    <p:sldId id="283" r:id="rId29"/>
    <p:sldId id="284" r:id="rId30"/>
    <p:sldId id="256" r:id="rId31"/>
    <p:sldId id="285" r:id="rId32"/>
    <p:sldId id="287" r:id="rId3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D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p:scale>
          <a:sx n="50" d="100"/>
          <a:sy n="50" d="100"/>
        </p:scale>
        <p:origin x="768" y="12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988A18B-D58A-46B2-B452-DD3D4934F2E6}" type="datetimeFigureOut">
              <a:rPr lang="en-US" smtClean="0"/>
              <a:t>10/20/2019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B08380E-A4CC-4B70-A7E3-15D94385AA11}" type="slidenum">
              <a:rPr lang="en-US" smtClean="0"/>
              <a:t>‹#›</a:t>
            </a:fld>
            <a:endParaRPr lang="en-US"/>
          </a:p>
        </p:txBody>
      </p:sp>
    </p:spTree>
    <p:extLst>
      <p:ext uri="{BB962C8B-B14F-4D97-AF65-F5344CB8AC3E}">
        <p14:creationId xmlns:p14="http://schemas.microsoft.com/office/powerpoint/2010/main" val="402672014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02FF9F5-CCAE-42B4-8772-8689FCDE0663}" type="datetimeFigureOut">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926DB-E2C2-4440-A0B7-4B048EBC94B1}" type="slidenum">
              <a:rPr lang="en-US" smtClean="0"/>
              <a:t>‹#›</a:t>
            </a:fld>
            <a:endParaRPr lang="en-US"/>
          </a:p>
        </p:txBody>
      </p:sp>
    </p:spTree>
    <p:extLst>
      <p:ext uri="{BB962C8B-B14F-4D97-AF65-F5344CB8AC3E}">
        <p14:creationId xmlns:p14="http://schemas.microsoft.com/office/powerpoint/2010/main" val="205447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2FF9F5-CCAE-42B4-8772-8689FCDE0663}" type="datetimeFigureOut">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926DB-E2C2-4440-A0B7-4B048EBC94B1}" type="slidenum">
              <a:rPr lang="en-US" smtClean="0"/>
              <a:t>‹#›</a:t>
            </a:fld>
            <a:endParaRPr lang="en-US"/>
          </a:p>
        </p:txBody>
      </p:sp>
    </p:spTree>
    <p:extLst>
      <p:ext uri="{BB962C8B-B14F-4D97-AF65-F5344CB8AC3E}">
        <p14:creationId xmlns:p14="http://schemas.microsoft.com/office/powerpoint/2010/main" val="3109113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2FF9F5-CCAE-42B4-8772-8689FCDE0663}" type="datetimeFigureOut">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926DB-E2C2-4440-A0B7-4B048EBC94B1}" type="slidenum">
              <a:rPr lang="en-US" smtClean="0"/>
              <a:t>‹#›</a:t>
            </a:fld>
            <a:endParaRPr lang="en-US"/>
          </a:p>
        </p:txBody>
      </p:sp>
    </p:spTree>
    <p:extLst>
      <p:ext uri="{BB962C8B-B14F-4D97-AF65-F5344CB8AC3E}">
        <p14:creationId xmlns:p14="http://schemas.microsoft.com/office/powerpoint/2010/main" val="3197585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2FF9F5-CCAE-42B4-8772-8689FCDE0663}" type="datetimeFigureOut">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926DB-E2C2-4440-A0B7-4B048EBC94B1}" type="slidenum">
              <a:rPr lang="en-US" smtClean="0"/>
              <a:t>‹#›</a:t>
            </a:fld>
            <a:endParaRPr lang="en-US"/>
          </a:p>
        </p:txBody>
      </p:sp>
    </p:spTree>
    <p:extLst>
      <p:ext uri="{BB962C8B-B14F-4D97-AF65-F5344CB8AC3E}">
        <p14:creationId xmlns:p14="http://schemas.microsoft.com/office/powerpoint/2010/main" val="1395090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2FF9F5-CCAE-42B4-8772-8689FCDE0663}" type="datetimeFigureOut">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926DB-E2C2-4440-A0B7-4B048EBC94B1}" type="slidenum">
              <a:rPr lang="en-US" smtClean="0"/>
              <a:t>‹#›</a:t>
            </a:fld>
            <a:endParaRPr lang="en-US"/>
          </a:p>
        </p:txBody>
      </p:sp>
    </p:spTree>
    <p:extLst>
      <p:ext uri="{BB962C8B-B14F-4D97-AF65-F5344CB8AC3E}">
        <p14:creationId xmlns:p14="http://schemas.microsoft.com/office/powerpoint/2010/main" val="1559178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02FF9F5-CCAE-42B4-8772-8689FCDE0663}" type="datetimeFigureOut">
              <a:rPr lang="en-US" smtClean="0"/>
              <a:t>10/20/2019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8926DB-E2C2-4440-A0B7-4B048EBC94B1}" type="slidenum">
              <a:rPr lang="en-US" smtClean="0"/>
              <a:t>‹#›</a:t>
            </a:fld>
            <a:endParaRPr lang="en-US"/>
          </a:p>
        </p:txBody>
      </p:sp>
    </p:spTree>
    <p:extLst>
      <p:ext uri="{BB962C8B-B14F-4D97-AF65-F5344CB8AC3E}">
        <p14:creationId xmlns:p14="http://schemas.microsoft.com/office/powerpoint/2010/main" val="1077233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02FF9F5-CCAE-42B4-8772-8689FCDE0663}" type="datetimeFigureOut">
              <a:rPr lang="en-US" smtClean="0"/>
              <a:t>10/20/2019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8926DB-E2C2-4440-A0B7-4B048EBC94B1}" type="slidenum">
              <a:rPr lang="en-US" smtClean="0"/>
              <a:t>‹#›</a:t>
            </a:fld>
            <a:endParaRPr lang="en-US"/>
          </a:p>
        </p:txBody>
      </p:sp>
    </p:spTree>
    <p:extLst>
      <p:ext uri="{BB962C8B-B14F-4D97-AF65-F5344CB8AC3E}">
        <p14:creationId xmlns:p14="http://schemas.microsoft.com/office/powerpoint/2010/main" val="775337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2FF9F5-CCAE-42B4-8772-8689FCDE0663}" type="datetimeFigureOut">
              <a:rPr lang="en-US" smtClean="0"/>
              <a:t>10/20/2019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8926DB-E2C2-4440-A0B7-4B048EBC94B1}" type="slidenum">
              <a:rPr lang="en-US" smtClean="0"/>
              <a:t>‹#›</a:t>
            </a:fld>
            <a:endParaRPr lang="en-US"/>
          </a:p>
        </p:txBody>
      </p:sp>
    </p:spTree>
    <p:extLst>
      <p:ext uri="{BB962C8B-B14F-4D97-AF65-F5344CB8AC3E}">
        <p14:creationId xmlns:p14="http://schemas.microsoft.com/office/powerpoint/2010/main" val="3850086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2FF9F5-CCAE-42B4-8772-8689FCDE0663}" type="datetimeFigureOut">
              <a:rPr lang="en-US" smtClean="0"/>
              <a:t>10/20/2019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8926DB-E2C2-4440-A0B7-4B048EBC94B1}" type="slidenum">
              <a:rPr lang="en-US" smtClean="0"/>
              <a:t>‹#›</a:t>
            </a:fld>
            <a:endParaRPr lang="en-US"/>
          </a:p>
        </p:txBody>
      </p:sp>
    </p:spTree>
    <p:extLst>
      <p:ext uri="{BB962C8B-B14F-4D97-AF65-F5344CB8AC3E}">
        <p14:creationId xmlns:p14="http://schemas.microsoft.com/office/powerpoint/2010/main" val="2177657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02FF9F5-CCAE-42B4-8772-8689FCDE0663}" type="datetimeFigureOut">
              <a:rPr lang="en-US" smtClean="0"/>
              <a:t>10/20/2019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8926DB-E2C2-4440-A0B7-4B048EBC94B1}" type="slidenum">
              <a:rPr lang="en-US" smtClean="0"/>
              <a:t>‹#›</a:t>
            </a:fld>
            <a:endParaRPr lang="en-US"/>
          </a:p>
        </p:txBody>
      </p:sp>
    </p:spTree>
    <p:extLst>
      <p:ext uri="{BB962C8B-B14F-4D97-AF65-F5344CB8AC3E}">
        <p14:creationId xmlns:p14="http://schemas.microsoft.com/office/powerpoint/2010/main" val="124189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02FF9F5-CCAE-42B4-8772-8689FCDE0663}" type="datetimeFigureOut">
              <a:rPr lang="en-US" smtClean="0"/>
              <a:t>10/20/2019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8926DB-E2C2-4440-A0B7-4B048EBC94B1}" type="slidenum">
              <a:rPr lang="en-US" smtClean="0"/>
              <a:t>‹#›</a:t>
            </a:fld>
            <a:endParaRPr lang="en-US"/>
          </a:p>
        </p:txBody>
      </p:sp>
    </p:spTree>
    <p:extLst>
      <p:ext uri="{BB962C8B-B14F-4D97-AF65-F5344CB8AC3E}">
        <p14:creationId xmlns:p14="http://schemas.microsoft.com/office/powerpoint/2010/main" val="2498328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2FF9F5-CCAE-42B4-8772-8689FCDE0663}" type="datetimeFigureOut">
              <a:rPr lang="en-US" smtClean="0"/>
              <a:t>10/20/2019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8926DB-E2C2-4440-A0B7-4B048EBC94B1}" type="slidenum">
              <a:rPr lang="en-US" smtClean="0"/>
              <a:t>‹#›</a:t>
            </a:fld>
            <a:endParaRPr lang="en-US"/>
          </a:p>
        </p:txBody>
      </p:sp>
    </p:spTree>
    <p:extLst>
      <p:ext uri="{BB962C8B-B14F-4D97-AF65-F5344CB8AC3E}">
        <p14:creationId xmlns:p14="http://schemas.microsoft.com/office/powerpoint/2010/main" val="34314413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4.jpeg"/><Relationship Id="rId7" Type="http://schemas.openxmlformats.org/officeDocument/2006/relationships/image" Target="../media/image2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5313" b="25079"/>
          <a:stretch/>
        </p:blipFill>
        <p:spPr>
          <a:xfrm>
            <a:off x="0" y="0"/>
            <a:ext cx="9144000" cy="6858000"/>
          </a:xfrm>
          <a:prstGeom prst="rect">
            <a:avLst/>
          </a:prstGeom>
        </p:spPr>
      </p:pic>
      <p:sp>
        <p:nvSpPr>
          <p:cNvPr id="3" name="Rectangle 2"/>
          <p:cNvSpPr/>
          <p:nvPr/>
        </p:nvSpPr>
        <p:spPr>
          <a:xfrm>
            <a:off x="602884" y="2595201"/>
            <a:ext cx="4323171" cy="2246769"/>
          </a:xfrm>
          <a:prstGeom prst="rect">
            <a:avLst/>
          </a:prstGeom>
          <a:noFill/>
        </p:spPr>
        <p:txBody>
          <a:bodyPr wrap="none" lIns="91440" tIns="45720" rIns="91440" bIns="45720">
            <a:spAutoFit/>
          </a:bodyPr>
          <a:lstStyle/>
          <a:p>
            <a:pPr algn="ctr"/>
            <a:r>
              <a:rPr lang="en-US" sz="5400" b="1" cap="none" spc="0" dirty="0">
                <a:ln w="0"/>
                <a:solidFill>
                  <a:schemeClr val="accent1"/>
                </a:solidFill>
                <a:effectLst>
                  <a:outerShdw blurRad="38100" dist="25400" dir="5400000" algn="ctr" rotWithShape="0">
                    <a:srgbClr val="6E747A">
                      <a:alpha val="43000"/>
                    </a:srgbClr>
                  </a:outerShdw>
                </a:effectLst>
              </a:rPr>
              <a:t>THE MEASURE</a:t>
            </a:r>
          </a:p>
          <a:p>
            <a:pPr algn="ctr"/>
            <a:r>
              <a:rPr lang="en-US" sz="5400" b="1" dirty="0">
                <a:ln w="0"/>
                <a:solidFill>
                  <a:schemeClr val="accent1"/>
                </a:solidFill>
                <a:effectLst>
                  <a:outerShdw blurRad="38100" dist="25400" dir="5400000" algn="ctr" rotWithShape="0">
                    <a:srgbClr val="6E747A">
                      <a:alpha val="43000"/>
                    </a:srgbClr>
                  </a:outerShdw>
                </a:effectLst>
              </a:rPr>
              <a:t>OF MATURITY</a:t>
            </a:r>
          </a:p>
          <a:p>
            <a:pPr algn="ctr"/>
            <a:r>
              <a:rPr lang="en-US" sz="3200" dirty="0">
                <a:ln w="0"/>
                <a:solidFill>
                  <a:schemeClr val="accent2">
                    <a:lumMod val="75000"/>
                  </a:schemeClr>
                </a:solidFill>
                <a:effectLst>
                  <a:outerShdw blurRad="38100" dist="25400" dir="5400000" algn="ctr" rotWithShape="0">
                    <a:srgbClr val="6E747A">
                      <a:alpha val="43000"/>
                    </a:srgbClr>
                  </a:outerShdw>
                </a:effectLst>
              </a:rPr>
              <a:t>EPHESIANS 4:11-16</a:t>
            </a:r>
            <a:endParaRPr lang="en-US" sz="3200" b="0" cap="none" spc="0" dirty="0">
              <a:ln w="0"/>
              <a:solidFill>
                <a:schemeClr val="accent2">
                  <a:lumMod val="75000"/>
                </a:schemeClr>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983382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91000">
              <a:schemeClr val="bg2">
                <a:lumMod val="75000"/>
              </a:schemeClr>
            </a:gs>
            <a:gs pos="34000">
              <a:schemeClr val="accent1">
                <a:lumMod val="45000"/>
                <a:lumOff val="55000"/>
              </a:schemeClr>
            </a:gs>
            <a:gs pos="4000">
              <a:schemeClr val="tx2">
                <a:lumMod val="40000"/>
                <a:lumOff val="6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1266" name="Picture 2" descr="Image result for Ray Stedman"/>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46564" y="119742"/>
            <a:ext cx="6119874" cy="1578429"/>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 result for Ray Sted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381250" cy="2762251"/>
          </a:xfrm>
          <a:prstGeom prst="rect">
            <a:avLst/>
          </a:prstGeom>
          <a:noFill/>
          <a:extLst>
            <a:ext uri="{909E8E84-426E-40DD-AFC4-6F175D3DCCD1}">
              <a14:hiddenFill xmlns:a14="http://schemas.microsoft.com/office/drawing/2010/main">
                <a:solidFill>
                  <a:srgbClr val="FFFFFF"/>
                </a:solidFill>
              </a14:hiddenFill>
            </a:ext>
          </a:extLst>
        </p:spPr>
      </p:pic>
      <p:pic>
        <p:nvPicPr>
          <p:cNvPr id="12394" name="Picture 106" descr="Image result for body life by ray stedm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2" y="3428999"/>
            <a:ext cx="2124075" cy="3251135"/>
          </a:xfrm>
          <a:prstGeom prst="rect">
            <a:avLst/>
          </a:prstGeom>
          <a:noFill/>
          <a:extLst>
            <a:ext uri="{909E8E84-426E-40DD-AFC4-6F175D3DCCD1}">
              <a14:hiddenFill xmlns:a14="http://schemas.microsoft.com/office/drawing/2010/main">
                <a:solidFill>
                  <a:srgbClr val="FFFFFF"/>
                </a:solidFill>
              </a14:hiddenFill>
            </a:ext>
          </a:extLst>
        </p:spPr>
      </p:pic>
      <p:pic>
        <p:nvPicPr>
          <p:cNvPr id="12396" name="Picture 108" descr="Paperback Authentic Christianity : The Classic Bestseller on Living the Life of Faith with Integrity Boo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2" y="3428998"/>
            <a:ext cx="2178260" cy="3251135"/>
          </a:xfrm>
          <a:prstGeom prst="rect">
            <a:avLst/>
          </a:prstGeom>
          <a:noFill/>
          <a:extLst>
            <a:ext uri="{909E8E84-426E-40DD-AFC4-6F175D3DCCD1}">
              <a14:hiddenFill xmlns:a14="http://schemas.microsoft.com/office/drawing/2010/main">
                <a:solidFill>
                  <a:srgbClr val="FFFFFF"/>
                </a:solidFill>
              </a14:hiddenFill>
            </a:ext>
          </a:extLst>
        </p:spPr>
      </p:pic>
      <p:pic>
        <p:nvPicPr>
          <p:cNvPr id="12398" name="Picture 110" descr="Paperback Talking with My Father : Jesus Teaches on Prayer Boo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30271" y="3418857"/>
            <a:ext cx="2176902" cy="3261276"/>
          </a:xfrm>
          <a:prstGeom prst="rect">
            <a:avLst/>
          </a:prstGeom>
          <a:noFill/>
          <a:extLst>
            <a:ext uri="{909E8E84-426E-40DD-AFC4-6F175D3DCCD1}">
              <a14:hiddenFill xmlns:a14="http://schemas.microsoft.com/office/drawing/2010/main">
                <a:solidFill>
                  <a:srgbClr val="FFFFFF"/>
                </a:solidFill>
              </a14:hiddenFill>
            </a:ext>
          </a:extLst>
        </p:spPr>
      </p:pic>
      <p:pic>
        <p:nvPicPr>
          <p:cNvPr id="12400" name="Picture 112" descr="Image result for God's blueprint for succes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40525" y="3428998"/>
            <a:ext cx="2179983" cy="3251135"/>
          </a:xfrm>
          <a:prstGeom prst="rect">
            <a:avLst/>
          </a:prstGeom>
          <a:noFill/>
          <a:extLst>
            <a:ext uri="{909E8E84-426E-40DD-AFC4-6F175D3DCCD1}">
              <a14:hiddenFill xmlns:a14="http://schemas.microsoft.com/office/drawing/2010/main">
                <a:solidFill>
                  <a:srgbClr val="FFFFFF"/>
                </a:solidFill>
              </a14:hiddenFill>
            </a:ext>
          </a:extLst>
        </p:spPr>
      </p:pic>
      <p:sp>
        <p:nvSpPr>
          <p:cNvPr id="11342" name="TextBox 11341"/>
          <p:cNvSpPr txBox="1"/>
          <p:nvPr/>
        </p:nvSpPr>
        <p:spPr>
          <a:xfrm>
            <a:off x="2119993" y="2141997"/>
            <a:ext cx="7000515" cy="1077218"/>
          </a:xfrm>
          <a:prstGeom prst="rect">
            <a:avLst/>
          </a:prstGeom>
          <a:noFill/>
        </p:spPr>
        <p:txBody>
          <a:bodyPr wrap="square" rtlCol="0">
            <a:spAutoFit/>
          </a:bodyPr>
          <a:lstStyle/>
          <a:p>
            <a:pPr algn="ctr"/>
            <a:r>
              <a:rPr lang="en-US" sz="3200" b="1" dirty="0"/>
              <a:t>Evangelical Christian pastor, </a:t>
            </a:r>
          </a:p>
          <a:p>
            <a:pPr algn="ctr"/>
            <a:r>
              <a:rPr lang="en-US" sz="3200" b="1" dirty="0"/>
              <a:t>and author of several books.</a:t>
            </a:r>
          </a:p>
        </p:txBody>
      </p:sp>
    </p:spTree>
    <p:extLst>
      <p:ext uri="{BB962C8B-B14F-4D97-AF65-F5344CB8AC3E}">
        <p14:creationId xmlns:p14="http://schemas.microsoft.com/office/powerpoint/2010/main" val="4144030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0" y="32658"/>
            <a:ext cx="9144000" cy="6863417"/>
          </a:xfrm>
          <a:prstGeom prst="rect">
            <a:avLst/>
          </a:prstGeom>
          <a:noFill/>
        </p:spPr>
        <p:txBody>
          <a:bodyPr wrap="square" rtlCol="0">
            <a:spAutoFit/>
          </a:bodyPr>
          <a:lstStyle/>
          <a:p>
            <a:pPr algn="ctr"/>
            <a:r>
              <a:rPr lang="en-US" sz="4000" dirty="0"/>
              <a:t>It is important to realize that, according to this passage in Ephesians, the supreme purpose of the church is </a:t>
            </a:r>
            <a:r>
              <a:rPr lang="en-US" sz="4000" i="1" dirty="0"/>
              <a:t>not</a:t>
            </a:r>
            <a:r>
              <a:rPr lang="en-US" sz="4000" dirty="0"/>
              <a:t> the evangelization of the world. The Great Commission is often held up to us as the supreme aim and purpose of the church, and it is certainly a crucial and essential task. Jesus has clearly sent us out to preach the Gospel to every creature. But the Great Commission is not God's supreme and ultimate goal. </a:t>
            </a:r>
            <a:endParaRPr lang="en-US" dirty="0"/>
          </a:p>
        </p:txBody>
      </p:sp>
    </p:spTree>
    <p:extLst>
      <p:ext uri="{BB962C8B-B14F-4D97-AF65-F5344CB8AC3E}">
        <p14:creationId xmlns:p14="http://schemas.microsoft.com/office/powerpoint/2010/main" val="406048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0" y="881743"/>
            <a:ext cx="9144000" cy="4401205"/>
          </a:xfrm>
          <a:prstGeom prst="rect">
            <a:avLst/>
          </a:prstGeom>
          <a:noFill/>
        </p:spPr>
        <p:txBody>
          <a:bodyPr wrap="square" rtlCol="0">
            <a:spAutoFit/>
          </a:bodyPr>
          <a:lstStyle/>
          <a:p>
            <a:pPr algn="ctr"/>
            <a:r>
              <a:rPr lang="en-US" sz="4000" dirty="0"/>
              <a:t>Romans 8:29 tells us that God's ultimate plan for us is that we be "conformed to the image of his Son." </a:t>
            </a:r>
            <a:r>
              <a:rPr lang="en-US" sz="4000" u="sng" dirty="0"/>
              <a:t>Evangelization is a means of bringing people into a relationship with God, so that God's ultimate goal for them--Christlikeness--can be achieved in their lives</a:t>
            </a:r>
            <a:r>
              <a:rPr lang="en-US" sz="4000" dirty="0"/>
              <a:t>.</a:t>
            </a:r>
          </a:p>
        </p:txBody>
      </p:sp>
    </p:spTree>
    <p:extLst>
      <p:ext uri="{BB962C8B-B14F-4D97-AF65-F5344CB8AC3E}">
        <p14:creationId xmlns:p14="http://schemas.microsoft.com/office/powerpoint/2010/main" val="2872099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0" y="555170"/>
            <a:ext cx="9144000" cy="5632311"/>
          </a:xfrm>
          <a:prstGeom prst="rect">
            <a:avLst/>
          </a:prstGeom>
          <a:noFill/>
        </p:spPr>
        <p:txBody>
          <a:bodyPr wrap="square" rtlCol="0">
            <a:spAutoFit/>
          </a:bodyPr>
          <a:lstStyle/>
          <a:p>
            <a:pPr algn="ctr"/>
            <a:r>
              <a:rPr lang="en-US" sz="4000" dirty="0"/>
              <a:t>Nor does Paul say anything here about accomplishing world peace and universal justice. He does not say the church will ultimately introduce the millennium. We may well believe in the great vision of the prophets that there is a day coming when peace shall reign on the earth and men shall beat their swords into plowshares and make war no more. </a:t>
            </a:r>
            <a:endParaRPr lang="en-US" dirty="0"/>
          </a:p>
        </p:txBody>
      </p:sp>
    </p:spTree>
    <p:extLst>
      <p:ext uri="{BB962C8B-B14F-4D97-AF65-F5344CB8AC3E}">
        <p14:creationId xmlns:p14="http://schemas.microsoft.com/office/powerpoint/2010/main" val="2207395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0" y="228600"/>
            <a:ext cx="9144000" cy="6247864"/>
          </a:xfrm>
          <a:prstGeom prst="rect">
            <a:avLst/>
          </a:prstGeom>
          <a:noFill/>
        </p:spPr>
        <p:txBody>
          <a:bodyPr wrap="square" rtlCol="0">
            <a:spAutoFit/>
          </a:bodyPr>
          <a:lstStyle/>
          <a:p>
            <a:pPr algn="ctr"/>
            <a:r>
              <a:rPr lang="en-US" sz="4000" dirty="0"/>
              <a:t>That one day righteousness </a:t>
            </a:r>
            <a:r>
              <a:rPr lang="en-US" sz="4000" i="1" dirty="0"/>
              <a:t>shall </a:t>
            </a:r>
            <a:r>
              <a:rPr lang="en-US" sz="4000" dirty="0"/>
              <a:t>prevail over all the earth and all of today's headlines of injustice, tragedy, war, mass murder, terrorism, crime, racism, and hate will be forgotten. But that is not the great and final purpose for the existence of the church. God's overarching goal is to produce men and women who demonstrate the character qualities of Jesus Christ. </a:t>
            </a:r>
            <a:endParaRPr lang="en-US" dirty="0"/>
          </a:p>
        </p:txBody>
      </p:sp>
    </p:spTree>
    <p:extLst>
      <p:ext uri="{BB962C8B-B14F-4D97-AF65-F5344CB8AC3E}">
        <p14:creationId xmlns:p14="http://schemas.microsoft.com/office/powerpoint/2010/main" val="3928989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0" y="195943"/>
            <a:ext cx="9144000" cy="6524863"/>
          </a:xfrm>
          <a:prstGeom prst="rect">
            <a:avLst/>
          </a:prstGeom>
          <a:noFill/>
        </p:spPr>
        <p:txBody>
          <a:bodyPr wrap="square" rtlCol="0">
            <a:spAutoFit/>
          </a:bodyPr>
          <a:lstStyle/>
          <a:p>
            <a:pPr algn="ctr"/>
            <a:r>
              <a:rPr lang="en-US" sz="4000" dirty="0"/>
              <a:t>God does </a:t>
            </a:r>
            <a:r>
              <a:rPr lang="en-US" sz="4000" b="1" u="sng" dirty="0"/>
              <a:t>not</a:t>
            </a:r>
            <a:r>
              <a:rPr lang="en-US" sz="4000" dirty="0"/>
              <a:t> want a church filled with white robed saints. He does </a:t>
            </a:r>
            <a:r>
              <a:rPr lang="en-US" sz="4000" b="1" u="sng" dirty="0"/>
              <a:t>not</a:t>
            </a:r>
            <a:r>
              <a:rPr lang="en-US" sz="4000" dirty="0"/>
              <a:t> want a church filled with theological authorities or cultured clergyman. He wants a church filled with ordinary men and women who exemplify the extraordinary integrity, temperament, wholeness, compassion, individuality, boldness, righteousness, earnestness, love, forgiveness, selflessness, and faithfulness of Jesus Christ!</a:t>
            </a:r>
          </a:p>
          <a:p>
            <a:endParaRPr lang="en-US" dirty="0"/>
          </a:p>
        </p:txBody>
      </p:sp>
    </p:spTree>
    <p:extLst>
      <p:ext uri="{BB962C8B-B14F-4D97-AF65-F5344CB8AC3E}">
        <p14:creationId xmlns:p14="http://schemas.microsoft.com/office/powerpoint/2010/main" val="646411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685" y="0"/>
            <a:ext cx="2551814" cy="340241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42879" y="394255"/>
            <a:ext cx="5742278" cy="707886"/>
          </a:xfrm>
          <a:prstGeom prst="rect">
            <a:avLst/>
          </a:prstGeom>
          <a:noFill/>
        </p:spPr>
        <p:txBody>
          <a:bodyPr wrap="none" lIns="91440" tIns="45720" rIns="91440" bIns="45720">
            <a:spAutoFit/>
          </a:bodyPr>
          <a:lstStyle/>
          <a:p>
            <a:pPr algn="ctr"/>
            <a:r>
              <a:rPr lang="en-US" sz="4000" b="0" cap="none" spc="0" dirty="0">
                <a:ln w="0"/>
                <a:solidFill>
                  <a:schemeClr val="accent5">
                    <a:lumMod val="75000"/>
                  </a:schemeClr>
                </a:solidFill>
                <a:effectLst>
                  <a:outerShdw blurRad="38100" dist="19050" dir="2700000" algn="tl" rotWithShape="0">
                    <a:schemeClr val="dk1">
                      <a:alpha val="40000"/>
                    </a:schemeClr>
                  </a:outerShdw>
                </a:effectLst>
                <a:latin typeface="Candy Shop Personal Use" pitchFamily="2" charset="0"/>
              </a:rPr>
              <a:t>The Measure of Maturity</a:t>
            </a:r>
          </a:p>
        </p:txBody>
      </p:sp>
      <p:sp>
        <p:nvSpPr>
          <p:cNvPr id="3" name="TextBox 2"/>
          <p:cNvSpPr txBox="1"/>
          <p:nvPr/>
        </p:nvSpPr>
        <p:spPr>
          <a:xfrm>
            <a:off x="293914" y="4016828"/>
            <a:ext cx="8588829" cy="1323439"/>
          </a:xfrm>
          <a:prstGeom prst="rect">
            <a:avLst/>
          </a:prstGeom>
          <a:noFill/>
        </p:spPr>
        <p:txBody>
          <a:bodyPr wrap="square" rtlCol="0">
            <a:spAutoFit/>
          </a:bodyPr>
          <a:lstStyle/>
          <a:p>
            <a:pPr algn="ctr"/>
            <a:r>
              <a:rPr lang="en-US" sz="4000" b="1" dirty="0"/>
              <a:t>Faith and humility are foundational</a:t>
            </a:r>
          </a:p>
          <a:p>
            <a:pPr algn="ctr"/>
            <a:r>
              <a:rPr lang="en-US" sz="4000" b="1" dirty="0"/>
              <a:t>to spiritual development.</a:t>
            </a:r>
            <a:r>
              <a:rPr lang="en-US" sz="4000" dirty="0"/>
              <a:t> </a:t>
            </a:r>
          </a:p>
        </p:txBody>
      </p:sp>
    </p:spTree>
    <p:extLst>
      <p:ext uri="{BB962C8B-B14F-4D97-AF65-F5344CB8AC3E}">
        <p14:creationId xmlns:p14="http://schemas.microsoft.com/office/powerpoint/2010/main" val="2998081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46075" y="-1146075"/>
            <a:ext cx="6858000" cy="91501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elated imag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75596" y="0"/>
            <a:ext cx="2368403" cy="315787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34532" y="213502"/>
            <a:ext cx="5390963" cy="707886"/>
          </a:xfrm>
          <a:prstGeom prst="rect">
            <a:avLst/>
          </a:prstGeom>
          <a:noFill/>
        </p:spPr>
        <p:txBody>
          <a:bodyPr wrap="none" lIns="91440" tIns="45720" rIns="91440" bIns="45720">
            <a:spAutoFit/>
          </a:bodyPr>
          <a:lstStyle/>
          <a:p>
            <a:pPr algn="ctr"/>
            <a:r>
              <a:rPr lang="en-US" sz="4000" b="0" cap="none" spc="0" dirty="0">
                <a:ln w="0"/>
                <a:solidFill>
                  <a:schemeClr val="bg2">
                    <a:lumMod val="25000"/>
                  </a:schemeClr>
                </a:solidFill>
                <a:effectLst>
                  <a:outerShdw blurRad="38100" dist="25400" dir="5400000" algn="ctr" rotWithShape="0">
                    <a:srgbClr val="6E747A">
                      <a:alpha val="43000"/>
                    </a:srgbClr>
                  </a:outerShdw>
                </a:effectLst>
              </a:rPr>
              <a:t>The Measure of Maturity</a:t>
            </a:r>
          </a:p>
        </p:txBody>
      </p:sp>
      <p:pic>
        <p:nvPicPr>
          <p:cNvPr id="1030" name="Picture 6" descr="Image result for James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532" y="1179024"/>
            <a:ext cx="5421340" cy="5421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204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91000">
              <a:schemeClr val="bg2">
                <a:lumMod val="75000"/>
              </a:schemeClr>
            </a:gs>
            <a:gs pos="34000">
              <a:schemeClr val="accent1">
                <a:lumMod val="45000"/>
                <a:lumOff val="55000"/>
              </a:schemeClr>
            </a:gs>
            <a:gs pos="4000">
              <a:schemeClr val="tx2">
                <a:lumMod val="40000"/>
                <a:lumOff val="6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Rectangle 5"/>
          <p:cNvSpPr/>
          <p:nvPr/>
        </p:nvSpPr>
        <p:spPr>
          <a:xfrm>
            <a:off x="1" y="289449"/>
            <a:ext cx="9144000" cy="1415772"/>
          </a:xfrm>
          <a:prstGeom prst="rect">
            <a:avLst/>
          </a:prstGeom>
          <a:noFill/>
        </p:spPr>
        <p:txBody>
          <a:bodyPr wrap="squar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Luke 9:23</a:t>
            </a:r>
          </a:p>
          <a:p>
            <a:pPr algn="ctr"/>
            <a:r>
              <a:rPr lang="en-US" sz="3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Living</a:t>
            </a:r>
            <a:r>
              <a:rPr lang="en-US" sz="3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Bible</a:t>
            </a:r>
            <a:endParaRPr lang="en-US" sz="3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7" name="TextBox 6"/>
          <p:cNvSpPr txBox="1"/>
          <p:nvPr/>
        </p:nvSpPr>
        <p:spPr>
          <a:xfrm>
            <a:off x="326572" y="1959429"/>
            <a:ext cx="8490857" cy="3785652"/>
          </a:xfrm>
          <a:prstGeom prst="rect">
            <a:avLst/>
          </a:prstGeom>
          <a:noFill/>
        </p:spPr>
        <p:txBody>
          <a:bodyPr wrap="square" rtlCol="0">
            <a:spAutoFit/>
          </a:bodyPr>
          <a:lstStyle/>
          <a:p>
            <a:pPr algn="ctr"/>
            <a:r>
              <a:rPr lang="en-US" sz="4000" b="1" dirty="0"/>
              <a:t>Then Jesus said to all, "Anyone who wants to follow me must put aside his own desires and conveniences and carry his cross with him every day and </a:t>
            </a:r>
            <a:r>
              <a:rPr lang="en-US" sz="4000" b="1" i="1" dirty="0"/>
              <a:t>keep close to me!</a:t>
            </a:r>
            <a:r>
              <a:rPr lang="en-US" sz="4000" b="1" dirty="0"/>
              <a:t> </a:t>
            </a:r>
            <a:r>
              <a:rPr lang="en-US" sz="4000" dirty="0"/>
              <a:t/>
            </a:r>
            <a:br>
              <a:rPr lang="en-US" sz="4000" dirty="0"/>
            </a:br>
            <a:endParaRPr lang="en-US" sz="4000" dirty="0"/>
          </a:p>
        </p:txBody>
      </p:sp>
    </p:spTree>
    <p:extLst>
      <p:ext uri="{BB962C8B-B14F-4D97-AF65-F5344CB8AC3E}">
        <p14:creationId xmlns:p14="http://schemas.microsoft.com/office/powerpoint/2010/main" val="3322831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91000">
              <a:schemeClr val="bg2">
                <a:lumMod val="75000"/>
              </a:schemeClr>
            </a:gs>
            <a:gs pos="34000">
              <a:schemeClr val="accent1">
                <a:lumMod val="45000"/>
                <a:lumOff val="55000"/>
              </a:schemeClr>
            </a:gs>
            <a:gs pos="4000">
              <a:schemeClr val="tx2">
                <a:lumMod val="40000"/>
                <a:lumOff val="6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Rectangle 5"/>
          <p:cNvSpPr/>
          <p:nvPr/>
        </p:nvSpPr>
        <p:spPr>
          <a:xfrm>
            <a:off x="1" y="289449"/>
            <a:ext cx="9144000" cy="1415772"/>
          </a:xfrm>
          <a:prstGeom prst="rect">
            <a:avLst/>
          </a:prstGeom>
          <a:noFill/>
        </p:spPr>
        <p:txBody>
          <a:bodyPr wrap="squar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James 4:10, 1 Peter 5:6</a:t>
            </a:r>
          </a:p>
          <a:p>
            <a:pPr algn="ctr"/>
            <a:r>
              <a:rPr lang="en-U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Paraphrases</a:t>
            </a:r>
            <a:endParaRPr lang="en-US" sz="3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7" name="TextBox 6"/>
          <p:cNvSpPr txBox="1"/>
          <p:nvPr/>
        </p:nvSpPr>
        <p:spPr>
          <a:xfrm>
            <a:off x="326572" y="1959429"/>
            <a:ext cx="8490857" cy="2554545"/>
          </a:xfrm>
          <a:prstGeom prst="rect">
            <a:avLst/>
          </a:prstGeom>
          <a:noFill/>
        </p:spPr>
        <p:txBody>
          <a:bodyPr wrap="square" rtlCol="0">
            <a:spAutoFit/>
          </a:bodyPr>
          <a:lstStyle/>
          <a:p>
            <a:pPr algn="ctr"/>
            <a:r>
              <a:rPr lang="en-US" sz="4000" b="1" dirty="0"/>
              <a:t>Humble yourselves before the Lord and He will lift you up. Humble yourselves before the Lord and in time, He will grow you up. </a:t>
            </a:r>
          </a:p>
        </p:txBody>
      </p:sp>
    </p:spTree>
    <p:extLst>
      <p:ext uri="{BB962C8B-B14F-4D97-AF65-F5344CB8AC3E}">
        <p14:creationId xmlns:p14="http://schemas.microsoft.com/office/powerpoint/2010/main" val="3259021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77547" b="67924"/>
          <a:stretch/>
        </p:blipFill>
        <p:spPr>
          <a:xfrm>
            <a:off x="133377" y="48128"/>
            <a:ext cx="2053087" cy="2199736"/>
          </a:xfrm>
          <a:prstGeom prst="rect">
            <a:avLst/>
          </a:prstGeom>
        </p:spPr>
      </p:pic>
      <p:sp>
        <p:nvSpPr>
          <p:cNvPr id="3" name="TextBox 2"/>
          <p:cNvSpPr txBox="1"/>
          <p:nvPr/>
        </p:nvSpPr>
        <p:spPr>
          <a:xfrm>
            <a:off x="867023" y="837977"/>
            <a:ext cx="2434856" cy="323165"/>
          </a:xfrm>
          <a:prstGeom prst="rect">
            <a:avLst/>
          </a:prstGeom>
          <a:noFill/>
        </p:spPr>
        <p:txBody>
          <a:bodyPr wrap="square" rtlCol="0">
            <a:spAutoFit/>
          </a:bodyPr>
          <a:lstStyle/>
          <a:p>
            <a:r>
              <a:rPr lang="en-US" sz="1500" dirty="0">
                <a:latin typeface="Arial Rounded MT Bold" panose="020F0704030504030204" pitchFamily="34" charset="0"/>
              </a:rPr>
              <a:t>Measure of Maturity</a:t>
            </a:r>
          </a:p>
        </p:txBody>
      </p:sp>
      <p:sp>
        <p:nvSpPr>
          <p:cNvPr id="4" name="TextBox 3"/>
          <p:cNvSpPr txBox="1"/>
          <p:nvPr/>
        </p:nvSpPr>
        <p:spPr>
          <a:xfrm>
            <a:off x="465221" y="2582779"/>
            <a:ext cx="8213558" cy="2308324"/>
          </a:xfrm>
          <a:prstGeom prst="rect">
            <a:avLst/>
          </a:prstGeom>
          <a:noFill/>
        </p:spPr>
        <p:txBody>
          <a:bodyPr wrap="square" rtlCol="0">
            <a:spAutoFit/>
          </a:bodyPr>
          <a:lstStyle/>
          <a:p>
            <a:pPr algn="ctr"/>
            <a:r>
              <a:rPr lang="en-US" sz="4800" dirty="0">
                <a:latin typeface="Arial Rounded MT Bold" panose="020F0704030504030204" pitchFamily="34" charset="0"/>
              </a:rPr>
              <a:t>First, What should the ultimate “goal of life” be for a child of God? </a:t>
            </a:r>
          </a:p>
        </p:txBody>
      </p:sp>
    </p:spTree>
    <p:extLst>
      <p:ext uri="{BB962C8B-B14F-4D97-AF65-F5344CB8AC3E}">
        <p14:creationId xmlns:p14="http://schemas.microsoft.com/office/powerpoint/2010/main" val="2724586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14" y="0"/>
            <a:ext cx="2078712" cy="2078712"/>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Image result for how to tell if someone has a servant he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0173" y="293912"/>
            <a:ext cx="5943601" cy="59436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how to tell if someone has a servant heart"/>
          <p:cNvPicPr>
            <a:picLocks noChangeAspect="1" noChangeArrowheads="1"/>
          </p:cNvPicPr>
          <p:nvPr/>
        </p:nvPicPr>
        <p:blipFill rotWithShape="1">
          <a:blip r:embed="rId3">
            <a:extLst>
              <a:ext uri="{28A0092B-C50C-407E-A947-70E740481C1C}">
                <a14:useLocalDpi xmlns:a14="http://schemas.microsoft.com/office/drawing/2010/main" val="0"/>
              </a:ext>
            </a:extLst>
          </a:blip>
          <a:srcRect l="14049" t="8975" r="11774" b="87302"/>
          <a:stretch/>
        </p:blipFill>
        <p:spPr bwMode="auto">
          <a:xfrm>
            <a:off x="3380874" y="5168419"/>
            <a:ext cx="4680283" cy="234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7145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46075" y="-1146075"/>
            <a:ext cx="6858000" cy="91501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elated imag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75596" y="0"/>
            <a:ext cx="2368403" cy="3157870"/>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Image result for steps up"/>
          <p:cNvPicPr>
            <a:picLocks noChangeAspect="1" noChangeArrowheads="1"/>
          </p:cNvPicPr>
          <p:nvPr/>
        </p:nvPicPr>
        <p:blipFill rotWithShape="1">
          <a:blip r:embed="rId4">
            <a:extLst>
              <a:ext uri="{28A0092B-C50C-407E-A947-70E740481C1C}">
                <a14:useLocalDpi xmlns:a14="http://schemas.microsoft.com/office/drawing/2010/main" val="0"/>
              </a:ext>
            </a:extLst>
          </a:blip>
          <a:srcRect l="-499" t="56104" r="499" b="10839"/>
          <a:stretch/>
        </p:blipFill>
        <p:spPr bwMode="auto">
          <a:xfrm>
            <a:off x="0" y="1335505"/>
            <a:ext cx="7230979" cy="53452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79286" y="1458615"/>
            <a:ext cx="4168060" cy="707886"/>
          </a:xfrm>
          <a:prstGeom prst="rect">
            <a:avLst/>
          </a:prstGeom>
          <a:noFill/>
        </p:spPr>
        <p:txBody>
          <a:bodyPr wrap="square" lIns="91440" tIns="45720" rIns="91440" bIns="45720">
            <a:spAutoFit/>
          </a:bodyPr>
          <a:lstStyle/>
          <a:p>
            <a:pPr algn="ctr"/>
            <a:r>
              <a:rPr lang="en-US" sz="4000" b="0" cap="none" spc="0" dirty="0">
                <a:ln w="0"/>
                <a:solidFill>
                  <a:schemeClr val="bg1"/>
                </a:solidFill>
                <a:effectLst>
                  <a:outerShdw blurRad="38100" dist="25400" dir="5400000" algn="ctr" rotWithShape="0">
                    <a:srgbClr val="6E747A">
                      <a:alpha val="43000"/>
                    </a:srgbClr>
                  </a:outerShdw>
                </a:effectLst>
              </a:rPr>
              <a:t>Steps to Maturity</a:t>
            </a:r>
          </a:p>
        </p:txBody>
      </p:sp>
      <p:sp>
        <p:nvSpPr>
          <p:cNvPr id="3" name="TextBox 2"/>
          <p:cNvSpPr txBox="1"/>
          <p:nvPr/>
        </p:nvSpPr>
        <p:spPr>
          <a:xfrm>
            <a:off x="312820" y="5655048"/>
            <a:ext cx="6605337" cy="1138773"/>
          </a:xfrm>
          <a:prstGeom prst="rect">
            <a:avLst/>
          </a:prstGeom>
          <a:noFill/>
        </p:spPr>
        <p:txBody>
          <a:bodyPr wrap="square" rtlCol="0">
            <a:spAutoFit/>
          </a:bodyPr>
          <a:lstStyle/>
          <a:p>
            <a:pPr algn="ctr"/>
            <a:r>
              <a:rPr lang="en-US" sz="4000" b="1" dirty="0"/>
              <a:t>ADMIT IT!</a:t>
            </a:r>
          </a:p>
          <a:p>
            <a:pPr algn="ctr"/>
            <a:endParaRPr lang="en-US" sz="800" b="1" dirty="0"/>
          </a:p>
          <a:p>
            <a:pPr algn="ctr"/>
            <a:r>
              <a:rPr lang="en-US" sz="2000" b="1" dirty="0"/>
              <a:t>Nothing changes until we admit the need to change. </a:t>
            </a:r>
          </a:p>
        </p:txBody>
      </p:sp>
      <p:sp>
        <p:nvSpPr>
          <p:cNvPr id="4" name="TextBox 3"/>
          <p:cNvSpPr txBox="1"/>
          <p:nvPr/>
        </p:nvSpPr>
        <p:spPr>
          <a:xfrm>
            <a:off x="637673" y="4625542"/>
            <a:ext cx="6125891" cy="369332"/>
          </a:xfrm>
          <a:prstGeom prst="rect">
            <a:avLst/>
          </a:prstGeom>
          <a:noFill/>
        </p:spPr>
        <p:txBody>
          <a:bodyPr wrap="square" rtlCol="0">
            <a:spAutoFit/>
          </a:bodyPr>
          <a:lstStyle/>
          <a:p>
            <a:r>
              <a:rPr lang="en-US" b="1" dirty="0"/>
              <a:t> </a:t>
            </a:r>
            <a:endParaRPr lang="en-US" dirty="0"/>
          </a:p>
        </p:txBody>
      </p:sp>
    </p:spTree>
    <p:extLst>
      <p:ext uri="{BB962C8B-B14F-4D97-AF65-F5344CB8AC3E}">
        <p14:creationId xmlns:p14="http://schemas.microsoft.com/office/powerpoint/2010/main" val="3708373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46075" y="-1146075"/>
            <a:ext cx="6858000" cy="91501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elated imag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75596" y="0"/>
            <a:ext cx="2368403" cy="3157870"/>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Image result for steps up"/>
          <p:cNvPicPr>
            <a:picLocks noChangeAspect="1" noChangeArrowheads="1"/>
          </p:cNvPicPr>
          <p:nvPr/>
        </p:nvPicPr>
        <p:blipFill rotWithShape="1">
          <a:blip r:embed="rId4">
            <a:extLst>
              <a:ext uri="{28A0092B-C50C-407E-A947-70E740481C1C}">
                <a14:useLocalDpi xmlns:a14="http://schemas.microsoft.com/office/drawing/2010/main" val="0"/>
              </a:ext>
            </a:extLst>
          </a:blip>
          <a:srcRect l="-499" t="66160" r="499" b="10839"/>
          <a:stretch/>
        </p:blipFill>
        <p:spPr bwMode="auto">
          <a:xfrm>
            <a:off x="0" y="1091821"/>
            <a:ext cx="7230979" cy="558895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14513" y="1023581"/>
            <a:ext cx="4168060" cy="707886"/>
          </a:xfrm>
          <a:prstGeom prst="rect">
            <a:avLst/>
          </a:prstGeom>
          <a:noFill/>
        </p:spPr>
        <p:txBody>
          <a:bodyPr wrap="square" lIns="91440" tIns="45720" rIns="91440" bIns="45720">
            <a:spAutoFit/>
          </a:bodyPr>
          <a:lstStyle/>
          <a:p>
            <a:pPr algn="ctr"/>
            <a:r>
              <a:rPr lang="en-US" sz="4000" b="0" cap="none" spc="0" dirty="0">
                <a:ln w="0"/>
                <a:solidFill>
                  <a:schemeClr val="bg1"/>
                </a:solidFill>
                <a:effectLst>
                  <a:outerShdw blurRad="38100" dist="25400" dir="5400000" algn="ctr" rotWithShape="0">
                    <a:srgbClr val="6E747A">
                      <a:alpha val="43000"/>
                    </a:srgbClr>
                  </a:outerShdw>
                </a:effectLst>
              </a:rPr>
              <a:t>Steps to Maturity</a:t>
            </a:r>
          </a:p>
        </p:txBody>
      </p:sp>
      <p:sp>
        <p:nvSpPr>
          <p:cNvPr id="3" name="TextBox 2"/>
          <p:cNvSpPr txBox="1"/>
          <p:nvPr/>
        </p:nvSpPr>
        <p:spPr>
          <a:xfrm>
            <a:off x="374147" y="5189433"/>
            <a:ext cx="6591868" cy="1077218"/>
          </a:xfrm>
          <a:prstGeom prst="rect">
            <a:avLst/>
          </a:prstGeom>
          <a:noFill/>
        </p:spPr>
        <p:txBody>
          <a:bodyPr wrap="square" rtlCol="0">
            <a:spAutoFit/>
          </a:bodyPr>
          <a:lstStyle/>
          <a:p>
            <a:pPr algn="ctr"/>
            <a:r>
              <a:rPr lang="en-US" sz="4000" b="1" dirty="0"/>
              <a:t>ADMIT</a:t>
            </a:r>
          </a:p>
          <a:p>
            <a:pPr algn="ctr"/>
            <a:r>
              <a:rPr lang="en-US" sz="2400" b="1" dirty="0"/>
              <a:t>That you need to grow up in Jesus</a:t>
            </a:r>
          </a:p>
        </p:txBody>
      </p:sp>
      <p:sp>
        <p:nvSpPr>
          <p:cNvPr id="4" name="TextBox 3"/>
          <p:cNvSpPr txBox="1"/>
          <p:nvPr/>
        </p:nvSpPr>
        <p:spPr>
          <a:xfrm>
            <a:off x="649705" y="3535107"/>
            <a:ext cx="6125891" cy="1015663"/>
          </a:xfrm>
          <a:prstGeom prst="rect">
            <a:avLst/>
          </a:prstGeom>
          <a:noFill/>
        </p:spPr>
        <p:txBody>
          <a:bodyPr wrap="square" rtlCol="0">
            <a:spAutoFit/>
          </a:bodyPr>
          <a:lstStyle/>
          <a:p>
            <a:pPr algn="ctr"/>
            <a:r>
              <a:rPr lang="en-US" sz="3600" b="1" dirty="0"/>
              <a:t>ACCEPT </a:t>
            </a:r>
          </a:p>
          <a:p>
            <a:pPr algn="ctr"/>
            <a:r>
              <a:rPr lang="en-US" sz="2400" b="1" dirty="0"/>
              <a:t>That you can’t grow alone!</a:t>
            </a:r>
            <a:endParaRPr lang="en-US" sz="2400" dirty="0"/>
          </a:p>
        </p:txBody>
      </p:sp>
    </p:spTree>
    <p:extLst>
      <p:ext uri="{BB962C8B-B14F-4D97-AF65-F5344CB8AC3E}">
        <p14:creationId xmlns:p14="http://schemas.microsoft.com/office/powerpoint/2010/main" val="22313300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46075" y="-1146075"/>
            <a:ext cx="6858000" cy="91501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elated imag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2274" y="-138224"/>
            <a:ext cx="1667774" cy="222369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506268" y="497036"/>
            <a:ext cx="5390963" cy="707886"/>
          </a:xfrm>
          <a:prstGeom prst="rect">
            <a:avLst/>
          </a:prstGeom>
          <a:noFill/>
        </p:spPr>
        <p:txBody>
          <a:bodyPr wrap="none" lIns="91440" tIns="45720" rIns="91440" bIns="45720">
            <a:spAutoFit/>
          </a:bodyPr>
          <a:lstStyle/>
          <a:p>
            <a:pPr algn="ctr"/>
            <a:r>
              <a:rPr lang="en-US" sz="4000" b="0" cap="none" spc="0" dirty="0">
                <a:ln w="0"/>
                <a:solidFill>
                  <a:schemeClr val="bg2">
                    <a:lumMod val="25000"/>
                  </a:schemeClr>
                </a:solidFill>
                <a:effectLst>
                  <a:outerShdw blurRad="38100" dist="25400" dir="5400000" algn="ctr" rotWithShape="0">
                    <a:srgbClr val="6E747A">
                      <a:alpha val="43000"/>
                    </a:srgbClr>
                  </a:outerShdw>
                </a:effectLst>
              </a:rPr>
              <a:t>The Measure of Maturity</a:t>
            </a:r>
          </a:p>
        </p:txBody>
      </p:sp>
      <p:pic>
        <p:nvPicPr>
          <p:cNvPr id="1026" name="Picture 2" descr="Image result for 1 Corinthians 12:18"/>
          <p:cNvPicPr>
            <a:picLocks noChangeAspect="1" noChangeArrowheads="1"/>
          </p:cNvPicPr>
          <p:nvPr/>
        </p:nvPicPr>
        <p:blipFill rotWithShape="1">
          <a:blip r:embed="rId4">
            <a:extLst>
              <a:ext uri="{28A0092B-C50C-407E-A947-70E740481C1C}">
                <a14:useLocalDpi xmlns:a14="http://schemas.microsoft.com/office/drawing/2010/main" val="0"/>
              </a:ext>
            </a:extLst>
          </a:blip>
          <a:srcRect l="11724" t="11603" r="11784" b="11724"/>
          <a:stretch/>
        </p:blipFill>
        <p:spPr bwMode="auto">
          <a:xfrm>
            <a:off x="2487218" y="1282999"/>
            <a:ext cx="5390964" cy="5403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366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46075" y="-1146075"/>
            <a:ext cx="6858000" cy="91501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elated imag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2274" y="-138224"/>
            <a:ext cx="1667774" cy="222369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506268" y="497036"/>
            <a:ext cx="5390963" cy="707886"/>
          </a:xfrm>
          <a:prstGeom prst="rect">
            <a:avLst/>
          </a:prstGeom>
          <a:noFill/>
        </p:spPr>
        <p:txBody>
          <a:bodyPr wrap="none" lIns="91440" tIns="45720" rIns="91440" bIns="45720">
            <a:spAutoFit/>
          </a:bodyPr>
          <a:lstStyle/>
          <a:p>
            <a:pPr algn="ctr"/>
            <a:r>
              <a:rPr lang="en-US" sz="4000" b="0" cap="none" spc="0" dirty="0">
                <a:ln w="0"/>
                <a:solidFill>
                  <a:schemeClr val="bg2">
                    <a:lumMod val="25000"/>
                  </a:schemeClr>
                </a:solidFill>
                <a:effectLst>
                  <a:outerShdw blurRad="38100" dist="25400" dir="5400000" algn="ctr" rotWithShape="0">
                    <a:srgbClr val="6E747A">
                      <a:alpha val="43000"/>
                    </a:srgbClr>
                  </a:outerShdw>
                </a:effectLst>
              </a:rPr>
              <a:t>The Measure of Maturity</a:t>
            </a:r>
          </a:p>
        </p:txBody>
      </p:sp>
      <p:pic>
        <p:nvPicPr>
          <p:cNvPr id="20482" name="Picture 2" descr="Image result for 1 Cor. 12:20-21"/>
          <p:cNvPicPr>
            <a:picLocks noChangeAspect="1" noChangeArrowheads="1"/>
          </p:cNvPicPr>
          <p:nvPr/>
        </p:nvPicPr>
        <p:blipFill rotWithShape="1">
          <a:blip r:embed="rId4">
            <a:extLst>
              <a:ext uri="{28A0092B-C50C-407E-A947-70E740481C1C}">
                <a14:useLocalDpi xmlns:a14="http://schemas.microsoft.com/office/drawing/2010/main" val="0"/>
              </a:ext>
            </a:extLst>
          </a:blip>
          <a:srcRect t="8599" r="5586"/>
          <a:stretch/>
        </p:blipFill>
        <p:spPr bwMode="auto">
          <a:xfrm>
            <a:off x="255558" y="2085474"/>
            <a:ext cx="8639033" cy="4704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770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46075" y="-1146075"/>
            <a:ext cx="6858000" cy="91501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elated imag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75596" y="0"/>
            <a:ext cx="2368403" cy="3157870"/>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Image result for steps up"/>
          <p:cNvPicPr>
            <a:picLocks noChangeAspect="1" noChangeArrowheads="1"/>
          </p:cNvPicPr>
          <p:nvPr/>
        </p:nvPicPr>
        <p:blipFill rotWithShape="1">
          <a:blip r:embed="rId4">
            <a:extLst>
              <a:ext uri="{28A0092B-C50C-407E-A947-70E740481C1C}">
                <a14:useLocalDpi xmlns:a14="http://schemas.microsoft.com/office/drawing/2010/main" val="0"/>
              </a:ext>
            </a:extLst>
          </a:blip>
          <a:srcRect l="-499" t="66160" r="499" b="10839"/>
          <a:stretch/>
        </p:blipFill>
        <p:spPr bwMode="auto">
          <a:xfrm>
            <a:off x="0" y="1091821"/>
            <a:ext cx="7230979" cy="558895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14513" y="1023581"/>
            <a:ext cx="4168060" cy="707886"/>
          </a:xfrm>
          <a:prstGeom prst="rect">
            <a:avLst/>
          </a:prstGeom>
          <a:noFill/>
        </p:spPr>
        <p:txBody>
          <a:bodyPr wrap="square" lIns="91440" tIns="45720" rIns="91440" bIns="45720">
            <a:spAutoFit/>
          </a:bodyPr>
          <a:lstStyle/>
          <a:p>
            <a:pPr algn="ctr"/>
            <a:r>
              <a:rPr lang="en-US" sz="4000" b="0" cap="none" spc="0" dirty="0">
                <a:ln w="0"/>
                <a:solidFill>
                  <a:schemeClr val="bg1"/>
                </a:solidFill>
                <a:effectLst>
                  <a:outerShdw blurRad="38100" dist="25400" dir="5400000" algn="ctr" rotWithShape="0">
                    <a:srgbClr val="6E747A">
                      <a:alpha val="43000"/>
                    </a:srgbClr>
                  </a:outerShdw>
                </a:effectLst>
              </a:rPr>
              <a:t>Steps to Maturity</a:t>
            </a:r>
          </a:p>
        </p:txBody>
      </p:sp>
      <p:sp>
        <p:nvSpPr>
          <p:cNvPr id="3" name="TextBox 2"/>
          <p:cNvSpPr txBox="1"/>
          <p:nvPr/>
        </p:nvSpPr>
        <p:spPr>
          <a:xfrm>
            <a:off x="374147" y="5189433"/>
            <a:ext cx="6591868" cy="1077218"/>
          </a:xfrm>
          <a:prstGeom prst="rect">
            <a:avLst/>
          </a:prstGeom>
          <a:noFill/>
        </p:spPr>
        <p:txBody>
          <a:bodyPr wrap="square" rtlCol="0">
            <a:spAutoFit/>
          </a:bodyPr>
          <a:lstStyle/>
          <a:p>
            <a:pPr algn="ctr"/>
            <a:r>
              <a:rPr lang="en-US" sz="4000" b="1" dirty="0"/>
              <a:t>ADMIT</a:t>
            </a:r>
          </a:p>
          <a:p>
            <a:pPr algn="ctr"/>
            <a:r>
              <a:rPr lang="en-US" sz="2400" b="1" dirty="0"/>
              <a:t>That you need to grow up in Jesus</a:t>
            </a:r>
          </a:p>
        </p:txBody>
      </p:sp>
      <p:sp>
        <p:nvSpPr>
          <p:cNvPr id="4" name="TextBox 3"/>
          <p:cNvSpPr txBox="1"/>
          <p:nvPr/>
        </p:nvSpPr>
        <p:spPr>
          <a:xfrm>
            <a:off x="649705" y="3535107"/>
            <a:ext cx="6125891" cy="1015663"/>
          </a:xfrm>
          <a:prstGeom prst="rect">
            <a:avLst/>
          </a:prstGeom>
          <a:noFill/>
        </p:spPr>
        <p:txBody>
          <a:bodyPr wrap="square" rtlCol="0">
            <a:spAutoFit/>
          </a:bodyPr>
          <a:lstStyle/>
          <a:p>
            <a:pPr algn="ctr"/>
            <a:r>
              <a:rPr lang="en-US" sz="3600" b="1" dirty="0"/>
              <a:t>ACCEPT </a:t>
            </a:r>
          </a:p>
          <a:p>
            <a:pPr algn="ctr"/>
            <a:r>
              <a:rPr lang="en-US" sz="2400" b="1" dirty="0"/>
              <a:t>That you can’t grow alone!</a:t>
            </a:r>
            <a:endParaRPr lang="en-US" sz="2400" dirty="0"/>
          </a:p>
        </p:txBody>
      </p:sp>
      <p:sp>
        <p:nvSpPr>
          <p:cNvPr id="6" name="TextBox 5"/>
          <p:cNvSpPr txBox="1"/>
          <p:nvPr/>
        </p:nvSpPr>
        <p:spPr>
          <a:xfrm>
            <a:off x="928047" y="2149184"/>
            <a:ext cx="5540991" cy="923330"/>
          </a:xfrm>
          <a:prstGeom prst="rect">
            <a:avLst/>
          </a:prstGeom>
          <a:noFill/>
        </p:spPr>
        <p:txBody>
          <a:bodyPr wrap="square" rtlCol="0">
            <a:spAutoFit/>
          </a:bodyPr>
          <a:lstStyle/>
          <a:p>
            <a:pPr algn="ctr"/>
            <a:r>
              <a:rPr lang="en-US" sz="3600" b="1" dirty="0"/>
              <a:t>ACKNOWLEDGE</a:t>
            </a:r>
          </a:p>
          <a:p>
            <a:pPr algn="ctr"/>
            <a:r>
              <a:rPr lang="en-US" b="1" dirty="0"/>
              <a:t>That  you have a functional role in building up the body.</a:t>
            </a:r>
            <a:endParaRPr lang="en-US" sz="3600" b="1" dirty="0"/>
          </a:p>
        </p:txBody>
      </p:sp>
    </p:spTree>
    <p:extLst>
      <p:ext uri="{BB962C8B-B14F-4D97-AF65-F5344CB8AC3E}">
        <p14:creationId xmlns:p14="http://schemas.microsoft.com/office/powerpoint/2010/main" val="31472008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14" y="0"/>
            <a:ext cx="2078712" cy="207871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284741" y="509698"/>
            <a:ext cx="5742278" cy="707886"/>
          </a:xfrm>
          <a:prstGeom prst="rect">
            <a:avLst/>
          </a:prstGeom>
          <a:noFill/>
        </p:spPr>
        <p:txBody>
          <a:bodyPr wrap="none" lIns="91440" tIns="45720" rIns="91440" bIns="45720">
            <a:spAutoFit/>
          </a:bodyPr>
          <a:lstStyle/>
          <a:p>
            <a:pPr algn="ctr"/>
            <a:r>
              <a:rPr lang="en-US" sz="4000" b="0" cap="none" spc="0" dirty="0">
                <a:ln w="0"/>
                <a:solidFill>
                  <a:schemeClr val="bg1"/>
                </a:solidFill>
                <a:effectLst>
                  <a:outerShdw blurRad="38100" dist="19050" dir="2700000" algn="tl" rotWithShape="0">
                    <a:schemeClr val="dk1">
                      <a:alpha val="40000"/>
                    </a:schemeClr>
                  </a:outerShdw>
                </a:effectLst>
                <a:latin typeface="Candy Shop Personal Use" pitchFamily="2" charset="0"/>
              </a:rPr>
              <a:t>The Measure of Maturity</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2239" b="22786"/>
          <a:stretch/>
        </p:blipFill>
        <p:spPr>
          <a:xfrm>
            <a:off x="614148" y="1926470"/>
            <a:ext cx="7983941" cy="4729418"/>
          </a:xfrm>
          <a:prstGeom prst="rect">
            <a:avLst/>
          </a:prstGeom>
        </p:spPr>
      </p:pic>
    </p:spTree>
    <p:extLst>
      <p:ext uri="{BB962C8B-B14F-4D97-AF65-F5344CB8AC3E}">
        <p14:creationId xmlns:p14="http://schemas.microsoft.com/office/powerpoint/2010/main" val="310461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14" y="0"/>
            <a:ext cx="3110426" cy="3110426"/>
          </a:xfrm>
          <a:prstGeom prst="rect">
            <a:avLst/>
          </a:prstGeom>
          <a:noFill/>
          <a:extLst>
            <a:ext uri="{909E8E84-426E-40DD-AFC4-6F175D3DCCD1}">
              <a14:hiddenFill xmlns:a14="http://schemas.microsoft.com/office/drawing/2010/main">
                <a:solidFill>
                  <a:srgbClr val="FFFFFF"/>
                </a:solidFill>
              </a14:hiddenFill>
            </a:ext>
          </a:extLst>
        </p:spPr>
      </p:pic>
      <p:pic>
        <p:nvPicPr>
          <p:cNvPr id="27650" name="Picture 2" descr="Image result for grow u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110425"/>
            <a:ext cx="9144000" cy="37475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36548" y="493384"/>
            <a:ext cx="5636646" cy="2123658"/>
          </a:xfrm>
          <a:prstGeom prst="rect">
            <a:avLst/>
          </a:prstGeom>
          <a:noFill/>
        </p:spPr>
        <p:txBody>
          <a:bodyPr wrap="square" rtlCol="0">
            <a:spAutoFit/>
          </a:bodyPr>
          <a:lstStyle/>
          <a:p>
            <a:pPr algn="ctr"/>
            <a:r>
              <a:rPr lang="en-US" sz="4400" b="1" dirty="0" smtClean="0"/>
              <a:t>“How can I contribute to the growth of</a:t>
            </a:r>
          </a:p>
          <a:p>
            <a:pPr algn="ctr"/>
            <a:r>
              <a:rPr lang="en-US" sz="4400" b="1" dirty="0"/>
              <a:t>a</a:t>
            </a:r>
            <a:r>
              <a:rPr lang="en-US" sz="4400" b="1" dirty="0" smtClean="0"/>
              <a:t>nother believer</a:t>
            </a:r>
            <a:r>
              <a:rPr lang="en-US" sz="4400" b="1" dirty="0" smtClean="0"/>
              <a:t>?” </a:t>
            </a:r>
            <a:endParaRPr lang="en-US" sz="4400" b="1" dirty="0"/>
          </a:p>
        </p:txBody>
      </p:sp>
    </p:spTree>
    <p:extLst>
      <p:ext uri="{BB962C8B-B14F-4D97-AF65-F5344CB8AC3E}">
        <p14:creationId xmlns:p14="http://schemas.microsoft.com/office/powerpoint/2010/main" val="29021926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14" y="0"/>
            <a:ext cx="2078712" cy="207871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284741" y="509698"/>
            <a:ext cx="5742278" cy="707886"/>
          </a:xfrm>
          <a:prstGeom prst="rect">
            <a:avLst/>
          </a:prstGeom>
          <a:noFill/>
        </p:spPr>
        <p:txBody>
          <a:bodyPr wrap="none" lIns="91440" tIns="45720" rIns="91440" bIns="45720">
            <a:spAutoFit/>
          </a:bodyPr>
          <a:lstStyle/>
          <a:p>
            <a:pPr algn="ctr"/>
            <a:r>
              <a:rPr lang="en-US" sz="4000" b="0" cap="none" spc="0" dirty="0">
                <a:ln w="0"/>
                <a:solidFill>
                  <a:schemeClr val="bg1"/>
                </a:solidFill>
                <a:effectLst>
                  <a:outerShdw blurRad="38100" dist="19050" dir="2700000" algn="tl" rotWithShape="0">
                    <a:schemeClr val="dk1">
                      <a:alpha val="40000"/>
                    </a:schemeClr>
                  </a:outerShdw>
                </a:effectLst>
                <a:latin typeface="Candy Shop Personal Use" pitchFamily="2" charset="0"/>
              </a:rPr>
              <a:t>The Measure of Maturity</a:t>
            </a:r>
          </a:p>
        </p:txBody>
      </p:sp>
      <p:pic>
        <p:nvPicPr>
          <p:cNvPr id="21510" name="Picture 6" descr="Image result for but speaking the truth in love kj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7659" y="1348212"/>
            <a:ext cx="5201756" cy="5201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7705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14" y="0"/>
            <a:ext cx="2078712" cy="207871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284741" y="509698"/>
            <a:ext cx="5742278" cy="707886"/>
          </a:xfrm>
          <a:prstGeom prst="rect">
            <a:avLst/>
          </a:prstGeom>
          <a:noFill/>
        </p:spPr>
        <p:txBody>
          <a:bodyPr wrap="none" lIns="91440" tIns="45720" rIns="91440" bIns="45720">
            <a:spAutoFit/>
          </a:bodyPr>
          <a:lstStyle/>
          <a:p>
            <a:pPr algn="ctr"/>
            <a:r>
              <a:rPr lang="en-US" sz="4000" b="0" cap="none" spc="0" dirty="0">
                <a:ln w="0"/>
                <a:solidFill>
                  <a:schemeClr val="bg1"/>
                </a:solidFill>
                <a:effectLst>
                  <a:outerShdw blurRad="38100" dist="19050" dir="2700000" algn="tl" rotWithShape="0">
                    <a:schemeClr val="dk1">
                      <a:alpha val="40000"/>
                    </a:schemeClr>
                  </a:outerShdw>
                </a:effectLst>
                <a:latin typeface="Candy Shop Personal Use" pitchFamily="2" charset="0"/>
              </a:rPr>
              <a:t>The Measure of Maturity</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2922" y="1567543"/>
            <a:ext cx="4865915" cy="4865915"/>
          </a:xfrm>
          <a:prstGeom prst="rect">
            <a:avLst/>
          </a:prstGeom>
        </p:spPr>
      </p:pic>
    </p:spTree>
    <p:extLst>
      <p:ext uri="{BB962C8B-B14F-4D97-AF65-F5344CB8AC3E}">
        <p14:creationId xmlns:p14="http://schemas.microsoft.com/office/powerpoint/2010/main" val="2265687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46075" y="-1146075"/>
            <a:ext cx="6858000" cy="91501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elated imag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2274" y="-138224"/>
            <a:ext cx="1667774" cy="222369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506268" y="497036"/>
            <a:ext cx="5390963" cy="707886"/>
          </a:xfrm>
          <a:prstGeom prst="rect">
            <a:avLst/>
          </a:prstGeom>
          <a:noFill/>
        </p:spPr>
        <p:txBody>
          <a:bodyPr wrap="none" lIns="91440" tIns="45720" rIns="91440" bIns="45720">
            <a:spAutoFit/>
          </a:bodyPr>
          <a:lstStyle/>
          <a:p>
            <a:pPr algn="ctr"/>
            <a:r>
              <a:rPr lang="en-US" sz="4000" b="0" cap="none" spc="0" dirty="0">
                <a:ln w="0"/>
                <a:solidFill>
                  <a:schemeClr val="bg2">
                    <a:lumMod val="25000"/>
                  </a:schemeClr>
                </a:solidFill>
                <a:effectLst>
                  <a:outerShdw blurRad="38100" dist="25400" dir="5400000" algn="ctr" rotWithShape="0">
                    <a:srgbClr val="6E747A">
                      <a:alpha val="43000"/>
                    </a:srgbClr>
                  </a:outerShdw>
                </a:effectLst>
              </a:rPr>
              <a:t>The Measure of Maturity</a:t>
            </a:r>
          </a:p>
        </p:txBody>
      </p:sp>
      <p:pic>
        <p:nvPicPr>
          <p:cNvPr id="2052" name="Picture 4" descr="Image result for Ephesians 4: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25" y="2085474"/>
            <a:ext cx="9126175" cy="4772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78558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14" y="0"/>
            <a:ext cx="3110426" cy="3110426"/>
          </a:xfrm>
          <a:prstGeom prst="rect">
            <a:avLst/>
          </a:prstGeom>
          <a:noFill/>
          <a:extLst>
            <a:ext uri="{909E8E84-426E-40DD-AFC4-6F175D3DCCD1}">
              <a14:hiddenFill xmlns:a14="http://schemas.microsoft.com/office/drawing/2010/main">
                <a:solidFill>
                  <a:srgbClr val="FFFFFF"/>
                </a:solidFill>
              </a14:hiddenFill>
            </a:ext>
          </a:extLst>
        </p:spPr>
      </p:pic>
      <p:pic>
        <p:nvPicPr>
          <p:cNvPr id="27650" name="Picture 2" descr="Image result for grow u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110425"/>
            <a:ext cx="9144000" cy="37475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17498" y="831938"/>
            <a:ext cx="5636646" cy="1446550"/>
          </a:xfrm>
          <a:prstGeom prst="rect">
            <a:avLst/>
          </a:prstGeom>
          <a:noFill/>
        </p:spPr>
        <p:txBody>
          <a:bodyPr wrap="square" rtlCol="0">
            <a:spAutoFit/>
          </a:bodyPr>
          <a:lstStyle/>
          <a:p>
            <a:pPr algn="ctr"/>
            <a:r>
              <a:rPr lang="en-US" sz="4400" b="1" dirty="0"/>
              <a:t>“What has helped you grow the most?” </a:t>
            </a:r>
          </a:p>
        </p:txBody>
      </p:sp>
    </p:spTree>
    <p:extLst>
      <p:ext uri="{BB962C8B-B14F-4D97-AF65-F5344CB8AC3E}">
        <p14:creationId xmlns:p14="http://schemas.microsoft.com/office/powerpoint/2010/main" val="40760204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46075" y="-1146075"/>
            <a:ext cx="6858000" cy="91501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elated imag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75596" y="0"/>
            <a:ext cx="2368403" cy="3157870"/>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Image result for steps up"/>
          <p:cNvPicPr>
            <a:picLocks noChangeAspect="1" noChangeArrowheads="1"/>
          </p:cNvPicPr>
          <p:nvPr/>
        </p:nvPicPr>
        <p:blipFill rotWithShape="1">
          <a:blip r:embed="rId4">
            <a:extLst>
              <a:ext uri="{28A0092B-C50C-407E-A947-70E740481C1C}">
                <a14:useLocalDpi xmlns:a14="http://schemas.microsoft.com/office/drawing/2010/main" val="0"/>
              </a:ext>
            </a:extLst>
          </a:blip>
          <a:srcRect l="-499" t="66160" r="499" b="10839"/>
          <a:stretch/>
        </p:blipFill>
        <p:spPr bwMode="auto">
          <a:xfrm>
            <a:off x="0" y="1091821"/>
            <a:ext cx="7230979" cy="558895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14513" y="1023581"/>
            <a:ext cx="4168060" cy="707886"/>
          </a:xfrm>
          <a:prstGeom prst="rect">
            <a:avLst/>
          </a:prstGeom>
          <a:noFill/>
        </p:spPr>
        <p:txBody>
          <a:bodyPr wrap="square" lIns="91440" tIns="45720" rIns="91440" bIns="45720">
            <a:spAutoFit/>
          </a:bodyPr>
          <a:lstStyle/>
          <a:p>
            <a:pPr algn="ctr"/>
            <a:r>
              <a:rPr lang="en-US" sz="4000" b="0" cap="none" spc="0" dirty="0">
                <a:ln w="0"/>
                <a:solidFill>
                  <a:schemeClr val="bg1"/>
                </a:solidFill>
                <a:effectLst>
                  <a:outerShdw blurRad="38100" dist="25400" dir="5400000" algn="ctr" rotWithShape="0">
                    <a:srgbClr val="6E747A">
                      <a:alpha val="43000"/>
                    </a:srgbClr>
                  </a:outerShdw>
                </a:effectLst>
              </a:rPr>
              <a:t>Steps to Maturity</a:t>
            </a:r>
          </a:p>
        </p:txBody>
      </p:sp>
      <p:sp>
        <p:nvSpPr>
          <p:cNvPr id="3" name="TextBox 2"/>
          <p:cNvSpPr txBox="1"/>
          <p:nvPr/>
        </p:nvSpPr>
        <p:spPr>
          <a:xfrm>
            <a:off x="374147" y="5189433"/>
            <a:ext cx="6591868" cy="1077218"/>
          </a:xfrm>
          <a:prstGeom prst="rect">
            <a:avLst/>
          </a:prstGeom>
          <a:noFill/>
        </p:spPr>
        <p:txBody>
          <a:bodyPr wrap="square" rtlCol="0">
            <a:spAutoFit/>
          </a:bodyPr>
          <a:lstStyle/>
          <a:p>
            <a:pPr algn="ctr"/>
            <a:r>
              <a:rPr lang="en-US" sz="4000" b="1" dirty="0"/>
              <a:t>ADMIT</a:t>
            </a:r>
          </a:p>
          <a:p>
            <a:pPr algn="ctr"/>
            <a:r>
              <a:rPr lang="en-US" sz="2400" b="1" dirty="0"/>
              <a:t>That you need to grow up in Jesus</a:t>
            </a:r>
          </a:p>
        </p:txBody>
      </p:sp>
      <p:sp>
        <p:nvSpPr>
          <p:cNvPr id="4" name="TextBox 3"/>
          <p:cNvSpPr txBox="1"/>
          <p:nvPr/>
        </p:nvSpPr>
        <p:spPr>
          <a:xfrm>
            <a:off x="649705" y="3535107"/>
            <a:ext cx="6125891" cy="1015663"/>
          </a:xfrm>
          <a:prstGeom prst="rect">
            <a:avLst/>
          </a:prstGeom>
          <a:noFill/>
        </p:spPr>
        <p:txBody>
          <a:bodyPr wrap="square" rtlCol="0">
            <a:spAutoFit/>
          </a:bodyPr>
          <a:lstStyle/>
          <a:p>
            <a:pPr algn="ctr"/>
            <a:r>
              <a:rPr lang="en-US" sz="3600" b="1" dirty="0"/>
              <a:t>ACCEPT </a:t>
            </a:r>
          </a:p>
          <a:p>
            <a:pPr algn="ctr"/>
            <a:r>
              <a:rPr lang="en-US" sz="2400" b="1" dirty="0"/>
              <a:t>That you can’t grow alone!</a:t>
            </a:r>
            <a:endParaRPr lang="en-US" sz="2400" dirty="0"/>
          </a:p>
        </p:txBody>
      </p:sp>
      <p:sp>
        <p:nvSpPr>
          <p:cNvPr id="6" name="TextBox 5"/>
          <p:cNvSpPr txBox="1"/>
          <p:nvPr/>
        </p:nvSpPr>
        <p:spPr>
          <a:xfrm>
            <a:off x="928047" y="2149184"/>
            <a:ext cx="5540991" cy="923330"/>
          </a:xfrm>
          <a:prstGeom prst="rect">
            <a:avLst/>
          </a:prstGeom>
          <a:noFill/>
        </p:spPr>
        <p:txBody>
          <a:bodyPr wrap="square" rtlCol="0">
            <a:spAutoFit/>
          </a:bodyPr>
          <a:lstStyle/>
          <a:p>
            <a:pPr algn="ctr"/>
            <a:r>
              <a:rPr lang="en-US" sz="3600" b="1" dirty="0"/>
              <a:t>ACKNOWLEDGE</a:t>
            </a:r>
          </a:p>
          <a:p>
            <a:pPr algn="ctr"/>
            <a:r>
              <a:rPr lang="en-US" b="1" dirty="0"/>
              <a:t>That  you have a functional role in building up the body.</a:t>
            </a:r>
            <a:endParaRPr lang="en-US" sz="3600" b="1" dirty="0"/>
          </a:p>
        </p:txBody>
      </p:sp>
    </p:spTree>
    <p:extLst>
      <p:ext uri="{BB962C8B-B14F-4D97-AF65-F5344CB8AC3E}">
        <p14:creationId xmlns:p14="http://schemas.microsoft.com/office/powerpoint/2010/main" val="31607264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46075" y="-1146075"/>
            <a:ext cx="6858000" cy="91501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elated imag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2274" y="-138224"/>
            <a:ext cx="1667774" cy="222369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506268" y="497036"/>
            <a:ext cx="5390963" cy="707886"/>
          </a:xfrm>
          <a:prstGeom prst="rect">
            <a:avLst/>
          </a:prstGeom>
          <a:noFill/>
        </p:spPr>
        <p:txBody>
          <a:bodyPr wrap="none" lIns="91440" tIns="45720" rIns="91440" bIns="45720">
            <a:spAutoFit/>
          </a:bodyPr>
          <a:lstStyle/>
          <a:p>
            <a:pPr algn="ctr"/>
            <a:r>
              <a:rPr lang="en-US" sz="4000" b="0" cap="none" spc="0" dirty="0">
                <a:ln w="0"/>
                <a:solidFill>
                  <a:schemeClr val="bg2">
                    <a:lumMod val="25000"/>
                  </a:schemeClr>
                </a:solidFill>
                <a:effectLst>
                  <a:outerShdw blurRad="38100" dist="25400" dir="5400000" algn="ctr" rotWithShape="0">
                    <a:srgbClr val="6E747A">
                      <a:alpha val="43000"/>
                    </a:srgbClr>
                  </a:outerShdw>
                </a:effectLst>
              </a:rPr>
              <a:t>The Measure of Maturity</a:t>
            </a:r>
          </a:p>
        </p:txBody>
      </p:sp>
      <p:sp>
        <p:nvSpPr>
          <p:cNvPr id="2" name="TextBox 1"/>
          <p:cNvSpPr txBox="1"/>
          <p:nvPr/>
        </p:nvSpPr>
        <p:spPr>
          <a:xfrm>
            <a:off x="0" y="2258951"/>
            <a:ext cx="9144000" cy="1323439"/>
          </a:xfrm>
          <a:prstGeom prst="rect">
            <a:avLst/>
          </a:prstGeom>
          <a:noFill/>
        </p:spPr>
        <p:txBody>
          <a:bodyPr wrap="square" rtlCol="0">
            <a:spAutoFit/>
          </a:bodyPr>
          <a:lstStyle/>
          <a:p>
            <a:pPr algn="ctr"/>
            <a:r>
              <a:rPr lang="en-US" sz="4000" b="1" dirty="0"/>
              <a:t>RECOMMEND A BOOK </a:t>
            </a:r>
          </a:p>
          <a:p>
            <a:pPr algn="ctr"/>
            <a:r>
              <a:rPr lang="en-US" sz="4000" b="1" dirty="0"/>
              <a:t>THAT HELPED YOU GROW</a:t>
            </a:r>
          </a:p>
        </p:txBody>
      </p:sp>
      <p:pic>
        <p:nvPicPr>
          <p:cNvPr id="22" name="Picture 21" descr="https://images-na.ssl-images-amazon.com/images/I/51jiZJM167L._SX331_BO1,204,203,200_.jpg"/>
          <p:cNvPicPr/>
          <p:nvPr/>
        </p:nvPicPr>
        <p:blipFill>
          <a:blip r:embed="rId4">
            <a:extLst>
              <a:ext uri="{28A0092B-C50C-407E-A947-70E740481C1C}">
                <a14:useLocalDpi xmlns:a14="http://schemas.microsoft.com/office/drawing/2010/main" val="0"/>
              </a:ext>
            </a:extLst>
          </a:blip>
          <a:srcRect/>
          <a:stretch>
            <a:fillRect/>
          </a:stretch>
        </p:blipFill>
        <p:spPr bwMode="auto">
          <a:xfrm>
            <a:off x="5603270" y="4307597"/>
            <a:ext cx="1671251" cy="2445217"/>
          </a:xfrm>
          <a:prstGeom prst="rect">
            <a:avLst/>
          </a:prstGeom>
          <a:noFill/>
          <a:ln>
            <a:noFill/>
          </a:ln>
        </p:spPr>
      </p:pic>
      <p:pic>
        <p:nvPicPr>
          <p:cNvPr id="23" name="Picture 22" descr="Experiencing God"/>
          <p:cNvPicPr/>
          <p:nvPr/>
        </p:nvPicPr>
        <p:blipFill rotWithShape="1">
          <a:blip r:embed="rId5" cstate="print">
            <a:extLst>
              <a:ext uri="{28A0092B-C50C-407E-A947-70E740481C1C}">
                <a14:useLocalDpi xmlns:a14="http://schemas.microsoft.com/office/drawing/2010/main" val="0"/>
              </a:ext>
            </a:extLst>
          </a:blip>
          <a:srcRect l="23333" t="9710" r="22899" b="10145"/>
          <a:stretch/>
        </p:blipFill>
        <p:spPr bwMode="auto">
          <a:xfrm>
            <a:off x="7492197" y="4307597"/>
            <a:ext cx="1487608" cy="2445217"/>
          </a:xfrm>
          <a:prstGeom prst="rect">
            <a:avLst/>
          </a:prstGeom>
          <a:noFill/>
          <a:ln>
            <a:noFill/>
          </a:ln>
          <a:extLst>
            <a:ext uri="{53640926-AAD7-44D8-BBD7-CCE9431645EC}">
              <a14:shadowObscured xmlns:a14="http://schemas.microsoft.com/office/drawing/2010/main"/>
            </a:ext>
          </a:extLst>
        </p:spPr>
      </p:pic>
      <p:pic>
        <p:nvPicPr>
          <p:cNvPr id="9" name="Picture 8"/>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r="60000" b="30476"/>
          <a:stretch/>
        </p:blipFill>
        <p:spPr>
          <a:xfrm rot="60000">
            <a:off x="119480" y="4360720"/>
            <a:ext cx="1888695" cy="2462049"/>
          </a:xfrm>
          <a:prstGeom prst="rect">
            <a:avLst/>
          </a:prstGeom>
        </p:spPr>
      </p:pic>
      <p:pic>
        <p:nvPicPr>
          <p:cNvPr id="28686" name="Picture 14" descr="Image result for best christian books of the 20th centur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99616" y="4280655"/>
            <a:ext cx="1551055" cy="2428564"/>
          </a:xfrm>
          <a:prstGeom prst="rect">
            <a:avLst/>
          </a:prstGeom>
          <a:noFill/>
          <a:extLst>
            <a:ext uri="{909E8E84-426E-40DD-AFC4-6F175D3DCCD1}">
              <a14:hiddenFill xmlns:a14="http://schemas.microsoft.com/office/drawing/2010/main">
                <a:solidFill>
                  <a:srgbClr val="FFFFFF"/>
                </a:solidFill>
              </a14:hiddenFill>
            </a:ext>
          </a:extLst>
        </p:spPr>
      </p:pic>
      <p:pic>
        <p:nvPicPr>
          <p:cNvPr id="28688" name="Picture 16" descr="Image result for best christian books of the 20th centur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24613" y="4307597"/>
            <a:ext cx="1631778" cy="2445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056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descr="Image result for Rom. 8: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727282"/>
            <a:ext cx="9144001" cy="51435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14" y="0"/>
            <a:ext cx="2078712" cy="207871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284741" y="509698"/>
            <a:ext cx="5742278" cy="707886"/>
          </a:xfrm>
          <a:prstGeom prst="rect">
            <a:avLst/>
          </a:prstGeom>
          <a:noFill/>
        </p:spPr>
        <p:txBody>
          <a:bodyPr wrap="none" lIns="91440" tIns="45720" rIns="91440" bIns="45720">
            <a:spAutoFit/>
          </a:bodyPr>
          <a:lstStyle/>
          <a:p>
            <a:pPr algn="ctr"/>
            <a:r>
              <a:rPr lang="en-US" sz="4000" b="0" cap="none" spc="0" dirty="0">
                <a:ln w="0"/>
                <a:solidFill>
                  <a:schemeClr val="bg1"/>
                </a:solidFill>
                <a:effectLst>
                  <a:outerShdw blurRad="38100" dist="19050" dir="2700000" algn="tl" rotWithShape="0">
                    <a:schemeClr val="dk1">
                      <a:alpha val="40000"/>
                    </a:schemeClr>
                  </a:outerShdw>
                </a:effectLst>
                <a:latin typeface="Candy Shop Personal Use" pitchFamily="2" charset="0"/>
              </a:rPr>
              <a:t>The Measure of Maturity</a:t>
            </a:r>
          </a:p>
        </p:txBody>
      </p:sp>
    </p:spTree>
    <p:extLst>
      <p:ext uri="{BB962C8B-B14F-4D97-AF65-F5344CB8AC3E}">
        <p14:creationId xmlns:p14="http://schemas.microsoft.com/office/powerpoint/2010/main" val="3521983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77547" b="67924"/>
          <a:stretch/>
        </p:blipFill>
        <p:spPr>
          <a:xfrm>
            <a:off x="133377" y="48128"/>
            <a:ext cx="2053087" cy="2199736"/>
          </a:xfrm>
          <a:prstGeom prst="rect">
            <a:avLst/>
          </a:prstGeom>
        </p:spPr>
      </p:pic>
      <p:sp>
        <p:nvSpPr>
          <p:cNvPr id="3" name="TextBox 2"/>
          <p:cNvSpPr txBox="1"/>
          <p:nvPr/>
        </p:nvSpPr>
        <p:spPr>
          <a:xfrm>
            <a:off x="867023" y="837977"/>
            <a:ext cx="2434856" cy="323165"/>
          </a:xfrm>
          <a:prstGeom prst="rect">
            <a:avLst/>
          </a:prstGeom>
          <a:noFill/>
        </p:spPr>
        <p:txBody>
          <a:bodyPr wrap="square" rtlCol="0">
            <a:spAutoFit/>
          </a:bodyPr>
          <a:lstStyle/>
          <a:p>
            <a:r>
              <a:rPr lang="en-US" sz="1500" dirty="0">
                <a:latin typeface="Arial Rounded MT Bold" panose="020F0704030504030204" pitchFamily="34" charset="0"/>
              </a:rPr>
              <a:t>Measure of Maturity</a:t>
            </a:r>
          </a:p>
        </p:txBody>
      </p:sp>
      <p:sp>
        <p:nvSpPr>
          <p:cNvPr id="4" name="TextBox 3"/>
          <p:cNvSpPr txBox="1"/>
          <p:nvPr/>
        </p:nvSpPr>
        <p:spPr>
          <a:xfrm>
            <a:off x="481263" y="2247864"/>
            <a:ext cx="8213558" cy="3046988"/>
          </a:xfrm>
          <a:prstGeom prst="rect">
            <a:avLst/>
          </a:prstGeom>
          <a:noFill/>
        </p:spPr>
        <p:txBody>
          <a:bodyPr wrap="square" rtlCol="0">
            <a:spAutoFit/>
          </a:bodyPr>
          <a:lstStyle/>
          <a:p>
            <a:pPr algn="ctr"/>
            <a:r>
              <a:rPr lang="en-US" sz="4800" dirty="0">
                <a:latin typeface="Arial Rounded MT Bold" panose="020F0704030504030204" pitchFamily="34" charset="0"/>
              </a:rPr>
              <a:t>Second, how do we measure or assess spiritual maturity</a:t>
            </a:r>
          </a:p>
          <a:p>
            <a:pPr algn="ctr"/>
            <a:r>
              <a:rPr lang="en-US" sz="4800" dirty="0">
                <a:latin typeface="Arial Rounded MT Bold" panose="020F0704030504030204" pitchFamily="34" charset="0"/>
              </a:rPr>
              <a:t>in a believer?</a:t>
            </a:r>
          </a:p>
        </p:txBody>
      </p:sp>
    </p:spTree>
    <p:extLst>
      <p:ext uri="{BB962C8B-B14F-4D97-AF65-F5344CB8AC3E}">
        <p14:creationId xmlns:p14="http://schemas.microsoft.com/office/powerpoint/2010/main" val="1778464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14" y="0"/>
            <a:ext cx="2078712" cy="207871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e result for Ephesians 4: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0924" y="0"/>
            <a:ext cx="547631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210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14" y="0"/>
            <a:ext cx="2078712" cy="207871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e result for Ephesians 4: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0924" y="0"/>
            <a:ext cx="547631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2454442"/>
            <a:ext cx="3297910" cy="2308324"/>
          </a:xfrm>
          <a:prstGeom prst="rect">
            <a:avLst/>
          </a:prstGeom>
          <a:noFill/>
        </p:spPr>
        <p:txBody>
          <a:bodyPr wrap="square" rtlCol="0">
            <a:spAutoFit/>
          </a:bodyPr>
          <a:lstStyle/>
          <a:p>
            <a:pPr algn="ctr"/>
            <a:r>
              <a:rPr lang="en-US" sz="3600" dirty="0">
                <a:solidFill>
                  <a:schemeClr val="bg1"/>
                </a:solidFill>
              </a:rPr>
              <a:t>Christ is the measuring stick of spiritual maturity. </a:t>
            </a:r>
          </a:p>
        </p:txBody>
      </p:sp>
    </p:spTree>
    <p:extLst>
      <p:ext uri="{BB962C8B-B14F-4D97-AF65-F5344CB8AC3E}">
        <p14:creationId xmlns:p14="http://schemas.microsoft.com/office/powerpoint/2010/main" val="247235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14" y="0"/>
            <a:ext cx="2078712" cy="207871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e result for Ephesians 4: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0924" y="0"/>
            <a:ext cx="547631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2078712"/>
            <a:ext cx="3297910" cy="3785652"/>
          </a:xfrm>
          <a:prstGeom prst="rect">
            <a:avLst/>
          </a:prstGeom>
          <a:noFill/>
        </p:spPr>
        <p:txBody>
          <a:bodyPr wrap="square" rtlCol="0">
            <a:spAutoFit/>
          </a:bodyPr>
          <a:lstStyle/>
          <a:p>
            <a:pPr algn="ctr"/>
            <a:r>
              <a:rPr lang="en-US" sz="4000" dirty="0">
                <a:solidFill>
                  <a:schemeClr val="bg1"/>
                </a:solidFill>
              </a:rPr>
              <a:t>Have </a:t>
            </a:r>
            <a:r>
              <a:rPr lang="en-US" sz="4000" b="1" dirty="0">
                <a:solidFill>
                  <a:schemeClr val="bg1"/>
                </a:solidFill>
              </a:rPr>
              <a:t>we</a:t>
            </a:r>
            <a:r>
              <a:rPr lang="en-US" sz="4000" dirty="0">
                <a:solidFill>
                  <a:schemeClr val="bg1"/>
                </a:solidFill>
              </a:rPr>
              <a:t> grown up in every way into him who is the head, into Christ?</a:t>
            </a:r>
          </a:p>
        </p:txBody>
      </p:sp>
    </p:spTree>
    <p:extLst>
      <p:ext uri="{BB962C8B-B14F-4D97-AF65-F5344CB8AC3E}">
        <p14:creationId xmlns:p14="http://schemas.microsoft.com/office/powerpoint/2010/main" val="462986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170" name="Picture 2" descr="Image result for the growing chur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714501"/>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the growing church"/>
          <p:cNvPicPr>
            <a:picLocks noChangeAspect="1" noChangeArrowheads="1"/>
          </p:cNvPicPr>
          <p:nvPr/>
        </p:nvPicPr>
        <p:blipFill rotWithShape="1">
          <a:blip r:embed="rId2">
            <a:extLst>
              <a:ext uri="{28A0092B-C50C-407E-A947-70E740481C1C}">
                <a14:useLocalDpi xmlns:a14="http://schemas.microsoft.com/office/drawing/2010/main" val="0"/>
              </a:ext>
            </a:extLst>
          </a:blip>
          <a:srcRect l="58971" t="-895" b="82165"/>
          <a:stretch/>
        </p:blipFill>
        <p:spPr bwMode="auto">
          <a:xfrm>
            <a:off x="1" y="-212270"/>
            <a:ext cx="9144000" cy="19267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93914" y="0"/>
            <a:ext cx="8490857" cy="1600438"/>
          </a:xfrm>
          <a:prstGeom prst="rect">
            <a:avLst/>
          </a:prstGeom>
          <a:noFill/>
        </p:spPr>
        <p:txBody>
          <a:bodyPr wrap="square" rtlCol="0">
            <a:spAutoFit/>
          </a:bodyPr>
          <a:lstStyle/>
          <a:p>
            <a:pPr algn="ctr"/>
            <a:r>
              <a:rPr lang="en-US" sz="4000" b="1" dirty="0">
                <a:solidFill>
                  <a:schemeClr val="bg1"/>
                </a:solidFill>
              </a:rPr>
              <a:t>The church that is not growing numerically is not growing spiritually. </a:t>
            </a:r>
          </a:p>
          <a:p>
            <a:endParaRPr lang="en-US" dirty="0"/>
          </a:p>
        </p:txBody>
      </p:sp>
    </p:spTree>
    <p:extLst>
      <p:ext uri="{BB962C8B-B14F-4D97-AF65-F5344CB8AC3E}">
        <p14:creationId xmlns:p14="http://schemas.microsoft.com/office/powerpoint/2010/main" val="22837301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628</TotalTime>
  <Words>552</Words>
  <Application>Microsoft Office PowerPoint</Application>
  <PresentationFormat>On-screen Show (4:3)</PresentationFormat>
  <Paragraphs>65</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Arial Rounded MT Bold</vt:lpstr>
      <vt:lpstr>Calibri</vt:lpstr>
      <vt:lpstr>Calibri Light</vt:lpstr>
      <vt:lpstr>Candy Shop Personal Use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Walt Kellcy</dc:creator>
  <cp:lastModifiedBy>Walt Kellcy</cp:lastModifiedBy>
  <cp:revision>20</cp:revision>
  <cp:lastPrinted>2019-10-20T14:12:08Z</cp:lastPrinted>
  <dcterms:created xsi:type="dcterms:W3CDTF">2019-10-17T22:14:05Z</dcterms:created>
  <dcterms:modified xsi:type="dcterms:W3CDTF">2019-10-20T14:26:08Z</dcterms:modified>
</cp:coreProperties>
</file>