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6"/>
  </p:handoutMasterIdLst>
  <p:sldIdLst>
    <p:sldId id="256" r:id="rId2"/>
    <p:sldId id="257" r:id="rId3"/>
    <p:sldId id="258"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80" r:id="rId19"/>
    <p:sldId id="278" r:id="rId20"/>
    <p:sldId id="279" r:id="rId21"/>
    <p:sldId id="281" r:id="rId22"/>
    <p:sldId id="282" r:id="rId23"/>
    <p:sldId id="283" r:id="rId24"/>
    <p:sldId id="284" r:id="rId25"/>
    <p:sldId id="285" r:id="rId26"/>
    <p:sldId id="286" r:id="rId27"/>
    <p:sldId id="260" r:id="rId28"/>
    <p:sldId id="287" r:id="rId29"/>
    <p:sldId id="288" r:id="rId30"/>
    <p:sldId id="289" r:id="rId31"/>
    <p:sldId id="262" r:id="rId32"/>
    <p:sldId id="263" r:id="rId33"/>
    <p:sldId id="290" r:id="rId34"/>
    <p:sldId id="291"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2543"/>
    <a:srgbClr val="0058B0"/>
    <a:srgbClr val="0073E6"/>
    <a:srgbClr val="2190FF"/>
    <a:srgbClr val="3399FF"/>
    <a:srgbClr val="006082"/>
    <a:srgbClr val="0099CC"/>
    <a:srgbClr val="000010"/>
    <a:srgbClr val="64000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1" autoAdjust="0"/>
    <p:restoredTop sz="94660"/>
  </p:normalViewPr>
  <p:slideViewPr>
    <p:cSldViewPr snapToGrid="0">
      <p:cViewPr>
        <p:scale>
          <a:sx n="70" d="100"/>
          <a:sy n="70" d="100"/>
        </p:scale>
        <p:origin x="48"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67528BA-1C22-43C5-9E74-A47751D1A309}" type="datetimeFigureOut">
              <a:rPr lang="en-US" smtClean="0"/>
              <a:t>7/28/2019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E7AE25C-FB2F-4C31-B42C-6F0F0CDAFA21}" type="slidenum">
              <a:rPr lang="en-US" smtClean="0"/>
              <a:t>‹#›</a:t>
            </a:fld>
            <a:endParaRPr lang="en-US"/>
          </a:p>
        </p:txBody>
      </p:sp>
    </p:spTree>
    <p:extLst>
      <p:ext uri="{BB962C8B-B14F-4D97-AF65-F5344CB8AC3E}">
        <p14:creationId xmlns:p14="http://schemas.microsoft.com/office/powerpoint/2010/main" val="33109562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551D79-10ED-4818-BE9F-FC866010A825}" type="datetimeFigureOut">
              <a:rPr lang="en-US" smtClean="0"/>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406439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51D79-10ED-4818-BE9F-FC866010A825}" type="datetimeFigureOut">
              <a:rPr lang="en-US" smtClean="0"/>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266532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51D79-10ED-4818-BE9F-FC866010A825}" type="datetimeFigureOut">
              <a:rPr lang="en-US" smtClean="0"/>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253432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51D79-10ED-4818-BE9F-FC866010A825}" type="datetimeFigureOut">
              <a:rPr lang="en-US" smtClean="0"/>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36736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51D79-10ED-4818-BE9F-FC866010A825}" type="datetimeFigureOut">
              <a:rPr lang="en-US" smtClean="0"/>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258968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551D79-10ED-4818-BE9F-FC866010A825}" type="datetimeFigureOut">
              <a:rPr lang="en-US" smtClean="0"/>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129576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551D79-10ED-4818-BE9F-FC866010A825}" type="datetimeFigureOut">
              <a:rPr lang="en-US" smtClean="0"/>
              <a:t>7/28/2019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55215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551D79-10ED-4818-BE9F-FC866010A825}" type="datetimeFigureOut">
              <a:rPr lang="en-US" smtClean="0"/>
              <a:t>7/28/2019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238018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51D79-10ED-4818-BE9F-FC866010A825}" type="datetimeFigureOut">
              <a:rPr lang="en-US" smtClean="0"/>
              <a:t>7/28/2019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366104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551D79-10ED-4818-BE9F-FC866010A825}" type="datetimeFigureOut">
              <a:rPr lang="en-US" smtClean="0"/>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1195304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551D79-10ED-4818-BE9F-FC866010A825}" type="datetimeFigureOut">
              <a:rPr lang="en-US" smtClean="0"/>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5533A-FCC5-4950-82CB-22E79E4FC875}" type="slidenum">
              <a:rPr lang="en-US" smtClean="0"/>
              <a:t>‹#›</a:t>
            </a:fld>
            <a:endParaRPr lang="en-US"/>
          </a:p>
        </p:txBody>
      </p:sp>
    </p:spTree>
    <p:extLst>
      <p:ext uri="{BB962C8B-B14F-4D97-AF65-F5344CB8AC3E}">
        <p14:creationId xmlns:p14="http://schemas.microsoft.com/office/powerpoint/2010/main" val="425139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51D79-10ED-4818-BE9F-FC866010A825}" type="datetimeFigureOut">
              <a:rPr lang="en-US" smtClean="0"/>
              <a:t>7/28/2019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5533A-FCC5-4950-82CB-22E79E4FC875}" type="slidenum">
              <a:rPr lang="en-US" smtClean="0"/>
              <a:t>‹#›</a:t>
            </a:fld>
            <a:endParaRPr lang="en-US"/>
          </a:p>
        </p:txBody>
      </p:sp>
    </p:spTree>
    <p:extLst>
      <p:ext uri="{BB962C8B-B14F-4D97-AF65-F5344CB8AC3E}">
        <p14:creationId xmlns:p14="http://schemas.microsoft.com/office/powerpoint/2010/main" val="3312378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sign&#10;&#10;Description automatically generated">
            <a:extLst>
              <a:ext uri="{FF2B5EF4-FFF2-40B4-BE49-F238E27FC236}">
                <a16:creationId xmlns:a16="http://schemas.microsoft.com/office/drawing/2014/main" id="{D887E906-E63E-4B96-9926-37F8C921EFFC}"/>
              </a:ext>
            </a:extLst>
          </p:cNvPr>
          <p:cNvPicPr>
            <a:picLocks noChangeAspect="1"/>
          </p:cNvPicPr>
          <p:nvPr/>
        </p:nvPicPr>
        <p:blipFill rotWithShape="1">
          <a:blip r:embed="rId2">
            <a:extLst>
              <a:ext uri="{28A0092B-C50C-407E-A947-70E740481C1C}">
                <a14:useLocalDpi xmlns:a14="http://schemas.microsoft.com/office/drawing/2010/main" val="0"/>
              </a:ext>
            </a:extLst>
          </a:blip>
          <a:srcRect r="4" b="10536"/>
          <a:stretch/>
        </p:blipFill>
        <p:spPr>
          <a:xfrm>
            <a:off x="20" y="10"/>
            <a:ext cx="9143980" cy="6857990"/>
          </a:xfrm>
          <a:prstGeom prst="rect">
            <a:avLst/>
          </a:prstGeom>
        </p:spPr>
      </p:pic>
      <p:sp>
        <p:nvSpPr>
          <p:cNvPr id="6" name="Rectangle 5">
            <a:extLst>
              <a:ext uri="{FF2B5EF4-FFF2-40B4-BE49-F238E27FC236}">
                <a16:creationId xmlns:a16="http://schemas.microsoft.com/office/drawing/2014/main" id="{E9C25EE7-3CFD-4721-9BFB-263F96F1E226}"/>
              </a:ext>
            </a:extLst>
          </p:cNvPr>
          <p:cNvSpPr/>
          <p:nvPr/>
        </p:nvSpPr>
        <p:spPr>
          <a:xfrm>
            <a:off x="973707" y="1098777"/>
            <a:ext cx="7196586" cy="4183161"/>
          </a:xfrm>
          <a:prstGeom prst="rect">
            <a:avLst/>
          </a:prstGeom>
          <a:noFill/>
        </p:spPr>
        <p:txBody>
          <a:bodyPr wrap="none" lIns="91440" tIns="45720" rIns="91440" bIns="45720">
            <a:prstTxWarp prst="textArchUp">
              <a:avLst/>
            </a:prstTxWarp>
            <a:spAutoFit/>
          </a:bodyPr>
          <a:lstStyle/>
          <a:p>
            <a:pPr algn="ctr"/>
            <a:r>
              <a:rPr lang="en-US" sz="4800" b="1" cap="none" spc="0" dirty="0">
                <a:ln w="9525">
                  <a:solidFill>
                    <a:srgbClr val="663300"/>
                  </a:solidFill>
                  <a:prstDash val="solid"/>
                </a:ln>
                <a:solidFill>
                  <a:schemeClr val="tx1"/>
                </a:solidFill>
                <a:effectLst>
                  <a:outerShdw blurRad="12700" dist="38100" dir="2700000" algn="tl" rotWithShape="0">
                    <a:schemeClr val="bg1">
                      <a:lumMod val="50000"/>
                    </a:schemeClr>
                  </a:outerShdw>
                </a:effectLst>
                <a:latin typeface="Abadi Extra Light" panose="020B0204020104020204" pitchFamily="34" charset="0"/>
              </a:rPr>
              <a:t>THINGS THAT MAKE THE</a:t>
            </a:r>
          </a:p>
        </p:txBody>
      </p:sp>
      <p:sp>
        <p:nvSpPr>
          <p:cNvPr id="7" name="Rectangle 6">
            <a:extLst>
              <a:ext uri="{FF2B5EF4-FFF2-40B4-BE49-F238E27FC236}">
                <a16:creationId xmlns:a16="http://schemas.microsoft.com/office/drawing/2014/main" id="{425754FB-A0AB-4EE7-9629-B04A59BEBDF9}"/>
              </a:ext>
            </a:extLst>
          </p:cNvPr>
          <p:cNvSpPr/>
          <p:nvPr/>
        </p:nvSpPr>
        <p:spPr>
          <a:xfrm>
            <a:off x="2938091" y="5146639"/>
            <a:ext cx="3267818" cy="584775"/>
          </a:xfrm>
          <a:prstGeom prst="rect">
            <a:avLst/>
          </a:prstGeom>
          <a:noFill/>
        </p:spPr>
        <p:txBody>
          <a:bodyPr wrap="none" lIns="91440" tIns="45720" rIns="91440" bIns="45720">
            <a:spAutoFit/>
          </a:bodyPr>
          <a:lstStyle/>
          <a:p>
            <a:pPr algn="ctr"/>
            <a:r>
              <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 Timothy 2:14-26</a:t>
            </a:r>
          </a:p>
        </p:txBody>
      </p:sp>
    </p:spTree>
    <p:extLst>
      <p:ext uri="{BB962C8B-B14F-4D97-AF65-F5344CB8AC3E}">
        <p14:creationId xmlns:p14="http://schemas.microsoft.com/office/powerpoint/2010/main" val="1139996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3F9A344-9E31-4A49-9990-2E86E737A61E}"/>
              </a:ext>
            </a:extLst>
          </p:cNvPr>
          <p:cNvPicPr>
            <a:picLocks noChangeAspect="1"/>
          </p:cNvPicPr>
          <p:nvPr/>
        </p:nvPicPr>
        <p:blipFill rotWithShape="1">
          <a:blip r:embed="rId2">
            <a:extLst>
              <a:ext uri="{28A0092B-C50C-407E-A947-70E740481C1C}">
                <a14:useLocalDpi xmlns:a14="http://schemas.microsoft.com/office/drawing/2010/main" val="0"/>
              </a:ext>
            </a:extLst>
          </a:blip>
          <a:srcRect l="3979" r="2688" b="1"/>
          <a:stretch/>
        </p:blipFill>
        <p:spPr>
          <a:xfrm>
            <a:off x="20" y="10"/>
            <a:ext cx="9143980" cy="6857990"/>
          </a:xfrm>
          <a:prstGeom prst="rect">
            <a:avLst/>
          </a:prstGeom>
        </p:spPr>
      </p:pic>
    </p:spTree>
    <p:extLst>
      <p:ext uri="{BB962C8B-B14F-4D97-AF65-F5344CB8AC3E}">
        <p14:creationId xmlns:p14="http://schemas.microsoft.com/office/powerpoint/2010/main" val="448988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1 Corinthians 15: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 y="0"/>
            <a:ext cx="9164781" cy="68735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1 Corinthians 15:22"/>
          <p:cNvPicPr>
            <a:picLocks noChangeAspect="1" noChangeArrowheads="1"/>
          </p:cNvPicPr>
          <p:nvPr/>
        </p:nvPicPr>
        <p:blipFill rotWithShape="1">
          <a:blip r:embed="rId2">
            <a:extLst>
              <a:ext uri="{28A0092B-C50C-407E-A947-70E740481C1C}">
                <a14:useLocalDpi xmlns:a14="http://schemas.microsoft.com/office/drawing/2010/main" val="0"/>
              </a:ext>
            </a:extLst>
          </a:blip>
          <a:srcRect l="69444" t="85639" r="15382" b="781"/>
          <a:stretch/>
        </p:blipFill>
        <p:spPr bwMode="auto">
          <a:xfrm>
            <a:off x="7753350" y="5924550"/>
            <a:ext cx="1390650" cy="93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04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phesians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ohn 4:24"/>
          <p:cNvPicPr>
            <a:picLocks noChangeAspect="1" noChangeArrowheads="1"/>
          </p:cNvPicPr>
          <p:nvPr/>
        </p:nvPicPr>
        <p:blipFill rotWithShape="1">
          <a:blip r:embed="rId2">
            <a:extLst>
              <a:ext uri="{28A0092B-C50C-407E-A947-70E740481C1C}">
                <a14:useLocalDpi xmlns:a14="http://schemas.microsoft.com/office/drawing/2010/main" val="0"/>
              </a:ext>
            </a:extLst>
          </a:blip>
          <a:srcRect l="4773" r="5771"/>
          <a:stretch/>
        </p:blipFill>
        <p:spPr bwMode="auto">
          <a:xfrm>
            <a:off x="0" y="0"/>
            <a:ext cx="91680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15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1 John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1 John 4:3"/>
          <p:cNvPicPr>
            <a:picLocks noChangeAspect="1" noChangeArrowheads="1"/>
          </p:cNvPicPr>
          <p:nvPr/>
        </p:nvPicPr>
        <p:blipFill rotWithShape="1">
          <a:blip r:embed="rId2">
            <a:extLst>
              <a:ext uri="{28A0092B-C50C-407E-A947-70E740481C1C}">
                <a14:useLocalDpi xmlns:a14="http://schemas.microsoft.com/office/drawing/2010/main" val="0"/>
              </a:ext>
            </a:extLst>
          </a:blip>
          <a:srcRect l="42018" t="89708" r="41403" b="5380"/>
          <a:stretch/>
        </p:blipFill>
        <p:spPr bwMode="auto">
          <a:xfrm>
            <a:off x="3814010" y="6376735"/>
            <a:ext cx="1515979" cy="33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40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2 John 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45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2 Timothy 2:16-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28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1 Corinthians 1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32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1 Corinthians 15:19"/>
          <p:cNvPicPr>
            <a:picLocks noChangeAspect="1" noChangeArrowheads="1"/>
          </p:cNvPicPr>
          <p:nvPr/>
        </p:nvPicPr>
        <p:blipFill rotWithShape="1">
          <a:blip r:embed="rId2">
            <a:extLst>
              <a:ext uri="{28A0092B-C50C-407E-A947-70E740481C1C}">
                <a14:useLocalDpi xmlns:a14="http://schemas.microsoft.com/office/drawing/2010/main" val="0"/>
              </a:ext>
            </a:extLst>
          </a:blip>
          <a:srcRect l="65827" t="47602" r="10276" b="44328"/>
          <a:stretch/>
        </p:blipFill>
        <p:spPr bwMode="auto">
          <a:xfrm>
            <a:off x="6184232" y="3657599"/>
            <a:ext cx="2189747" cy="55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490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1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6079047"/>
            <a:ext cx="9144000" cy="769441"/>
          </a:xfrm>
          <a:prstGeom prst="rect">
            <a:avLst/>
          </a:prstGeom>
          <a:noFill/>
        </p:spPr>
        <p:txBody>
          <a:bodyPr wrap="square" lIns="91440" tIns="45720" rIns="91440" bIns="45720">
            <a:spAutoFit/>
          </a:bodyPr>
          <a:lstStyle/>
          <a:p>
            <a:pPr algn="ctr"/>
            <a:r>
              <a:rPr lang="en-US" sz="4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Unclean Vessels</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532780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8194" name="Picture 2" descr="Image result for 2 TImothy 2: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101" y="0"/>
            <a:ext cx="6846804" cy="684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50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10;&#10;Description automatically generated">
            <a:extLst>
              <a:ext uri="{FF2B5EF4-FFF2-40B4-BE49-F238E27FC236}">
                <a16:creationId xmlns:a16="http://schemas.microsoft.com/office/drawing/2014/main" id="{3DB63CF0-E655-437E-8C6C-6E22D266D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 y="1720889"/>
            <a:ext cx="9144000" cy="5137111"/>
          </a:xfrm>
          <a:prstGeom prst="rect">
            <a:avLst/>
          </a:prstGeom>
        </p:spPr>
      </p:pic>
      <p:pic>
        <p:nvPicPr>
          <p:cNvPr id="4" name="Picture 3" descr="A picture containing water, outdoor&#10;&#10;Description automatically generated">
            <a:extLst>
              <a:ext uri="{FF2B5EF4-FFF2-40B4-BE49-F238E27FC236}">
                <a16:creationId xmlns:a16="http://schemas.microsoft.com/office/drawing/2014/main" id="{E19901C4-4199-4D60-B711-87999F7E374F}"/>
              </a:ext>
            </a:extLst>
          </p:cNvPr>
          <p:cNvPicPr>
            <a:picLocks noChangeAspect="1"/>
          </p:cNvPicPr>
          <p:nvPr/>
        </p:nvPicPr>
        <p:blipFill rotWithShape="1">
          <a:blip r:embed="rId2">
            <a:extLst>
              <a:ext uri="{28A0092B-C50C-407E-A947-70E740481C1C}">
                <a14:useLocalDpi xmlns:a14="http://schemas.microsoft.com/office/drawing/2010/main" val="0"/>
              </a:ext>
            </a:extLst>
          </a:blip>
          <a:srcRect b="93257"/>
          <a:stretch/>
        </p:blipFill>
        <p:spPr>
          <a:xfrm>
            <a:off x="-34840" y="578"/>
            <a:ext cx="9178840" cy="595770"/>
          </a:xfrm>
          <a:prstGeom prst="rect">
            <a:avLst/>
          </a:prstGeom>
        </p:spPr>
      </p:pic>
      <p:pic>
        <p:nvPicPr>
          <p:cNvPr id="6" name="Picture 5" descr="A picture containing water, outdoor&#10;&#10;Description automatically generated">
            <a:extLst>
              <a:ext uri="{FF2B5EF4-FFF2-40B4-BE49-F238E27FC236}">
                <a16:creationId xmlns:a16="http://schemas.microsoft.com/office/drawing/2014/main" id="{A787FD19-F57A-4730-A8A2-B71CF82D29F4}"/>
              </a:ext>
            </a:extLst>
          </p:cNvPr>
          <p:cNvPicPr>
            <a:picLocks noChangeAspect="1"/>
          </p:cNvPicPr>
          <p:nvPr/>
        </p:nvPicPr>
        <p:blipFill rotWithShape="1">
          <a:blip r:embed="rId2">
            <a:extLst>
              <a:ext uri="{28A0092B-C50C-407E-A947-70E740481C1C}">
                <a14:useLocalDpi xmlns:a14="http://schemas.microsoft.com/office/drawing/2010/main" val="0"/>
              </a:ext>
            </a:extLst>
          </a:blip>
          <a:srcRect b="93257"/>
          <a:stretch/>
        </p:blipFill>
        <p:spPr>
          <a:xfrm>
            <a:off x="-24848" y="521804"/>
            <a:ext cx="9178840" cy="546555"/>
          </a:xfrm>
          <a:prstGeom prst="rect">
            <a:avLst/>
          </a:prstGeom>
        </p:spPr>
      </p:pic>
      <p:pic>
        <p:nvPicPr>
          <p:cNvPr id="7" name="Picture 6" descr="A picture containing water, outdoor&#10;&#10;Description automatically generated">
            <a:extLst>
              <a:ext uri="{FF2B5EF4-FFF2-40B4-BE49-F238E27FC236}">
                <a16:creationId xmlns:a16="http://schemas.microsoft.com/office/drawing/2014/main" id="{25281C3C-F9FD-4E1B-86E0-5EAE777D8B5D}"/>
              </a:ext>
            </a:extLst>
          </p:cNvPr>
          <p:cNvPicPr>
            <a:picLocks noChangeAspect="1"/>
          </p:cNvPicPr>
          <p:nvPr/>
        </p:nvPicPr>
        <p:blipFill rotWithShape="1">
          <a:blip r:embed="rId2">
            <a:extLst>
              <a:ext uri="{28A0092B-C50C-407E-A947-70E740481C1C}">
                <a14:useLocalDpi xmlns:a14="http://schemas.microsoft.com/office/drawing/2010/main" val="0"/>
              </a:ext>
            </a:extLst>
          </a:blip>
          <a:srcRect b="93257"/>
          <a:stretch/>
        </p:blipFill>
        <p:spPr>
          <a:xfrm>
            <a:off x="-19878" y="898451"/>
            <a:ext cx="9168876" cy="596230"/>
          </a:xfrm>
          <a:prstGeom prst="rect">
            <a:avLst/>
          </a:prstGeom>
        </p:spPr>
      </p:pic>
      <p:pic>
        <p:nvPicPr>
          <p:cNvPr id="8" name="Picture 7" descr="A picture containing water, outdoor&#10;&#10;Description automatically generated">
            <a:extLst>
              <a:ext uri="{FF2B5EF4-FFF2-40B4-BE49-F238E27FC236}">
                <a16:creationId xmlns:a16="http://schemas.microsoft.com/office/drawing/2014/main" id="{1948CD26-03E8-46C5-995E-ABDFB26F1707}"/>
              </a:ext>
            </a:extLst>
          </p:cNvPr>
          <p:cNvPicPr>
            <a:picLocks noChangeAspect="1"/>
          </p:cNvPicPr>
          <p:nvPr/>
        </p:nvPicPr>
        <p:blipFill rotWithShape="1">
          <a:blip r:embed="rId2">
            <a:extLst>
              <a:ext uri="{28A0092B-C50C-407E-A947-70E740481C1C}">
                <a14:useLocalDpi xmlns:a14="http://schemas.microsoft.com/office/drawing/2010/main" val="0"/>
              </a:ext>
            </a:extLst>
          </a:blip>
          <a:srcRect b="93257"/>
          <a:stretch/>
        </p:blipFill>
        <p:spPr>
          <a:xfrm>
            <a:off x="0" y="1396096"/>
            <a:ext cx="9144000" cy="434978"/>
          </a:xfrm>
          <a:prstGeom prst="rect">
            <a:avLst/>
          </a:prstGeom>
        </p:spPr>
      </p:pic>
      <p:sp>
        <p:nvSpPr>
          <p:cNvPr id="9" name="TextBox 8">
            <a:extLst>
              <a:ext uri="{FF2B5EF4-FFF2-40B4-BE49-F238E27FC236}">
                <a16:creationId xmlns:a16="http://schemas.microsoft.com/office/drawing/2014/main" id="{072A0673-5482-422C-9009-DAF722232A8C}"/>
              </a:ext>
            </a:extLst>
          </p:cNvPr>
          <p:cNvSpPr txBox="1"/>
          <p:nvPr/>
        </p:nvSpPr>
        <p:spPr>
          <a:xfrm>
            <a:off x="-22390" y="0"/>
            <a:ext cx="9188779" cy="1908215"/>
          </a:xfrm>
          <a:prstGeom prst="rect">
            <a:avLst/>
          </a:prstGeom>
          <a:solidFill>
            <a:srgbClr val="000010">
              <a:alpha val="45882"/>
            </a:srgbClr>
          </a:solidFill>
        </p:spPr>
        <p:txBody>
          <a:bodyPr wrap="square" rtlCol="0">
            <a:spAutoFit/>
          </a:bodyPr>
          <a:lstStyle/>
          <a:p>
            <a:pPr algn="ctr"/>
            <a:endParaRPr lang="en-US" dirty="0">
              <a:solidFill>
                <a:schemeClr val="bg1"/>
              </a:solidFill>
            </a:endParaRPr>
          </a:p>
          <a:p>
            <a:pPr algn="ctr"/>
            <a:r>
              <a:rPr lang="en-US" sz="5000" dirty="0">
                <a:solidFill>
                  <a:schemeClr val="bg1"/>
                </a:solidFill>
              </a:rPr>
              <a:t>Things That Poison the Soul</a:t>
            </a:r>
          </a:p>
          <a:p>
            <a:pPr algn="ctr"/>
            <a:r>
              <a:rPr lang="en-US" sz="3000" dirty="0">
                <a:solidFill>
                  <a:schemeClr val="bg1"/>
                </a:solidFill>
              </a:rPr>
              <a:t>2 Timothy 2:17 </a:t>
            </a:r>
            <a:r>
              <a:rPr lang="en-US" sz="2400" i="1" dirty="0">
                <a:solidFill>
                  <a:schemeClr val="bg1"/>
                </a:solidFill>
              </a:rPr>
              <a:t>The Message</a:t>
            </a:r>
          </a:p>
          <a:p>
            <a:pPr algn="ctr"/>
            <a:endParaRPr lang="en-US" sz="2000" dirty="0">
              <a:solidFill>
                <a:schemeClr val="bg1"/>
              </a:solidFill>
            </a:endParaRPr>
          </a:p>
        </p:txBody>
      </p:sp>
    </p:spTree>
    <p:extLst>
      <p:ext uri="{BB962C8B-B14F-4D97-AF65-F5344CB8AC3E}">
        <p14:creationId xmlns:p14="http://schemas.microsoft.com/office/powerpoint/2010/main" val="392926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soul sickness is characterized by feelings of hopeless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77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758" y="745958"/>
            <a:ext cx="6015789" cy="2677656"/>
          </a:xfrm>
          <a:prstGeom prst="rect">
            <a:avLst/>
          </a:prstGeom>
          <a:solidFill>
            <a:srgbClr val="E8E8E8"/>
          </a:solidFill>
        </p:spPr>
        <p:txBody>
          <a:bodyPr wrap="square" rtlCol="0">
            <a:spAutoFit/>
          </a:bodyPr>
          <a:lstStyle/>
          <a:p>
            <a:pPr algn="ctr"/>
            <a:endParaRPr lang="en-US" sz="1200" dirty="0" smtClean="0"/>
          </a:p>
          <a:p>
            <a:pPr algn="ctr"/>
            <a:r>
              <a:rPr lang="en-US" sz="3600" dirty="0" smtClean="0"/>
              <a:t>Soul </a:t>
            </a:r>
            <a:r>
              <a:rPr lang="en-US" sz="3600" dirty="0"/>
              <a:t>sickness, is characterized by feelings of hopelessness and helplessness and a perceived sense of incompetence. </a:t>
            </a:r>
            <a:r>
              <a:rPr lang="en-US" sz="3600" dirty="0" smtClean="0"/>
              <a:t> </a:t>
            </a:r>
          </a:p>
          <a:p>
            <a:pPr algn="ctr"/>
            <a:endParaRPr lang="en-US" sz="1200" dirty="0"/>
          </a:p>
        </p:txBody>
      </p:sp>
    </p:spTree>
    <p:extLst>
      <p:ext uri="{BB962C8B-B14F-4D97-AF65-F5344CB8AC3E}">
        <p14:creationId xmlns:p14="http://schemas.microsoft.com/office/powerpoint/2010/main" val="1866017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ible Verse about Marriage - Ephesians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ible Verse about Marriage - Ephesians 4:2"/>
          <p:cNvPicPr>
            <a:picLocks noChangeAspect="1" noChangeArrowheads="1"/>
          </p:cNvPicPr>
          <p:nvPr/>
        </p:nvPicPr>
        <p:blipFill rotWithShape="1">
          <a:blip r:embed="rId2">
            <a:extLst>
              <a:ext uri="{28A0092B-C50C-407E-A947-70E740481C1C}">
                <a14:useLocalDpi xmlns:a14="http://schemas.microsoft.com/office/drawing/2010/main" val="0"/>
              </a:ext>
            </a:extLst>
          </a:blip>
          <a:srcRect l="35702" t="84678" r="9035" b="6783"/>
          <a:stretch/>
        </p:blipFill>
        <p:spPr bwMode="auto">
          <a:xfrm>
            <a:off x="3433010" y="6272463"/>
            <a:ext cx="5053264" cy="58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49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bible.org/assets/pagegrapics/christtoapostmodernworl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8737" cy="33207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bible.org/assets/pagegrapics/christtoapostmodernworld-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337" y="3460227"/>
            <a:ext cx="5967663" cy="33977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14274" y="417095"/>
            <a:ext cx="160421" cy="369332"/>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1171075" y="513347"/>
            <a:ext cx="2502568" cy="338554"/>
          </a:xfrm>
          <a:prstGeom prst="rect">
            <a:avLst/>
          </a:prstGeom>
          <a:solidFill>
            <a:schemeClr val="bg1">
              <a:lumMod val="65000"/>
            </a:schemeClr>
          </a:solidFill>
        </p:spPr>
        <p:txBody>
          <a:bodyPr wrap="square" rtlCol="0">
            <a:spAutoFit/>
          </a:bodyPr>
          <a:lstStyle/>
          <a:p>
            <a:pPr algn="ctr"/>
            <a:r>
              <a:rPr lang="en-US" sz="1600" dirty="0" smtClean="0"/>
              <a:t>ESSENTIAL DOCTRINE</a:t>
            </a:r>
            <a:endParaRPr lang="en-US" sz="1600" dirty="0"/>
          </a:p>
        </p:txBody>
      </p:sp>
      <p:sp>
        <p:nvSpPr>
          <p:cNvPr id="4" name="TextBox 3"/>
          <p:cNvSpPr txBox="1"/>
          <p:nvPr/>
        </p:nvSpPr>
        <p:spPr>
          <a:xfrm>
            <a:off x="5486400" y="4219073"/>
            <a:ext cx="1507958" cy="584775"/>
          </a:xfrm>
          <a:prstGeom prst="rect">
            <a:avLst/>
          </a:prstGeom>
          <a:solidFill>
            <a:schemeClr val="bg1">
              <a:lumMod val="65000"/>
            </a:schemeClr>
          </a:solidFill>
        </p:spPr>
        <p:txBody>
          <a:bodyPr wrap="square" rtlCol="0">
            <a:spAutoFit/>
          </a:bodyPr>
          <a:lstStyle/>
          <a:p>
            <a:pPr algn="ctr"/>
            <a:r>
              <a:rPr lang="en-US" sz="1600" b="1" dirty="0" smtClean="0"/>
              <a:t>Not related to</a:t>
            </a:r>
          </a:p>
          <a:p>
            <a:pPr algn="ctr"/>
            <a:r>
              <a:rPr lang="en-US" sz="1600" b="1" dirty="0" smtClean="0"/>
              <a:t>salvation</a:t>
            </a:r>
            <a:endParaRPr lang="en-US" sz="1600" b="1" dirty="0"/>
          </a:p>
        </p:txBody>
      </p:sp>
      <p:sp>
        <p:nvSpPr>
          <p:cNvPr id="5" name="Oval 4"/>
          <p:cNvSpPr/>
          <p:nvPr/>
        </p:nvSpPr>
        <p:spPr>
          <a:xfrm>
            <a:off x="1812759" y="1137818"/>
            <a:ext cx="1363578" cy="7932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60989" y="1191599"/>
            <a:ext cx="1036758" cy="646331"/>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Salvation</a:t>
            </a:r>
          </a:p>
          <a:p>
            <a:pPr algn="ctr"/>
            <a:r>
              <a:rPr lang="en-US" dirty="0">
                <a:ln w="0"/>
                <a:effectLst>
                  <a:outerShdw blurRad="38100" dist="19050" dir="2700000" algn="tl" rotWithShape="0">
                    <a:schemeClr val="dk1">
                      <a:alpha val="40000"/>
                    </a:schemeClr>
                  </a:outerShdw>
                </a:effectLst>
              </a:rPr>
              <a:t>r</a:t>
            </a:r>
            <a:r>
              <a:rPr lang="en-US" dirty="0" smtClean="0">
                <a:ln w="0"/>
                <a:effectLst>
                  <a:outerShdw blurRad="38100" dist="19050" dir="2700000" algn="tl" rotWithShape="0">
                    <a:schemeClr val="dk1">
                      <a:alpha val="40000"/>
                    </a:schemeClr>
                  </a:outerShdw>
                </a:effectLst>
              </a:rPr>
              <a:t>elated</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7" name="Oval 6"/>
          <p:cNvSpPr/>
          <p:nvPr/>
        </p:nvSpPr>
        <p:spPr>
          <a:xfrm>
            <a:off x="3438525" y="4886325"/>
            <a:ext cx="1676400" cy="942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25000"/>
                  </a:schemeClr>
                </a:solidFill>
              </a:rPr>
              <a:t>The Great Tribulation</a:t>
            </a:r>
            <a:endParaRPr lang="en-US" dirty="0">
              <a:solidFill>
                <a:schemeClr val="bg2">
                  <a:lumMod val="25000"/>
                </a:schemeClr>
              </a:solidFill>
            </a:endParaRPr>
          </a:p>
        </p:txBody>
      </p:sp>
      <p:sp>
        <p:nvSpPr>
          <p:cNvPr id="8" name="Oval 7"/>
          <p:cNvSpPr/>
          <p:nvPr/>
        </p:nvSpPr>
        <p:spPr>
          <a:xfrm>
            <a:off x="7381876" y="3943350"/>
            <a:ext cx="1609724" cy="352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2">
                    <a:lumMod val="25000"/>
                  </a:schemeClr>
                </a:solidFill>
              </a:rPr>
              <a:t>Thousand year</a:t>
            </a:r>
          </a:p>
          <a:p>
            <a:pPr algn="ctr"/>
            <a:r>
              <a:rPr lang="en-US" sz="1200" b="1" dirty="0" smtClean="0">
                <a:solidFill>
                  <a:schemeClr val="bg2">
                    <a:lumMod val="25000"/>
                  </a:schemeClr>
                </a:solidFill>
              </a:rPr>
              <a:t>Reign of Christ</a:t>
            </a:r>
            <a:endParaRPr lang="en-US" sz="1200" b="1" dirty="0">
              <a:solidFill>
                <a:schemeClr val="bg2">
                  <a:lumMod val="25000"/>
                </a:schemeClr>
              </a:solidFill>
            </a:endParaRPr>
          </a:p>
        </p:txBody>
      </p:sp>
    </p:spTree>
    <p:extLst>
      <p:ext uri="{BB962C8B-B14F-4D97-AF65-F5344CB8AC3E}">
        <p14:creationId xmlns:p14="http://schemas.microsoft.com/office/powerpoint/2010/main" val="524635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007" y="300771"/>
            <a:ext cx="3338253" cy="60533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ego"/>
          <p:cNvPicPr>
            <a:picLocks noChangeAspect="1" noChangeArrowheads="1"/>
          </p:cNvPicPr>
          <p:nvPr/>
        </p:nvPicPr>
        <p:blipFill rotWithShape="1">
          <a:blip r:embed="rId3">
            <a:extLst>
              <a:ext uri="{28A0092B-C50C-407E-A947-70E740481C1C}">
                <a14:useLocalDpi xmlns:a14="http://schemas.microsoft.com/office/drawing/2010/main" val="0"/>
              </a:ext>
            </a:extLst>
          </a:blip>
          <a:srcRect r="15148"/>
          <a:stretch/>
        </p:blipFill>
        <p:spPr bwMode="auto">
          <a:xfrm>
            <a:off x="0" y="0"/>
            <a:ext cx="4490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5958" y="5281684"/>
            <a:ext cx="1487606" cy="584775"/>
          </a:xfrm>
          <a:prstGeom prst="rect">
            <a:avLst/>
          </a:prstGeom>
          <a:noFill/>
        </p:spPr>
        <p:txBody>
          <a:bodyPr wrap="square" rtlCol="0">
            <a:spAutoFit/>
          </a:bodyPr>
          <a:lstStyle/>
          <a:p>
            <a:pPr algn="ctr"/>
            <a:r>
              <a:rPr lang="en-US" sz="3200" dirty="0" smtClean="0">
                <a:solidFill>
                  <a:schemeClr val="bg1"/>
                </a:solidFill>
                <a:latin typeface="Curlz MT" panose="04040404050702020202" pitchFamily="82" charset="0"/>
              </a:rPr>
              <a:t>EGO</a:t>
            </a:r>
            <a:endParaRPr lang="en-US" sz="3200" dirty="0">
              <a:solidFill>
                <a:schemeClr val="bg1"/>
              </a:solidFill>
              <a:latin typeface="Curlz MT" panose="04040404050702020202" pitchFamily="82" charset="0"/>
            </a:endParaRPr>
          </a:p>
        </p:txBody>
      </p:sp>
    </p:spTree>
    <p:extLst>
      <p:ext uri="{BB962C8B-B14F-4D97-AF65-F5344CB8AC3E}">
        <p14:creationId xmlns:p14="http://schemas.microsoft.com/office/powerpoint/2010/main" val="271774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Image result for jEREMIAH 1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72"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247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reen Shot 2017-09-20 at 9.16.35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409"/>
            <a:ext cx="9144000" cy="6096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Shot 2017-09-20 at 9.16.35 PM.png"/>
          <p:cNvPicPr>
            <a:picLocks noChangeAspect="1" noChangeArrowheads="1"/>
          </p:cNvPicPr>
          <p:nvPr/>
        </p:nvPicPr>
        <p:blipFill rotWithShape="1">
          <a:blip r:embed="rId2">
            <a:extLst>
              <a:ext uri="{28A0092B-C50C-407E-A947-70E740481C1C}">
                <a14:useLocalDpi xmlns:a14="http://schemas.microsoft.com/office/drawing/2010/main" val="0"/>
              </a:ext>
            </a:extLst>
          </a:blip>
          <a:srcRect b="87686"/>
          <a:stretch/>
        </p:blipFill>
        <p:spPr bwMode="auto">
          <a:xfrm>
            <a:off x="13648" y="0"/>
            <a:ext cx="9144000" cy="818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creen Shot 2017-09-20 at 9.16.35 PM.png"/>
          <p:cNvPicPr>
            <a:picLocks noChangeAspect="1" noChangeArrowheads="1"/>
          </p:cNvPicPr>
          <p:nvPr/>
        </p:nvPicPr>
        <p:blipFill rotWithShape="1">
          <a:blip r:embed="rId2">
            <a:extLst>
              <a:ext uri="{28A0092B-C50C-407E-A947-70E740481C1C}">
                <a14:useLocalDpi xmlns:a14="http://schemas.microsoft.com/office/drawing/2010/main" val="0"/>
              </a:ext>
            </a:extLst>
          </a:blip>
          <a:srcRect t="93172"/>
          <a:stretch/>
        </p:blipFill>
        <p:spPr bwMode="auto">
          <a:xfrm>
            <a:off x="13648" y="6114198"/>
            <a:ext cx="9144000" cy="75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348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tHINK BEFORE YOU SP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23" y="0"/>
            <a:ext cx="6878471" cy="687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25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Galatians 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77270" y="5657671"/>
            <a:ext cx="5444837" cy="1200329"/>
          </a:xfrm>
          <a:prstGeom prst="rect">
            <a:avLst/>
          </a:prstGeom>
          <a:solidFill>
            <a:schemeClr val="tx1"/>
          </a:solidFill>
        </p:spPr>
        <p:txBody>
          <a:bodyPr wrap="square" rtlCol="0">
            <a:spAutoFit/>
          </a:bodyPr>
          <a:lstStyle/>
          <a:p>
            <a:pPr algn="r"/>
            <a:r>
              <a:rPr lang="en-US" sz="3600" dirty="0">
                <a:solidFill>
                  <a:schemeClr val="bg1"/>
                </a:solidFill>
                <a:latin typeface="DK Cool Crayon" pitchFamily="2" charset="0"/>
              </a:rPr>
              <a:t>THINGS THAT MAKE THE SOUL SICK!</a:t>
            </a:r>
          </a:p>
        </p:txBody>
      </p:sp>
    </p:spTree>
    <p:extLst>
      <p:ext uri="{BB962C8B-B14F-4D97-AF65-F5344CB8AC3E}">
        <p14:creationId xmlns:p14="http://schemas.microsoft.com/office/powerpoint/2010/main" val="2034243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Proverbs 6:1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57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20370"/>
            <a:ext cx="9144000" cy="4237630"/>
          </a:xfrm>
          <a:prstGeom prst="rect">
            <a:avLst/>
          </a:prstGeom>
        </p:spPr>
      </p:pic>
      <p:sp>
        <p:nvSpPr>
          <p:cNvPr id="3" name="TextBox 2"/>
          <p:cNvSpPr txBox="1"/>
          <p:nvPr/>
        </p:nvSpPr>
        <p:spPr>
          <a:xfrm>
            <a:off x="122830" y="122830"/>
            <a:ext cx="8871045" cy="3970318"/>
          </a:xfrm>
          <a:prstGeom prst="rect">
            <a:avLst/>
          </a:prstGeom>
          <a:noFill/>
        </p:spPr>
        <p:txBody>
          <a:bodyPr wrap="square" rtlCol="0">
            <a:spAutoFit/>
          </a:bodyPr>
          <a:lstStyle/>
          <a:p>
            <a:pPr algn="ctr"/>
            <a:r>
              <a:rPr lang="en-US" sz="3600" dirty="0">
                <a:latin typeface="appleberry" pitchFamily="2" charset="0"/>
              </a:rPr>
              <a:t>Blessed are the poor in spirit, Blessed are those who hunger and thirst after righteousness, Blessed are those who mourn their sins and seek forgiveness, Blessed are the pure in heart, Blessed are merciful, Their souls will rejoice and be exceedingly glad. </a:t>
            </a:r>
            <a:endParaRPr lang="en-US" sz="3600" dirty="0">
              <a:latin typeface="appleberry" pitchFamily="2" charset="0"/>
            </a:endParaRPr>
          </a:p>
        </p:txBody>
      </p:sp>
      <p:sp>
        <p:nvSpPr>
          <p:cNvPr id="4" name="TextBox 3"/>
          <p:cNvSpPr txBox="1"/>
          <p:nvPr/>
        </p:nvSpPr>
        <p:spPr>
          <a:xfrm>
            <a:off x="0" y="6223382"/>
            <a:ext cx="9144000" cy="646331"/>
          </a:xfrm>
          <a:prstGeom prst="rect">
            <a:avLst/>
          </a:prstGeom>
          <a:noFill/>
        </p:spPr>
        <p:txBody>
          <a:bodyPr wrap="square" rtlCol="0">
            <a:spAutoFit/>
          </a:bodyPr>
          <a:lstStyle/>
          <a:p>
            <a:pPr algn="ctr"/>
            <a:r>
              <a:rPr lang="en-US" sz="3600" dirty="0">
                <a:solidFill>
                  <a:schemeClr val="bg1"/>
                </a:solidFill>
              </a:rPr>
              <a:t>Matthew </a:t>
            </a:r>
            <a:r>
              <a:rPr lang="en-US" sz="3600" dirty="0" smtClean="0">
                <a:solidFill>
                  <a:schemeClr val="bg1"/>
                </a:solidFill>
              </a:rPr>
              <a:t>5:3-12</a:t>
            </a:r>
            <a:endParaRPr lang="en-US" sz="3600" dirty="0">
              <a:solidFill>
                <a:schemeClr val="bg1"/>
              </a:solidFill>
            </a:endParaRPr>
          </a:p>
        </p:txBody>
      </p:sp>
    </p:spTree>
    <p:extLst>
      <p:ext uri="{BB962C8B-B14F-4D97-AF65-F5344CB8AC3E}">
        <p14:creationId xmlns:p14="http://schemas.microsoft.com/office/powerpoint/2010/main" val="162100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9BC1B74-0531-494E-A735-1C8FC85C0F60}"/>
              </a:ext>
            </a:extLst>
          </p:cNvPr>
          <p:cNvPicPr>
            <a:picLocks noChangeAspect="1"/>
          </p:cNvPicPr>
          <p:nvPr/>
        </p:nvPicPr>
        <p:blipFill rotWithShape="1">
          <a:blip r:embed="rId2">
            <a:extLst>
              <a:ext uri="{28A0092B-C50C-407E-A947-70E740481C1C}">
                <a14:useLocalDpi xmlns:a14="http://schemas.microsoft.com/office/drawing/2010/main" val="0"/>
              </a:ext>
            </a:extLst>
          </a:blip>
          <a:srcRect r="62892"/>
          <a:stretch/>
        </p:blipFill>
        <p:spPr>
          <a:xfrm>
            <a:off x="0" y="0"/>
            <a:ext cx="4699416" cy="6858000"/>
          </a:xfrm>
          <a:prstGeom prst="rect">
            <a:avLst/>
          </a:prstGeom>
        </p:spPr>
      </p:pic>
      <p:sp>
        <p:nvSpPr>
          <p:cNvPr id="4" name="Rectangle 3">
            <a:extLst>
              <a:ext uri="{FF2B5EF4-FFF2-40B4-BE49-F238E27FC236}">
                <a16:creationId xmlns:a16="http://schemas.microsoft.com/office/drawing/2014/main" id="{DD18555D-A5E3-4C2A-A225-271802FED8A9}"/>
              </a:ext>
            </a:extLst>
          </p:cNvPr>
          <p:cNvSpPr/>
          <p:nvPr/>
        </p:nvSpPr>
        <p:spPr>
          <a:xfrm>
            <a:off x="4699416" y="60135"/>
            <a:ext cx="4444583" cy="6740307"/>
          </a:xfrm>
          <a:prstGeom prst="rect">
            <a:avLst/>
          </a:prstGeom>
          <a:noFill/>
        </p:spPr>
        <p:txBody>
          <a:bodyPr wrap="square" lIns="91440" tIns="45720" rIns="91440" bIns="45720">
            <a:spAutoFit/>
          </a:bodyPr>
          <a:lstStyle/>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soul is </a:t>
            </a: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real you.</a:t>
            </a:r>
          </a:p>
          <a:p>
            <a:pPr algn="ctr"/>
            <a:endParaRPr lang="en-US" sz="1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eternal you.</a:t>
            </a:r>
          </a:p>
          <a:p>
            <a:pPr algn="ctr"/>
            <a:endPar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inner</a:t>
            </a: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You.</a:t>
            </a:r>
          </a:p>
          <a:p>
            <a:pPr algn="ctr"/>
            <a:endPar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soul is the </a:t>
            </a: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breath of God</a:t>
            </a: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 you.</a:t>
            </a:r>
          </a:p>
        </p:txBody>
      </p:sp>
    </p:spTree>
    <p:extLst>
      <p:ext uri="{BB962C8B-B14F-4D97-AF65-F5344CB8AC3E}">
        <p14:creationId xmlns:p14="http://schemas.microsoft.com/office/powerpoint/2010/main" val="1162127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40000"/>
        </a:solidFill>
        <a:effectLst/>
      </p:bgPr>
    </p:bg>
    <p:spTree>
      <p:nvGrpSpPr>
        <p:cNvPr id="1" name=""/>
        <p:cNvGrpSpPr/>
        <p:nvPr/>
      </p:nvGrpSpPr>
      <p:grpSpPr>
        <a:xfrm>
          <a:off x="0" y="0"/>
          <a:ext cx="0" cy="0"/>
          <a:chOff x="0" y="0"/>
          <a:chExt cx="0" cy="0"/>
        </a:xfrm>
      </p:grpSpPr>
      <p:pic>
        <p:nvPicPr>
          <p:cNvPr id="18434" name="Picture 2" descr="Image result for Do not pray for easy lives; pray to be stronger men!"/>
          <p:cNvPicPr>
            <a:picLocks noChangeAspect="1" noChangeArrowheads="1"/>
          </p:cNvPicPr>
          <p:nvPr/>
        </p:nvPicPr>
        <p:blipFill rotWithShape="1">
          <a:blip r:embed="rId2">
            <a:extLst>
              <a:ext uri="{28A0092B-C50C-407E-A947-70E740481C1C}">
                <a14:useLocalDpi xmlns:a14="http://schemas.microsoft.com/office/drawing/2010/main" val="0"/>
              </a:ext>
            </a:extLst>
          </a:blip>
          <a:srcRect l="18812" t="3224" r="780" b="10448"/>
          <a:stretch/>
        </p:blipFill>
        <p:spPr bwMode="auto">
          <a:xfrm>
            <a:off x="109181" y="982639"/>
            <a:ext cx="8887073" cy="449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10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074" name="Picture 2" descr="Image result for greater is he that is in me than he that is in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828" y="453303"/>
            <a:ext cx="6990771" cy="576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74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93475"/>
          <a:stretch/>
        </p:blipFill>
        <p:spPr>
          <a:xfrm>
            <a:off x="-21649" y="0"/>
            <a:ext cx="742084"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020"/>
          <a:stretch/>
        </p:blipFill>
        <p:spPr>
          <a:xfrm>
            <a:off x="8459932" y="0"/>
            <a:ext cx="684068" cy="6858000"/>
          </a:xfrm>
          <a:prstGeom prst="rect">
            <a:avLst/>
          </a:prstGeom>
        </p:spPr>
      </p:pic>
      <p:sp>
        <p:nvSpPr>
          <p:cNvPr id="5" name="TextBox 4"/>
          <p:cNvSpPr txBox="1"/>
          <p:nvPr/>
        </p:nvSpPr>
        <p:spPr>
          <a:xfrm>
            <a:off x="404813" y="1787240"/>
            <a:ext cx="1146898" cy="830997"/>
          </a:xfrm>
          <a:prstGeom prst="rect">
            <a:avLst/>
          </a:prstGeom>
          <a:noFill/>
        </p:spPr>
        <p:txBody>
          <a:bodyPr wrap="square" rtlCol="0">
            <a:spAutoFit/>
          </a:bodyPr>
          <a:lstStyle/>
          <a:p>
            <a:r>
              <a:rPr lang="en-US" sz="4800" u="sng" dirty="0">
                <a:latin typeface="+mj-lt"/>
              </a:rPr>
              <a:t>WE</a:t>
            </a:r>
          </a:p>
        </p:txBody>
      </p:sp>
      <p:sp>
        <p:nvSpPr>
          <p:cNvPr id="6" name="TextBox 5"/>
          <p:cNvSpPr txBox="1"/>
          <p:nvPr/>
        </p:nvSpPr>
        <p:spPr>
          <a:xfrm>
            <a:off x="7103915" y="3920840"/>
            <a:ext cx="1146898" cy="830997"/>
          </a:xfrm>
          <a:prstGeom prst="rect">
            <a:avLst/>
          </a:prstGeom>
          <a:noFill/>
        </p:spPr>
        <p:txBody>
          <a:bodyPr wrap="square" rtlCol="0">
            <a:spAutoFit/>
          </a:bodyPr>
          <a:lstStyle/>
          <a:p>
            <a:r>
              <a:rPr lang="en-US" sz="4800" u="sng" dirty="0">
                <a:latin typeface="+mj-lt"/>
              </a:rPr>
              <a:t>US</a:t>
            </a:r>
          </a:p>
        </p:txBody>
      </p:sp>
    </p:spTree>
    <p:extLst>
      <p:ext uri="{BB962C8B-B14F-4D97-AF65-F5344CB8AC3E}">
        <p14:creationId xmlns:p14="http://schemas.microsoft.com/office/powerpoint/2010/main" val="1368030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1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7612" b="3084"/>
          <a:stretch/>
        </p:blipFill>
        <p:spPr>
          <a:xfrm>
            <a:off x="1610440" y="0"/>
            <a:ext cx="5886331" cy="6858000"/>
          </a:xfrm>
          <a:prstGeom prst="rect">
            <a:avLst/>
          </a:prstGeom>
        </p:spPr>
      </p:pic>
      <p:sp>
        <p:nvSpPr>
          <p:cNvPr id="3" name="TextBox 2"/>
          <p:cNvSpPr txBox="1"/>
          <p:nvPr/>
        </p:nvSpPr>
        <p:spPr>
          <a:xfrm>
            <a:off x="1978924" y="450376"/>
            <a:ext cx="5145206" cy="1077218"/>
          </a:xfrm>
          <a:prstGeom prst="rect">
            <a:avLst/>
          </a:prstGeom>
          <a:noFill/>
        </p:spPr>
        <p:txBody>
          <a:bodyPr wrap="square" rtlCol="0">
            <a:spAutoFit/>
          </a:bodyPr>
          <a:lstStyle/>
          <a:p>
            <a:pPr algn="ctr"/>
            <a:r>
              <a:rPr lang="en-US" sz="3200" dirty="0"/>
              <a:t>“If </a:t>
            </a:r>
            <a:r>
              <a:rPr lang="en-US" sz="3200" dirty="0" smtClean="0"/>
              <a:t>your </a:t>
            </a:r>
            <a:r>
              <a:rPr lang="en-US" sz="3200" dirty="0"/>
              <a:t>eye is pure, there will be sunshine in your soul</a:t>
            </a:r>
            <a:r>
              <a:rPr lang="en-US" sz="3200" dirty="0" smtClean="0"/>
              <a:t>.”</a:t>
            </a:r>
            <a:endParaRPr lang="en-US" sz="3200" dirty="0"/>
          </a:p>
        </p:txBody>
      </p:sp>
      <p:sp>
        <p:nvSpPr>
          <p:cNvPr id="4" name="Rectangle 3"/>
          <p:cNvSpPr/>
          <p:nvPr/>
        </p:nvSpPr>
        <p:spPr>
          <a:xfrm>
            <a:off x="3572675" y="6341743"/>
            <a:ext cx="1944058" cy="461665"/>
          </a:xfrm>
          <a:prstGeom prst="rect">
            <a:avLst/>
          </a:prstGeom>
          <a:noFill/>
        </p:spPr>
        <p:txBody>
          <a:bodyPr wrap="non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Matthew 6:22</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46758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5254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1393"/>
          <a:stretch/>
        </p:blipFill>
        <p:spPr>
          <a:xfrm>
            <a:off x="0" y="668740"/>
            <a:ext cx="9144000" cy="5390866"/>
          </a:xfrm>
          <a:prstGeom prst="rect">
            <a:avLst/>
          </a:prstGeom>
        </p:spPr>
      </p:pic>
    </p:spTree>
    <p:extLst>
      <p:ext uri="{BB962C8B-B14F-4D97-AF65-F5344CB8AC3E}">
        <p14:creationId xmlns:p14="http://schemas.microsoft.com/office/powerpoint/2010/main" val="335652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98148CC-A29B-48AE-91DF-174BA1CAB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213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53905-689F-44C9-A2C1-2B842298DC2F}"/>
              </a:ext>
            </a:extLst>
          </p:cNvPr>
          <p:cNvPicPr>
            <a:picLocks noChangeAspect="1"/>
          </p:cNvPicPr>
          <p:nvPr/>
        </p:nvPicPr>
        <p:blipFill rotWithShape="1">
          <a:blip r:embed="rId2">
            <a:extLst>
              <a:ext uri="{28A0092B-C50C-407E-A947-70E740481C1C}">
                <a14:useLocalDpi xmlns:a14="http://schemas.microsoft.com/office/drawing/2010/main" val="0"/>
              </a:ext>
            </a:extLst>
          </a:blip>
          <a:srcRect r="41357" b="34545"/>
          <a:stretch/>
        </p:blipFill>
        <p:spPr>
          <a:xfrm>
            <a:off x="-11163" y="2168"/>
            <a:ext cx="9262255" cy="6892094"/>
          </a:xfrm>
          <a:prstGeom prst="rect">
            <a:avLst/>
          </a:prstGeom>
        </p:spPr>
      </p:pic>
      <p:pic>
        <p:nvPicPr>
          <p:cNvPr id="5" name="Picture 4" descr="A close up of a device&#10;&#10;Description automatically generated">
            <a:extLst>
              <a:ext uri="{FF2B5EF4-FFF2-40B4-BE49-F238E27FC236}">
                <a16:creationId xmlns:a16="http://schemas.microsoft.com/office/drawing/2014/main" id="{501F8A08-52C0-4A05-9189-4CDA0635E4A9}"/>
              </a:ext>
            </a:extLst>
          </p:cNvPr>
          <p:cNvPicPr>
            <a:picLocks noChangeAspect="1"/>
          </p:cNvPicPr>
          <p:nvPr/>
        </p:nvPicPr>
        <p:blipFill rotWithShape="1">
          <a:blip r:embed="rId3">
            <a:extLst>
              <a:ext uri="{28A0092B-C50C-407E-A947-70E740481C1C}">
                <a14:useLocalDpi xmlns:a14="http://schemas.microsoft.com/office/drawing/2010/main" val="0"/>
              </a:ext>
            </a:extLst>
          </a:blip>
          <a:srcRect l="42072" t="3003" r="51982" b="83844"/>
          <a:stretch/>
        </p:blipFill>
        <p:spPr>
          <a:xfrm>
            <a:off x="3731738" y="205945"/>
            <a:ext cx="543697" cy="902043"/>
          </a:xfrm>
          <a:prstGeom prst="rect">
            <a:avLst/>
          </a:prstGeom>
        </p:spPr>
      </p:pic>
    </p:spTree>
    <p:extLst>
      <p:ext uri="{BB962C8B-B14F-4D97-AF65-F5344CB8AC3E}">
        <p14:creationId xmlns:p14="http://schemas.microsoft.com/office/powerpoint/2010/main" val="157154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AB9E2-F103-4761-A0E2-0E32E90CEE93}"/>
              </a:ext>
            </a:extLst>
          </p:cNvPr>
          <p:cNvPicPr>
            <a:picLocks noChangeAspect="1"/>
          </p:cNvPicPr>
          <p:nvPr/>
        </p:nvPicPr>
        <p:blipFill rotWithShape="1">
          <a:blip r:embed="rId2">
            <a:extLst>
              <a:ext uri="{28A0092B-C50C-407E-A947-70E740481C1C}">
                <a14:useLocalDpi xmlns:a14="http://schemas.microsoft.com/office/drawing/2010/main" val="0"/>
              </a:ext>
            </a:extLst>
          </a:blip>
          <a:srcRect l="6979" r="18021"/>
          <a:stretch/>
        </p:blipFill>
        <p:spPr>
          <a:xfrm>
            <a:off x="20" y="10"/>
            <a:ext cx="9143980" cy="6857990"/>
          </a:xfrm>
          <a:prstGeom prst="rect">
            <a:avLst/>
          </a:prstGeom>
        </p:spPr>
      </p:pic>
    </p:spTree>
    <p:extLst>
      <p:ext uri="{BB962C8B-B14F-4D97-AF65-F5344CB8AC3E}">
        <p14:creationId xmlns:p14="http://schemas.microsoft.com/office/powerpoint/2010/main" val="285510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694AE-555A-49A0-B095-FC94452B2A7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5643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148F1DFD-0E94-47B3-8F4E-556B9FD2C31A}"/>
              </a:ext>
            </a:extLst>
          </p:cNvPr>
          <p:cNvPicPr>
            <a:picLocks noChangeAspect="1"/>
          </p:cNvPicPr>
          <p:nvPr/>
        </p:nvPicPr>
        <p:blipFill rotWithShape="1">
          <a:blip r:embed="rId2">
            <a:extLst>
              <a:ext uri="{28A0092B-C50C-407E-A947-70E740481C1C}">
                <a14:useLocalDpi xmlns:a14="http://schemas.microsoft.com/office/drawing/2010/main" val="0"/>
              </a:ext>
            </a:extLst>
          </a:blip>
          <a:srcRect t="15781" b="4432"/>
          <a:stretch/>
        </p:blipFill>
        <p:spPr>
          <a:xfrm>
            <a:off x="20" y="10"/>
            <a:ext cx="9143980" cy="6857990"/>
          </a:xfrm>
          <a:prstGeom prst="rect">
            <a:avLst/>
          </a:prstGeom>
        </p:spPr>
      </p:pic>
    </p:spTree>
    <p:extLst>
      <p:ext uri="{BB962C8B-B14F-4D97-AF65-F5344CB8AC3E}">
        <p14:creationId xmlns:p14="http://schemas.microsoft.com/office/powerpoint/2010/main" val="3852152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CB76A9C1-F38E-46F4-83E6-21C80E7B63A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39546478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155</Words>
  <Application>Microsoft Office PowerPoint</Application>
  <PresentationFormat>On-screen Show (4:3)</PresentationFormat>
  <Paragraphs>35</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Abadi Extra Light</vt:lpstr>
      <vt:lpstr>appleberry</vt:lpstr>
      <vt:lpstr>Arial</vt:lpstr>
      <vt:lpstr>Calibri</vt:lpstr>
      <vt:lpstr>Calibri Light</vt:lpstr>
      <vt:lpstr>Curlz MT</vt:lpstr>
      <vt:lpstr>DK Cool Crayon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 Kellcy</dc:creator>
  <cp:lastModifiedBy>Walt Kellcy</cp:lastModifiedBy>
  <cp:revision>15</cp:revision>
  <cp:lastPrinted>2019-07-28T15:34:57Z</cp:lastPrinted>
  <dcterms:created xsi:type="dcterms:W3CDTF">2019-07-28T05:42:19Z</dcterms:created>
  <dcterms:modified xsi:type="dcterms:W3CDTF">2019-07-28T16:11:36Z</dcterms:modified>
</cp:coreProperties>
</file>