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9"/>
  </p:handoutMasterIdLst>
  <p:sldIdLst>
    <p:sldId id="265" r:id="rId2"/>
    <p:sldId id="272" r:id="rId3"/>
    <p:sldId id="267" r:id="rId4"/>
    <p:sldId id="274" r:id="rId5"/>
    <p:sldId id="291" r:id="rId6"/>
    <p:sldId id="275" r:id="rId7"/>
    <p:sldId id="273" r:id="rId8"/>
    <p:sldId id="268" r:id="rId9"/>
    <p:sldId id="269" r:id="rId10"/>
    <p:sldId id="270" r:id="rId11"/>
    <p:sldId id="271" r:id="rId12"/>
    <p:sldId id="276" r:id="rId13"/>
    <p:sldId id="277" r:id="rId14"/>
    <p:sldId id="278" r:id="rId15"/>
    <p:sldId id="290" r:id="rId16"/>
    <p:sldId id="280" r:id="rId17"/>
    <p:sldId id="281" r:id="rId18"/>
    <p:sldId id="279" r:id="rId19"/>
    <p:sldId id="282" r:id="rId20"/>
    <p:sldId id="283" r:id="rId21"/>
    <p:sldId id="256" r:id="rId22"/>
    <p:sldId id="289" r:id="rId23"/>
    <p:sldId id="288" r:id="rId24"/>
    <p:sldId id="285" r:id="rId25"/>
    <p:sldId id="286" r:id="rId26"/>
    <p:sldId id="287" r:id="rId27"/>
    <p:sldId id="264" r:id="rId2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66"/>
    <a:srgbClr val="CC3399"/>
    <a:srgbClr val="FF00FF"/>
    <a:srgbClr val="0C0006"/>
    <a:srgbClr val="333300"/>
    <a:srgbClr val="220011"/>
    <a:srgbClr val="000000"/>
    <a:srgbClr val="000099"/>
    <a:srgbClr val="E6E6E6"/>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2" autoAdjust="0"/>
    <p:restoredTop sz="94660"/>
  </p:normalViewPr>
  <p:slideViewPr>
    <p:cSldViewPr snapToGrid="0">
      <p:cViewPr varScale="1">
        <p:scale>
          <a:sx n="66" d="100"/>
          <a:sy n="66" d="100"/>
        </p:scale>
        <p:origin x="96" y="5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15B737C-D938-46C9-8E21-791D280C358B}" type="datetimeFigureOut">
              <a:rPr lang="en-US" smtClean="0"/>
              <a:t>1/13/2019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5B346E91-B67D-4516-AFC5-807628361509}" type="slidenum">
              <a:rPr lang="en-US" smtClean="0"/>
              <a:t>‹#›</a:t>
            </a:fld>
            <a:endParaRPr lang="en-US"/>
          </a:p>
        </p:txBody>
      </p:sp>
    </p:spTree>
    <p:extLst>
      <p:ext uri="{BB962C8B-B14F-4D97-AF65-F5344CB8AC3E}">
        <p14:creationId xmlns:p14="http://schemas.microsoft.com/office/powerpoint/2010/main" val="426430524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F78432-C2DE-4EB6-9993-042B033FDE2D}"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6344B1-94E6-4B4D-B382-3D66DE614243}" type="slidenum">
              <a:rPr lang="en-US" smtClean="0"/>
              <a:t>‹#›</a:t>
            </a:fld>
            <a:endParaRPr lang="en-US"/>
          </a:p>
        </p:txBody>
      </p:sp>
    </p:spTree>
    <p:extLst>
      <p:ext uri="{BB962C8B-B14F-4D97-AF65-F5344CB8AC3E}">
        <p14:creationId xmlns:p14="http://schemas.microsoft.com/office/powerpoint/2010/main" val="1304667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F78432-C2DE-4EB6-9993-042B033FDE2D}"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6344B1-94E6-4B4D-B382-3D66DE614243}" type="slidenum">
              <a:rPr lang="en-US" smtClean="0"/>
              <a:t>‹#›</a:t>
            </a:fld>
            <a:endParaRPr lang="en-US"/>
          </a:p>
        </p:txBody>
      </p:sp>
    </p:spTree>
    <p:extLst>
      <p:ext uri="{BB962C8B-B14F-4D97-AF65-F5344CB8AC3E}">
        <p14:creationId xmlns:p14="http://schemas.microsoft.com/office/powerpoint/2010/main" val="1388225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F78432-C2DE-4EB6-9993-042B033FDE2D}"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6344B1-94E6-4B4D-B382-3D66DE614243}" type="slidenum">
              <a:rPr lang="en-US" smtClean="0"/>
              <a:t>‹#›</a:t>
            </a:fld>
            <a:endParaRPr lang="en-US"/>
          </a:p>
        </p:txBody>
      </p:sp>
    </p:spTree>
    <p:extLst>
      <p:ext uri="{BB962C8B-B14F-4D97-AF65-F5344CB8AC3E}">
        <p14:creationId xmlns:p14="http://schemas.microsoft.com/office/powerpoint/2010/main" val="998118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F78432-C2DE-4EB6-9993-042B033FDE2D}"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6344B1-94E6-4B4D-B382-3D66DE614243}" type="slidenum">
              <a:rPr lang="en-US" smtClean="0"/>
              <a:t>‹#›</a:t>
            </a:fld>
            <a:endParaRPr lang="en-US"/>
          </a:p>
        </p:txBody>
      </p:sp>
    </p:spTree>
    <p:extLst>
      <p:ext uri="{BB962C8B-B14F-4D97-AF65-F5344CB8AC3E}">
        <p14:creationId xmlns:p14="http://schemas.microsoft.com/office/powerpoint/2010/main" val="107754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F78432-C2DE-4EB6-9993-042B033FDE2D}" type="datetimeFigureOut">
              <a:rPr lang="en-US" smtClean="0"/>
              <a:t>1/13/2019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6344B1-94E6-4B4D-B382-3D66DE614243}" type="slidenum">
              <a:rPr lang="en-US" smtClean="0"/>
              <a:t>‹#›</a:t>
            </a:fld>
            <a:endParaRPr lang="en-US"/>
          </a:p>
        </p:txBody>
      </p:sp>
    </p:spTree>
    <p:extLst>
      <p:ext uri="{BB962C8B-B14F-4D97-AF65-F5344CB8AC3E}">
        <p14:creationId xmlns:p14="http://schemas.microsoft.com/office/powerpoint/2010/main" val="897270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F78432-C2DE-4EB6-9993-042B033FDE2D}" type="datetimeFigureOut">
              <a:rPr lang="en-US" smtClean="0"/>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6344B1-94E6-4B4D-B382-3D66DE614243}" type="slidenum">
              <a:rPr lang="en-US" smtClean="0"/>
              <a:t>‹#›</a:t>
            </a:fld>
            <a:endParaRPr lang="en-US"/>
          </a:p>
        </p:txBody>
      </p:sp>
    </p:spTree>
    <p:extLst>
      <p:ext uri="{BB962C8B-B14F-4D97-AF65-F5344CB8AC3E}">
        <p14:creationId xmlns:p14="http://schemas.microsoft.com/office/powerpoint/2010/main" val="270005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F78432-C2DE-4EB6-9993-042B033FDE2D}" type="datetimeFigureOut">
              <a:rPr lang="en-US" smtClean="0"/>
              <a:t>1/13/2019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6344B1-94E6-4B4D-B382-3D66DE614243}" type="slidenum">
              <a:rPr lang="en-US" smtClean="0"/>
              <a:t>‹#›</a:t>
            </a:fld>
            <a:endParaRPr lang="en-US"/>
          </a:p>
        </p:txBody>
      </p:sp>
    </p:spTree>
    <p:extLst>
      <p:ext uri="{BB962C8B-B14F-4D97-AF65-F5344CB8AC3E}">
        <p14:creationId xmlns:p14="http://schemas.microsoft.com/office/powerpoint/2010/main" val="1692181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F78432-C2DE-4EB6-9993-042B033FDE2D}" type="datetimeFigureOut">
              <a:rPr lang="en-US" smtClean="0"/>
              <a:t>1/13/2019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6344B1-94E6-4B4D-B382-3D66DE614243}" type="slidenum">
              <a:rPr lang="en-US" smtClean="0"/>
              <a:t>‹#›</a:t>
            </a:fld>
            <a:endParaRPr lang="en-US"/>
          </a:p>
        </p:txBody>
      </p:sp>
    </p:spTree>
    <p:extLst>
      <p:ext uri="{BB962C8B-B14F-4D97-AF65-F5344CB8AC3E}">
        <p14:creationId xmlns:p14="http://schemas.microsoft.com/office/powerpoint/2010/main" val="2650350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F78432-C2DE-4EB6-9993-042B033FDE2D}" type="datetimeFigureOut">
              <a:rPr lang="en-US" smtClean="0"/>
              <a:t>1/13/2019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6344B1-94E6-4B4D-B382-3D66DE614243}" type="slidenum">
              <a:rPr lang="en-US" smtClean="0"/>
              <a:t>‹#›</a:t>
            </a:fld>
            <a:endParaRPr lang="en-US"/>
          </a:p>
        </p:txBody>
      </p:sp>
    </p:spTree>
    <p:extLst>
      <p:ext uri="{BB962C8B-B14F-4D97-AF65-F5344CB8AC3E}">
        <p14:creationId xmlns:p14="http://schemas.microsoft.com/office/powerpoint/2010/main" val="1743003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F78432-C2DE-4EB6-9993-042B033FDE2D}" type="datetimeFigureOut">
              <a:rPr lang="en-US" smtClean="0"/>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6344B1-94E6-4B4D-B382-3D66DE614243}" type="slidenum">
              <a:rPr lang="en-US" smtClean="0"/>
              <a:t>‹#›</a:t>
            </a:fld>
            <a:endParaRPr lang="en-US"/>
          </a:p>
        </p:txBody>
      </p:sp>
    </p:spTree>
    <p:extLst>
      <p:ext uri="{BB962C8B-B14F-4D97-AF65-F5344CB8AC3E}">
        <p14:creationId xmlns:p14="http://schemas.microsoft.com/office/powerpoint/2010/main" val="118422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F78432-C2DE-4EB6-9993-042B033FDE2D}" type="datetimeFigureOut">
              <a:rPr lang="en-US" smtClean="0"/>
              <a:t>1/13/2019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6344B1-94E6-4B4D-B382-3D66DE614243}" type="slidenum">
              <a:rPr lang="en-US" smtClean="0"/>
              <a:t>‹#›</a:t>
            </a:fld>
            <a:endParaRPr lang="en-US"/>
          </a:p>
        </p:txBody>
      </p:sp>
    </p:spTree>
    <p:extLst>
      <p:ext uri="{BB962C8B-B14F-4D97-AF65-F5344CB8AC3E}">
        <p14:creationId xmlns:p14="http://schemas.microsoft.com/office/powerpoint/2010/main" val="343535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F78432-C2DE-4EB6-9993-042B033FDE2D}" type="datetimeFigureOut">
              <a:rPr lang="en-US" smtClean="0"/>
              <a:t>1/13/2019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6344B1-94E6-4B4D-B382-3D66DE614243}" type="slidenum">
              <a:rPr lang="en-US" smtClean="0"/>
              <a:t>‹#›</a:t>
            </a:fld>
            <a:endParaRPr lang="en-US"/>
          </a:p>
        </p:txBody>
      </p:sp>
    </p:spTree>
    <p:extLst>
      <p:ext uri="{BB962C8B-B14F-4D97-AF65-F5344CB8AC3E}">
        <p14:creationId xmlns:p14="http://schemas.microsoft.com/office/powerpoint/2010/main" val="34743980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God of reconcil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7915" y="1834572"/>
            <a:ext cx="2781531" cy="1107996"/>
          </a:xfrm>
          <a:prstGeom prst="rect">
            <a:avLst/>
          </a:prstGeom>
          <a:noFill/>
        </p:spPr>
        <p:txBody>
          <a:bodyPr wrap="none" lIns="91440" tIns="45720" rIns="91440" bIns="45720">
            <a:spAutoFit/>
          </a:bodyPr>
          <a:lstStyle/>
          <a:p>
            <a:pPr algn="ctr"/>
            <a:r>
              <a:rPr lang="en-US" sz="6600" b="1" cap="none" spc="50" dirty="0">
                <a:ln w="0"/>
                <a:solidFill>
                  <a:schemeClr val="bg1">
                    <a:lumMod val="85000"/>
                  </a:schemeClr>
                </a:solidFill>
                <a:effectLst>
                  <a:innerShdw blurRad="63500" dist="50800" dir="13500000">
                    <a:srgbClr val="000000">
                      <a:alpha val="50000"/>
                    </a:srgbClr>
                  </a:innerShdw>
                </a:effectLst>
              </a:rPr>
              <a:t>GOD of</a:t>
            </a:r>
          </a:p>
        </p:txBody>
      </p:sp>
      <p:sp>
        <p:nvSpPr>
          <p:cNvPr id="3" name="TextBox 2"/>
          <p:cNvSpPr txBox="1"/>
          <p:nvPr/>
        </p:nvSpPr>
        <p:spPr>
          <a:xfrm>
            <a:off x="2851078" y="4380932"/>
            <a:ext cx="3658900" cy="477054"/>
          </a:xfrm>
          <a:prstGeom prst="rect">
            <a:avLst/>
          </a:prstGeom>
          <a:noFill/>
        </p:spPr>
        <p:txBody>
          <a:bodyPr wrap="square" rtlCol="0">
            <a:spAutoFit/>
          </a:bodyPr>
          <a:lstStyle/>
          <a:p>
            <a:pPr algn="ctr"/>
            <a:r>
              <a:rPr lang="en-US" sz="2500" b="1" i="1" spc="200" dirty="0">
                <a:solidFill>
                  <a:srgbClr val="E6E6E6"/>
                </a:solidFill>
                <a:latin typeface="Arial" panose="020B0604020202020204" pitchFamily="34" charset="0"/>
                <a:cs typeface="Arial" panose="020B0604020202020204" pitchFamily="34" charset="0"/>
              </a:rPr>
              <a:t>Colossians 1:19-23 </a:t>
            </a:r>
            <a:endParaRPr lang="en-US" sz="2500" i="1" spc="200" dirty="0">
              <a:solidFill>
                <a:srgbClr val="E6E6E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824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6264" y="241538"/>
            <a:ext cx="8971472" cy="4401205"/>
          </a:xfrm>
          <a:prstGeom prst="rect">
            <a:avLst/>
          </a:prstGeom>
          <a:noFill/>
        </p:spPr>
        <p:txBody>
          <a:bodyPr wrap="square" rtlCol="0">
            <a:spAutoFit/>
          </a:bodyPr>
          <a:lstStyle/>
          <a:p>
            <a:pPr algn="ctr"/>
            <a:r>
              <a:rPr lang="en-US" sz="4000" baseline="30000" dirty="0"/>
              <a:t>18</a:t>
            </a:r>
            <a:r>
              <a:rPr lang="en-US" sz="4000" dirty="0"/>
              <a:t> All this is from God, who through Christ </a:t>
            </a:r>
            <a:r>
              <a:rPr lang="en-US" sz="4000" b="1" dirty="0"/>
              <a:t>reconciled</a:t>
            </a:r>
            <a:r>
              <a:rPr lang="en-US" sz="4000" dirty="0"/>
              <a:t> us to himself and gave us </a:t>
            </a:r>
            <a:r>
              <a:rPr lang="en-US" sz="4000" b="1" dirty="0"/>
              <a:t>the ministry of reconciliation</a:t>
            </a:r>
            <a:r>
              <a:rPr lang="en-US" sz="4000" dirty="0"/>
              <a:t>; </a:t>
            </a:r>
            <a:r>
              <a:rPr lang="en-US" sz="4000" baseline="30000" dirty="0"/>
              <a:t>19</a:t>
            </a:r>
            <a:r>
              <a:rPr lang="en-US" sz="4000" dirty="0"/>
              <a:t> that is, in Christ God was </a:t>
            </a:r>
            <a:r>
              <a:rPr lang="en-US" sz="4000" b="1" dirty="0"/>
              <a:t>reconciling</a:t>
            </a:r>
            <a:r>
              <a:rPr lang="en-US" sz="4000" dirty="0"/>
              <a:t> the world to himself, not counting their trespasses against them, and entrusting to us </a:t>
            </a:r>
            <a:r>
              <a:rPr lang="en-US" sz="4000" b="1" dirty="0"/>
              <a:t>the message of reconciliation.</a:t>
            </a:r>
            <a:r>
              <a:rPr lang="en-US" sz="4000" dirty="0"/>
              <a:t> </a:t>
            </a:r>
            <a:endParaRPr lang="en-US" dirty="0"/>
          </a:p>
        </p:txBody>
      </p:sp>
      <p:sp>
        <p:nvSpPr>
          <p:cNvPr id="3" name="TextBox 2"/>
          <p:cNvSpPr txBox="1"/>
          <p:nvPr/>
        </p:nvSpPr>
        <p:spPr>
          <a:xfrm>
            <a:off x="34504" y="5495018"/>
            <a:ext cx="9057736" cy="830997"/>
          </a:xfrm>
          <a:prstGeom prst="rect">
            <a:avLst/>
          </a:prstGeom>
          <a:noFill/>
        </p:spPr>
        <p:txBody>
          <a:bodyPr wrap="square" rtlCol="0">
            <a:spAutoFit/>
          </a:bodyPr>
          <a:lstStyle/>
          <a:p>
            <a:pPr algn="ctr"/>
            <a:r>
              <a:rPr lang="en-US" sz="4800" b="1" dirty="0">
                <a:solidFill>
                  <a:schemeClr val="bg1"/>
                </a:solidFill>
              </a:rPr>
              <a:t>2 Corinthians 5:18-21 </a:t>
            </a:r>
            <a:r>
              <a:rPr lang="en-US" sz="2800" b="1" dirty="0">
                <a:solidFill>
                  <a:schemeClr val="bg1"/>
                </a:solidFill>
              </a:rPr>
              <a:t>(ESV)</a:t>
            </a:r>
            <a:endParaRPr lang="en-US" sz="2800" dirty="0">
              <a:solidFill>
                <a:schemeClr val="bg1"/>
              </a:solidFill>
            </a:endParaRPr>
          </a:p>
        </p:txBody>
      </p:sp>
    </p:spTree>
    <p:extLst>
      <p:ext uri="{BB962C8B-B14F-4D97-AF65-F5344CB8AC3E}">
        <p14:creationId xmlns:p14="http://schemas.microsoft.com/office/powerpoint/2010/main" val="1917931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011" y="301916"/>
            <a:ext cx="8971472" cy="4401205"/>
          </a:xfrm>
          <a:prstGeom prst="rect">
            <a:avLst/>
          </a:prstGeom>
          <a:noFill/>
        </p:spPr>
        <p:txBody>
          <a:bodyPr wrap="square" rtlCol="0">
            <a:spAutoFit/>
          </a:bodyPr>
          <a:lstStyle/>
          <a:p>
            <a:pPr algn="ctr"/>
            <a:r>
              <a:rPr lang="en-US" sz="4000" baseline="30000" dirty="0"/>
              <a:t>20</a:t>
            </a:r>
            <a:r>
              <a:rPr lang="en-US" sz="4000" dirty="0"/>
              <a:t> Therefore, we are ambassadors for Christ, God making his appeal through us. We implore you on behalf of Christ, be reconciled to God. </a:t>
            </a:r>
            <a:r>
              <a:rPr lang="en-US" sz="4000" baseline="30000" dirty="0"/>
              <a:t>21</a:t>
            </a:r>
            <a:r>
              <a:rPr lang="en-US" sz="4000" dirty="0"/>
              <a:t> For our sake he made him to be sin who knew no sin, so that in him we might become the righteousness of God. </a:t>
            </a:r>
          </a:p>
        </p:txBody>
      </p:sp>
      <p:sp>
        <p:nvSpPr>
          <p:cNvPr id="4" name="TextBox 3"/>
          <p:cNvSpPr txBox="1"/>
          <p:nvPr/>
        </p:nvSpPr>
        <p:spPr>
          <a:xfrm>
            <a:off x="34504" y="5495018"/>
            <a:ext cx="9057736" cy="830997"/>
          </a:xfrm>
          <a:prstGeom prst="rect">
            <a:avLst/>
          </a:prstGeom>
          <a:noFill/>
        </p:spPr>
        <p:txBody>
          <a:bodyPr wrap="square" rtlCol="0">
            <a:spAutoFit/>
          </a:bodyPr>
          <a:lstStyle/>
          <a:p>
            <a:pPr algn="ctr"/>
            <a:r>
              <a:rPr lang="en-US" sz="4800" b="1" dirty="0">
                <a:solidFill>
                  <a:schemeClr val="bg1"/>
                </a:solidFill>
              </a:rPr>
              <a:t>2 Corinthians 5:18-21 </a:t>
            </a:r>
            <a:r>
              <a:rPr lang="en-US" sz="2800" b="1" dirty="0">
                <a:solidFill>
                  <a:schemeClr val="bg1"/>
                </a:solidFill>
              </a:rPr>
              <a:t>(ESV)</a:t>
            </a:r>
            <a:endParaRPr lang="en-US" sz="2800" dirty="0">
              <a:solidFill>
                <a:schemeClr val="bg1"/>
              </a:solidFill>
            </a:endParaRPr>
          </a:p>
        </p:txBody>
      </p:sp>
    </p:spTree>
    <p:extLst>
      <p:ext uri="{BB962C8B-B14F-4D97-AF65-F5344CB8AC3E}">
        <p14:creationId xmlns:p14="http://schemas.microsoft.com/office/powerpoint/2010/main" val="2429894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9F81B3-EB7B-47AE-A90F-E8D9514F1D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20BCFE58-DA6A-4EA1-893F-0A3712DC06D4}"/>
              </a:ext>
            </a:extLst>
          </p:cNvPr>
          <p:cNvSpPr/>
          <p:nvPr/>
        </p:nvSpPr>
        <p:spPr>
          <a:xfrm>
            <a:off x="430481" y="2035844"/>
            <a:ext cx="8283038" cy="2400657"/>
          </a:xfrm>
          <a:prstGeom prst="rect">
            <a:avLst/>
          </a:prstGeom>
          <a:noFill/>
        </p:spPr>
        <p:txBody>
          <a:bodyPr wrap="none" lIns="91440" tIns="45720" rIns="91440" bIns="45720">
            <a:spAutoFit/>
          </a:bodyPr>
          <a:lstStyle/>
          <a:p>
            <a:pPr algn="ctr"/>
            <a:r>
              <a:rPr lang="en-US" sz="5000" b="1" spc="50" dirty="0">
                <a:ln w="0"/>
                <a:solidFill>
                  <a:schemeClr val="bg2"/>
                </a:solidFill>
                <a:effectLst>
                  <a:innerShdw blurRad="63500" dist="50800" dir="13500000">
                    <a:srgbClr val="000000">
                      <a:alpha val="50000"/>
                    </a:srgbClr>
                  </a:innerShdw>
                </a:effectLst>
              </a:rPr>
              <a:t>2</a:t>
            </a:r>
            <a:r>
              <a:rPr lang="en-US" sz="5000" b="1" cap="none" spc="50" dirty="0">
                <a:ln w="0"/>
                <a:solidFill>
                  <a:schemeClr val="bg2"/>
                </a:solidFill>
                <a:effectLst>
                  <a:innerShdw blurRad="63500" dist="50800" dir="13500000">
                    <a:srgbClr val="000000">
                      <a:alpha val="50000"/>
                    </a:srgbClr>
                  </a:innerShdw>
                </a:effectLst>
              </a:rPr>
              <a:t>. God has given us </a:t>
            </a:r>
          </a:p>
          <a:p>
            <a:pPr algn="ctr"/>
            <a:r>
              <a:rPr lang="en-US" sz="5000" b="1" spc="50" dirty="0">
                <a:ln w="0"/>
                <a:solidFill>
                  <a:schemeClr val="bg2"/>
                </a:solidFill>
                <a:effectLst>
                  <a:innerShdw blurRad="63500" dist="50800" dir="13500000">
                    <a:srgbClr val="000000">
                      <a:alpha val="50000"/>
                    </a:srgbClr>
                  </a:innerShdw>
                </a:effectLst>
              </a:rPr>
              <a:t>the Ministry and the Message</a:t>
            </a:r>
          </a:p>
          <a:p>
            <a:pPr algn="ctr"/>
            <a:r>
              <a:rPr lang="en-US" sz="5000" b="1" cap="none" spc="50" dirty="0">
                <a:ln w="0"/>
                <a:solidFill>
                  <a:schemeClr val="bg2"/>
                </a:solidFill>
                <a:effectLst>
                  <a:innerShdw blurRad="63500" dist="50800" dir="13500000">
                    <a:srgbClr val="000000">
                      <a:alpha val="50000"/>
                    </a:srgbClr>
                  </a:innerShdw>
                </a:effectLst>
              </a:rPr>
              <a:t> of Reconciliation</a:t>
            </a:r>
          </a:p>
        </p:txBody>
      </p:sp>
    </p:spTree>
    <p:extLst>
      <p:ext uri="{BB962C8B-B14F-4D97-AF65-F5344CB8AC3E}">
        <p14:creationId xmlns:p14="http://schemas.microsoft.com/office/powerpoint/2010/main" val="4114946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011" y="301916"/>
            <a:ext cx="8971472" cy="4401205"/>
          </a:xfrm>
          <a:prstGeom prst="rect">
            <a:avLst/>
          </a:prstGeom>
          <a:noFill/>
        </p:spPr>
        <p:txBody>
          <a:bodyPr wrap="square" rtlCol="0">
            <a:spAutoFit/>
          </a:bodyPr>
          <a:lstStyle/>
          <a:p>
            <a:pPr algn="ctr"/>
            <a:r>
              <a:rPr lang="en-US" sz="4000" baseline="30000" dirty="0"/>
              <a:t>20</a:t>
            </a:r>
            <a:r>
              <a:rPr lang="en-US" sz="4000" dirty="0"/>
              <a:t> Therefore, </a:t>
            </a:r>
            <a:r>
              <a:rPr lang="en-US" sz="4000" b="1" dirty="0"/>
              <a:t>we are ambassadors for Christ</a:t>
            </a:r>
            <a:r>
              <a:rPr lang="en-US" sz="4000" dirty="0"/>
              <a:t>, God making his </a:t>
            </a:r>
            <a:r>
              <a:rPr lang="en-US" sz="4000" b="1" dirty="0"/>
              <a:t>appeal</a:t>
            </a:r>
            <a:r>
              <a:rPr lang="en-US" sz="4000" dirty="0"/>
              <a:t> through us. We </a:t>
            </a:r>
            <a:r>
              <a:rPr lang="en-US" sz="4000" b="1" dirty="0"/>
              <a:t>implore</a:t>
            </a:r>
            <a:r>
              <a:rPr lang="en-US" sz="4000" dirty="0"/>
              <a:t> you on behalf of Christ, </a:t>
            </a:r>
            <a:r>
              <a:rPr lang="en-US" sz="4000" b="1" dirty="0"/>
              <a:t>be reconciled to God</a:t>
            </a:r>
            <a:r>
              <a:rPr lang="en-US" sz="4000" dirty="0"/>
              <a:t>. </a:t>
            </a:r>
            <a:r>
              <a:rPr lang="en-US" sz="4000" baseline="30000" dirty="0"/>
              <a:t>21</a:t>
            </a:r>
            <a:r>
              <a:rPr lang="en-US" sz="4000" dirty="0"/>
              <a:t> For our sake he made him to be sin who knew no sin, so that in him we might become the righteousness of God. </a:t>
            </a:r>
          </a:p>
        </p:txBody>
      </p:sp>
      <p:sp>
        <p:nvSpPr>
          <p:cNvPr id="4" name="TextBox 3"/>
          <p:cNvSpPr txBox="1"/>
          <p:nvPr/>
        </p:nvSpPr>
        <p:spPr>
          <a:xfrm>
            <a:off x="34504" y="5495018"/>
            <a:ext cx="9057736" cy="830997"/>
          </a:xfrm>
          <a:prstGeom prst="rect">
            <a:avLst/>
          </a:prstGeom>
          <a:noFill/>
        </p:spPr>
        <p:txBody>
          <a:bodyPr wrap="square" rtlCol="0">
            <a:spAutoFit/>
          </a:bodyPr>
          <a:lstStyle/>
          <a:p>
            <a:pPr algn="ctr"/>
            <a:r>
              <a:rPr lang="en-US" sz="4800" b="1" dirty="0">
                <a:solidFill>
                  <a:schemeClr val="bg1"/>
                </a:solidFill>
              </a:rPr>
              <a:t>2 Corinthians 5:18-21 </a:t>
            </a:r>
            <a:r>
              <a:rPr lang="en-US" sz="2800" b="1" dirty="0">
                <a:solidFill>
                  <a:schemeClr val="bg1"/>
                </a:solidFill>
              </a:rPr>
              <a:t>(ESV)</a:t>
            </a:r>
            <a:endParaRPr lang="en-US" sz="2800" dirty="0">
              <a:solidFill>
                <a:schemeClr val="bg1"/>
              </a:solidFill>
            </a:endParaRPr>
          </a:p>
        </p:txBody>
      </p:sp>
    </p:spTree>
    <p:extLst>
      <p:ext uri="{BB962C8B-B14F-4D97-AF65-F5344CB8AC3E}">
        <p14:creationId xmlns:p14="http://schemas.microsoft.com/office/powerpoint/2010/main" val="2288423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on a lush green field&#10;&#10;Description automatically generated">
            <a:extLst>
              <a:ext uri="{FF2B5EF4-FFF2-40B4-BE49-F238E27FC236}">
                <a16:creationId xmlns:a16="http://schemas.microsoft.com/office/drawing/2014/main" id="{4C57BA6B-65B3-485C-B2F9-3815E785F0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6153" cy="6858000"/>
          </a:xfrm>
          <a:prstGeom prst="rect">
            <a:avLst/>
          </a:prstGeom>
        </p:spPr>
      </p:pic>
      <p:sp>
        <p:nvSpPr>
          <p:cNvPr id="2" name="TextBox 1"/>
          <p:cNvSpPr txBox="1"/>
          <p:nvPr/>
        </p:nvSpPr>
        <p:spPr>
          <a:xfrm>
            <a:off x="217715" y="377372"/>
            <a:ext cx="6125027" cy="646331"/>
          </a:xfrm>
          <a:prstGeom prst="rect">
            <a:avLst/>
          </a:prstGeom>
          <a:noFill/>
        </p:spPr>
        <p:txBody>
          <a:bodyPr wrap="square" rtlCol="0">
            <a:spAutoFit/>
          </a:bodyPr>
          <a:lstStyle/>
          <a:p>
            <a:r>
              <a:rPr lang="en-US" sz="3600" dirty="0"/>
              <a:t>A story is told of two </a:t>
            </a:r>
            <a:r>
              <a:rPr lang="en-US" sz="3600" dirty="0" smtClean="0"/>
              <a:t>brothers…</a:t>
            </a:r>
            <a:endParaRPr lang="en-US" sz="3600" dirty="0"/>
          </a:p>
        </p:txBody>
      </p:sp>
    </p:spTree>
    <p:extLst>
      <p:ext uri="{BB962C8B-B14F-4D97-AF65-F5344CB8AC3E}">
        <p14:creationId xmlns:p14="http://schemas.microsoft.com/office/powerpoint/2010/main" val="4053224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standing on a lush green field&#10;&#10;Description automatically generated">
            <a:extLst>
              <a:ext uri="{FF2B5EF4-FFF2-40B4-BE49-F238E27FC236}">
                <a16:creationId xmlns:a16="http://schemas.microsoft.com/office/drawing/2014/main" id="{4C57BA6B-65B3-485C-B2F9-3815E785F0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6153" cy="6858000"/>
          </a:xfrm>
          <a:prstGeom prst="rect">
            <a:avLst/>
          </a:prstGeom>
        </p:spPr>
      </p:pic>
      <p:pic>
        <p:nvPicPr>
          <p:cNvPr id="5" name="Picture 4" descr="A close up of a chair&#10;&#10;Description automatically generated">
            <a:extLst>
              <a:ext uri="{FF2B5EF4-FFF2-40B4-BE49-F238E27FC236}">
                <a16:creationId xmlns:a16="http://schemas.microsoft.com/office/drawing/2014/main" id="{C27468C8-16D3-4AF7-BB69-2F6EFFCBE7B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1168" y="999858"/>
            <a:ext cx="6858000" cy="6858000"/>
          </a:xfrm>
          <a:prstGeom prst="rect">
            <a:avLst/>
          </a:prstGeom>
        </p:spPr>
      </p:pic>
    </p:spTree>
    <p:extLst>
      <p:ext uri="{BB962C8B-B14F-4D97-AF65-F5344CB8AC3E}">
        <p14:creationId xmlns:p14="http://schemas.microsoft.com/office/powerpoint/2010/main" val="2526039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9F81B3-EB7B-47AE-A90F-E8D9514F1D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descr="A picture containing building&#10;&#10;Description automatically generated">
            <a:extLst>
              <a:ext uri="{FF2B5EF4-FFF2-40B4-BE49-F238E27FC236}">
                <a16:creationId xmlns:a16="http://schemas.microsoft.com/office/drawing/2014/main" id="{BD03229D-4469-4CC3-A961-D3E2DE1581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2190"/>
            <a:ext cx="9144000" cy="6093619"/>
          </a:xfrm>
          <a:prstGeom prst="rect">
            <a:avLst/>
          </a:prstGeom>
        </p:spPr>
      </p:pic>
    </p:spTree>
    <p:extLst>
      <p:ext uri="{BB962C8B-B14F-4D97-AF65-F5344CB8AC3E}">
        <p14:creationId xmlns:p14="http://schemas.microsoft.com/office/powerpoint/2010/main" val="2007706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757EAE-75A3-4754-92F8-E6564456AAF9}"/>
              </a:ext>
            </a:extLst>
          </p:cNvPr>
          <p:cNvPicPr>
            <a:picLocks noChangeAspect="1"/>
          </p:cNvPicPr>
          <p:nvPr/>
        </p:nvPicPr>
        <p:blipFill rotWithShape="1">
          <a:blip r:embed="rId2">
            <a:extLst>
              <a:ext uri="{28A0092B-C50C-407E-A947-70E740481C1C}">
                <a14:useLocalDpi xmlns:a14="http://schemas.microsoft.com/office/drawing/2010/main" val="0"/>
              </a:ext>
            </a:extLst>
          </a:blip>
          <a:srcRect t="12281"/>
          <a:stretch/>
        </p:blipFill>
        <p:spPr>
          <a:xfrm>
            <a:off x="20" y="10"/>
            <a:ext cx="9143980" cy="6857990"/>
          </a:xfrm>
          <a:prstGeom prst="rect">
            <a:avLst/>
          </a:prstGeom>
        </p:spPr>
      </p:pic>
    </p:spTree>
    <p:extLst>
      <p:ext uri="{BB962C8B-B14F-4D97-AF65-F5344CB8AC3E}">
        <p14:creationId xmlns:p14="http://schemas.microsoft.com/office/powerpoint/2010/main" val="3944643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9F81B3-EB7B-47AE-A90F-E8D9514F1D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4000" cy="6858000"/>
          </a:xfrm>
          <a:prstGeom prst="rect">
            <a:avLst/>
          </a:prstGeom>
        </p:spPr>
      </p:pic>
      <p:sp>
        <p:nvSpPr>
          <p:cNvPr id="6" name="TextBox 5">
            <a:extLst>
              <a:ext uri="{FF2B5EF4-FFF2-40B4-BE49-F238E27FC236}">
                <a16:creationId xmlns:a16="http://schemas.microsoft.com/office/drawing/2014/main" id="{8EEEB7A5-0B3F-47C1-913A-0F70227B1692}"/>
              </a:ext>
            </a:extLst>
          </p:cNvPr>
          <p:cNvSpPr txBox="1"/>
          <p:nvPr/>
        </p:nvSpPr>
        <p:spPr>
          <a:xfrm>
            <a:off x="94004" y="2315911"/>
            <a:ext cx="8930355" cy="1569660"/>
          </a:xfrm>
          <a:prstGeom prst="rect">
            <a:avLst/>
          </a:prstGeom>
          <a:noFill/>
        </p:spPr>
        <p:txBody>
          <a:bodyPr wrap="square" rtlCol="0">
            <a:spAutoFit/>
          </a:bodyPr>
          <a:lstStyle/>
          <a:p>
            <a:pPr algn="ctr"/>
            <a:r>
              <a:rPr lang="en-US" sz="4800" b="1" dirty="0">
                <a:solidFill>
                  <a:schemeClr val="bg1"/>
                </a:solidFill>
              </a:rPr>
              <a:t>3. Reconciliation is an </a:t>
            </a:r>
          </a:p>
          <a:p>
            <a:pPr algn="ctr"/>
            <a:r>
              <a:rPr lang="en-US" sz="4800" b="1" dirty="0">
                <a:solidFill>
                  <a:schemeClr val="bg1"/>
                </a:solidFill>
              </a:rPr>
              <a:t>Individual Matter of Choice</a:t>
            </a:r>
            <a:endParaRPr lang="en-US" sz="4800" dirty="0">
              <a:solidFill>
                <a:schemeClr val="bg1"/>
              </a:solidFill>
            </a:endParaRPr>
          </a:p>
        </p:txBody>
      </p:sp>
    </p:spTree>
    <p:extLst>
      <p:ext uri="{BB962C8B-B14F-4D97-AF65-F5344CB8AC3E}">
        <p14:creationId xmlns:p14="http://schemas.microsoft.com/office/powerpoint/2010/main" val="2569589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4DEFF7-FCBA-4B46-AC24-55606F35179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prstGeom prst="rect">
            <a:avLst/>
          </a:prstGeom>
        </p:spPr>
      </p:pic>
      <p:sp>
        <p:nvSpPr>
          <p:cNvPr id="4" name="TextBox 3">
            <a:extLst>
              <a:ext uri="{FF2B5EF4-FFF2-40B4-BE49-F238E27FC236}">
                <a16:creationId xmlns:a16="http://schemas.microsoft.com/office/drawing/2014/main" id="{7EE116DB-BAE2-40B3-94FC-5907117A6601}"/>
              </a:ext>
            </a:extLst>
          </p:cNvPr>
          <p:cNvSpPr txBox="1"/>
          <p:nvPr/>
        </p:nvSpPr>
        <p:spPr>
          <a:xfrm>
            <a:off x="372793" y="1488283"/>
            <a:ext cx="8398413" cy="2800767"/>
          </a:xfrm>
          <a:prstGeom prst="rect">
            <a:avLst/>
          </a:prstGeom>
          <a:noFill/>
        </p:spPr>
        <p:txBody>
          <a:bodyPr wrap="square" rtlCol="0">
            <a:spAutoFit/>
          </a:bodyPr>
          <a:lstStyle/>
          <a:p>
            <a:pPr algn="ctr"/>
            <a:r>
              <a:rPr lang="en-US" dirty="0"/>
              <a:t>“</a:t>
            </a:r>
            <a:r>
              <a:rPr lang="en-US" sz="4400" b="1" dirty="0">
                <a:solidFill>
                  <a:schemeClr val="bg1"/>
                </a:solidFill>
              </a:rPr>
              <a:t>Many reconciliations have broken down because both parties have come prepared to forgive and unprepared to be forgiven.”</a:t>
            </a:r>
          </a:p>
        </p:txBody>
      </p:sp>
    </p:spTree>
    <p:extLst>
      <p:ext uri="{BB962C8B-B14F-4D97-AF65-F5344CB8AC3E}">
        <p14:creationId xmlns:p14="http://schemas.microsoft.com/office/powerpoint/2010/main" val="552231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33300"/>
        </a:solidFill>
        <a:effectLst/>
      </p:bgPr>
    </p:bg>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C825707F-768B-4FB3-99E7-C486850E2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val="3789103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011" y="908669"/>
            <a:ext cx="8971472" cy="3631763"/>
          </a:xfrm>
          <a:prstGeom prst="rect">
            <a:avLst/>
          </a:prstGeom>
          <a:noFill/>
        </p:spPr>
        <p:txBody>
          <a:bodyPr wrap="square" rtlCol="0">
            <a:spAutoFit/>
          </a:bodyPr>
          <a:lstStyle/>
          <a:p>
            <a:pPr algn="ctr"/>
            <a:r>
              <a:rPr lang="en-US" sz="4600" b="1" dirty="0"/>
              <a:t>For as we have been forgiven our debts so we are to forgive the debts of others. For if you do not forgive the debts of others, neither will our Father in Heaven forgive our debts. </a:t>
            </a:r>
          </a:p>
        </p:txBody>
      </p:sp>
      <p:sp>
        <p:nvSpPr>
          <p:cNvPr id="4" name="TextBox 3"/>
          <p:cNvSpPr txBox="1"/>
          <p:nvPr/>
        </p:nvSpPr>
        <p:spPr>
          <a:xfrm>
            <a:off x="34504" y="5495018"/>
            <a:ext cx="9057736" cy="830997"/>
          </a:xfrm>
          <a:prstGeom prst="rect">
            <a:avLst/>
          </a:prstGeom>
          <a:noFill/>
        </p:spPr>
        <p:txBody>
          <a:bodyPr wrap="square" rtlCol="0">
            <a:spAutoFit/>
          </a:bodyPr>
          <a:lstStyle/>
          <a:p>
            <a:pPr algn="ctr"/>
            <a:r>
              <a:rPr lang="en-US" sz="4800" b="1" dirty="0">
                <a:solidFill>
                  <a:schemeClr val="bg1"/>
                </a:solidFill>
              </a:rPr>
              <a:t>Matthew 6:14-15</a:t>
            </a:r>
            <a:endParaRPr lang="en-US" sz="2800" dirty="0">
              <a:solidFill>
                <a:schemeClr val="bg1"/>
              </a:solidFill>
            </a:endParaRPr>
          </a:p>
        </p:txBody>
      </p:sp>
    </p:spTree>
    <p:extLst>
      <p:ext uri="{BB962C8B-B14F-4D97-AF65-F5344CB8AC3E}">
        <p14:creationId xmlns:p14="http://schemas.microsoft.com/office/powerpoint/2010/main" val="2640763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030" name="Picture 6"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4847" b="15322"/>
          <a:stretch/>
        </p:blipFill>
        <p:spPr bwMode="auto">
          <a:xfrm>
            <a:off x="261258" y="0"/>
            <a:ext cx="8572500" cy="6843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2402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93366"/>
        </a:solidFill>
        <a:effectLst/>
      </p:bgPr>
    </p:bg>
    <p:spTree>
      <p:nvGrpSpPr>
        <p:cNvPr id="1" name=""/>
        <p:cNvGrpSpPr/>
        <p:nvPr/>
      </p:nvGrpSpPr>
      <p:grpSpPr>
        <a:xfrm>
          <a:off x="0" y="0"/>
          <a:ext cx="0" cy="0"/>
          <a:chOff x="0" y="0"/>
          <a:chExt cx="0" cy="0"/>
        </a:xfrm>
      </p:grpSpPr>
      <p:pic>
        <p:nvPicPr>
          <p:cNvPr id="3076"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0" y="0"/>
            <a:ext cx="6894286" cy="6894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4662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Rom. 12: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0345"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9349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9F81B3-EB7B-47AE-A90F-E8D9514F1D1E}"/>
              </a:ext>
            </a:extLst>
          </p:cNvPr>
          <p:cNvPicPr>
            <a:picLocks noChangeAspect="1"/>
          </p:cNvPicPr>
          <p:nvPr/>
        </p:nvPicPr>
        <p:blipFill rotWithShape="1">
          <a:blip r:embed="rId2">
            <a:extLst>
              <a:ext uri="{28A0092B-C50C-407E-A947-70E740481C1C}">
                <a14:useLocalDpi xmlns:a14="http://schemas.microsoft.com/office/drawing/2010/main" val="0"/>
              </a:ext>
            </a:extLst>
          </a:blip>
          <a:srcRect l="7671" r="17406" b="-1"/>
          <a:stretch/>
        </p:blipFill>
        <p:spPr>
          <a:xfrm>
            <a:off x="20" y="10"/>
            <a:ext cx="6856288" cy="6863475"/>
          </a:xfrm>
          <a:custGeom>
            <a:avLst/>
            <a:gdLst>
              <a:gd name="connsiteX0" fmla="*/ 0 w 9141744"/>
              <a:gd name="connsiteY0" fmla="*/ 0 h 6863485"/>
              <a:gd name="connsiteX1" fmla="*/ 5963051 w 9141744"/>
              <a:gd name="connsiteY1" fmla="*/ 0 h 6863485"/>
              <a:gd name="connsiteX2" fmla="*/ 9141744 w 9141744"/>
              <a:gd name="connsiteY2" fmla="*/ 6863485 h 6863485"/>
              <a:gd name="connsiteX3" fmla="*/ 0 w 9141744"/>
              <a:gd name="connsiteY3" fmla="*/ 6863485 h 6863485"/>
              <a:gd name="connsiteX4" fmla="*/ 0 w 9141744"/>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1744" h="6863485">
                <a:moveTo>
                  <a:pt x="0" y="0"/>
                </a:moveTo>
                <a:lnTo>
                  <a:pt x="5963051" y="0"/>
                </a:lnTo>
                <a:lnTo>
                  <a:pt x="9141744" y="6863485"/>
                </a:lnTo>
                <a:lnTo>
                  <a:pt x="0" y="6863485"/>
                </a:lnTo>
                <a:lnTo>
                  <a:pt x="0" y="0"/>
                </a:lnTo>
                <a:close/>
              </a:path>
            </a:pathLst>
          </a:custGeom>
        </p:spPr>
      </p:pic>
      <p:pic>
        <p:nvPicPr>
          <p:cNvPr id="7" name="Picture 6" descr="A person in a suit standing in front of a door&#10;&#10;Description automatically generated">
            <a:extLst>
              <a:ext uri="{FF2B5EF4-FFF2-40B4-BE49-F238E27FC236}">
                <a16:creationId xmlns:a16="http://schemas.microsoft.com/office/drawing/2014/main" id="{CAC8948D-9605-4589-982F-4EA44E472F4E}"/>
              </a:ext>
            </a:extLst>
          </p:cNvPr>
          <p:cNvPicPr>
            <a:picLocks noChangeAspect="1"/>
          </p:cNvPicPr>
          <p:nvPr/>
        </p:nvPicPr>
        <p:blipFill rotWithShape="1">
          <a:blip r:embed="rId3">
            <a:extLst>
              <a:ext uri="{28A0092B-C50C-407E-A947-70E740481C1C}">
                <a14:useLocalDpi xmlns:a14="http://schemas.microsoft.com/office/drawing/2010/main" val="0"/>
              </a:ext>
            </a:extLst>
          </a:blip>
          <a:srcRect r="5000" b="-3"/>
          <a:stretch/>
        </p:blipFill>
        <p:spPr>
          <a:xfrm>
            <a:off x="4342764" y="10"/>
            <a:ext cx="4801236" cy="6852984"/>
          </a:xfrm>
          <a:custGeom>
            <a:avLst/>
            <a:gdLst>
              <a:gd name="connsiteX0" fmla="*/ 354282 w 6401647"/>
              <a:gd name="connsiteY0" fmla="*/ 0 h 6852994"/>
              <a:gd name="connsiteX1" fmla="*/ 6401647 w 6401647"/>
              <a:gd name="connsiteY1" fmla="*/ 0 h 6852994"/>
              <a:gd name="connsiteX2" fmla="*/ 6401647 w 6401647"/>
              <a:gd name="connsiteY2" fmla="*/ 6852994 h 6852994"/>
              <a:gd name="connsiteX3" fmla="*/ 0 w 6401647"/>
              <a:gd name="connsiteY3" fmla="*/ 6852994 h 6852994"/>
              <a:gd name="connsiteX4" fmla="*/ 0 w 6401647"/>
              <a:gd name="connsiteY4" fmla="*/ 6852993 h 6852994"/>
              <a:gd name="connsiteX5" fmla="*/ 3528116 w 6401647"/>
              <a:gd name="connsiteY5" fmla="*/ 6852993 h 685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1647" h="6852994">
                <a:moveTo>
                  <a:pt x="354282" y="0"/>
                </a:moveTo>
                <a:lnTo>
                  <a:pt x="6401647" y="0"/>
                </a:lnTo>
                <a:lnTo>
                  <a:pt x="6401647" y="6852994"/>
                </a:lnTo>
                <a:lnTo>
                  <a:pt x="0" y="6852994"/>
                </a:lnTo>
                <a:lnTo>
                  <a:pt x="0" y="6852993"/>
                </a:lnTo>
                <a:lnTo>
                  <a:pt x="3528116" y="6852993"/>
                </a:lnTo>
                <a:close/>
              </a:path>
            </a:pathLst>
          </a:custGeom>
        </p:spPr>
      </p:pic>
      <p:pic>
        <p:nvPicPr>
          <p:cNvPr id="11" name="Picture 10" descr="Two people standing in front of a building&#10;&#10;Description automatically generated">
            <a:extLst>
              <a:ext uri="{FF2B5EF4-FFF2-40B4-BE49-F238E27FC236}">
                <a16:creationId xmlns:a16="http://schemas.microsoft.com/office/drawing/2014/main" id="{38DC5F9E-99CD-45E6-A0E5-994043B74F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693" y="2954214"/>
            <a:ext cx="4173852" cy="3184867"/>
          </a:xfrm>
          <a:prstGeom prst="rect">
            <a:avLst/>
          </a:prstGeom>
        </p:spPr>
      </p:pic>
    </p:spTree>
    <p:extLst>
      <p:ext uri="{BB962C8B-B14F-4D97-AF65-F5344CB8AC3E}">
        <p14:creationId xmlns:p14="http://schemas.microsoft.com/office/powerpoint/2010/main" val="1670454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9F81B3-EB7B-47AE-A90F-E8D9514F1D1E}"/>
              </a:ext>
            </a:extLst>
          </p:cNvPr>
          <p:cNvPicPr>
            <a:picLocks noChangeAspect="1"/>
          </p:cNvPicPr>
          <p:nvPr/>
        </p:nvPicPr>
        <p:blipFill rotWithShape="1">
          <a:blip r:embed="rId2">
            <a:extLst>
              <a:ext uri="{28A0092B-C50C-407E-A947-70E740481C1C}">
                <a14:useLocalDpi xmlns:a14="http://schemas.microsoft.com/office/drawing/2010/main" val="0"/>
              </a:ext>
            </a:extLst>
          </a:blip>
          <a:srcRect l="7671" r="17406" b="-1"/>
          <a:stretch/>
        </p:blipFill>
        <p:spPr>
          <a:xfrm>
            <a:off x="20" y="10"/>
            <a:ext cx="6856288" cy="6863475"/>
          </a:xfrm>
          <a:custGeom>
            <a:avLst/>
            <a:gdLst>
              <a:gd name="connsiteX0" fmla="*/ 0 w 9141744"/>
              <a:gd name="connsiteY0" fmla="*/ 0 h 6863485"/>
              <a:gd name="connsiteX1" fmla="*/ 5963051 w 9141744"/>
              <a:gd name="connsiteY1" fmla="*/ 0 h 6863485"/>
              <a:gd name="connsiteX2" fmla="*/ 9141744 w 9141744"/>
              <a:gd name="connsiteY2" fmla="*/ 6863485 h 6863485"/>
              <a:gd name="connsiteX3" fmla="*/ 0 w 9141744"/>
              <a:gd name="connsiteY3" fmla="*/ 6863485 h 6863485"/>
              <a:gd name="connsiteX4" fmla="*/ 0 w 9141744"/>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1744" h="6863485">
                <a:moveTo>
                  <a:pt x="0" y="0"/>
                </a:moveTo>
                <a:lnTo>
                  <a:pt x="5963051" y="0"/>
                </a:lnTo>
                <a:lnTo>
                  <a:pt x="9141744" y="6863485"/>
                </a:lnTo>
                <a:lnTo>
                  <a:pt x="0" y="6863485"/>
                </a:lnTo>
                <a:lnTo>
                  <a:pt x="0" y="0"/>
                </a:lnTo>
                <a:close/>
              </a:path>
            </a:pathLst>
          </a:custGeom>
        </p:spPr>
      </p:pic>
      <p:pic>
        <p:nvPicPr>
          <p:cNvPr id="7" name="Picture 6" descr="A person in a suit standing in front of a door&#10;&#10;Description automatically generated">
            <a:extLst>
              <a:ext uri="{FF2B5EF4-FFF2-40B4-BE49-F238E27FC236}">
                <a16:creationId xmlns:a16="http://schemas.microsoft.com/office/drawing/2014/main" id="{CAC8948D-9605-4589-982F-4EA44E472F4E}"/>
              </a:ext>
            </a:extLst>
          </p:cNvPr>
          <p:cNvPicPr>
            <a:picLocks noChangeAspect="1"/>
          </p:cNvPicPr>
          <p:nvPr/>
        </p:nvPicPr>
        <p:blipFill rotWithShape="1">
          <a:blip r:embed="rId3">
            <a:extLst>
              <a:ext uri="{28A0092B-C50C-407E-A947-70E740481C1C}">
                <a14:useLocalDpi xmlns:a14="http://schemas.microsoft.com/office/drawing/2010/main" val="0"/>
              </a:ext>
            </a:extLst>
          </a:blip>
          <a:srcRect r="5000" b="-3"/>
          <a:stretch/>
        </p:blipFill>
        <p:spPr>
          <a:xfrm>
            <a:off x="4342764" y="10"/>
            <a:ext cx="4801236" cy="6852984"/>
          </a:xfrm>
          <a:custGeom>
            <a:avLst/>
            <a:gdLst>
              <a:gd name="connsiteX0" fmla="*/ 354282 w 6401647"/>
              <a:gd name="connsiteY0" fmla="*/ 0 h 6852994"/>
              <a:gd name="connsiteX1" fmla="*/ 6401647 w 6401647"/>
              <a:gd name="connsiteY1" fmla="*/ 0 h 6852994"/>
              <a:gd name="connsiteX2" fmla="*/ 6401647 w 6401647"/>
              <a:gd name="connsiteY2" fmla="*/ 6852994 h 6852994"/>
              <a:gd name="connsiteX3" fmla="*/ 0 w 6401647"/>
              <a:gd name="connsiteY3" fmla="*/ 6852994 h 6852994"/>
              <a:gd name="connsiteX4" fmla="*/ 0 w 6401647"/>
              <a:gd name="connsiteY4" fmla="*/ 6852993 h 6852994"/>
              <a:gd name="connsiteX5" fmla="*/ 3528116 w 6401647"/>
              <a:gd name="connsiteY5" fmla="*/ 6852993 h 685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1647" h="6852994">
                <a:moveTo>
                  <a:pt x="354282" y="0"/>
                </a:moveTo>
                <a:lnTo>
                  <a:pt x="6401647" y="0"/>
                </a:lnTo>
                <a:lnTo>
                  <a:pt x="6401647" y="6852994"/>
                </a:lnTo>
                <a:lnTo>
                  <a:pt x="0" y="6852994"/>
                </a:lnTo>
                <a:lnTo>
                  <a:pt x="0" y="6852993"/>
                </a:lnTo>
                <a:lnTo>
                  <a:pt x="3528116" y="6852993"/>
                </a:lnTo>
                <a:close/>
              </a:path>
            </a:pathLst>
          </a:custGeom>
        </p:spPr>
      </p:pic>
      <p:pic>
        <p:nvPicPr>
          <p:cNvPr id="1026"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323" y="422044"/>
            <a:ext cx="3110139" cy="23602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husband and wife argu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889" y="3750128"/>
            <a:ext cx="4667250"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036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C0006"/>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0525"/>
            <a:ext cx="9144000" cy="6076950"/>
          </a:xfrm>
          <a:prstGeom prst="rect">
            <a:avLst/>
          </a:prstGeom>
        </p:spPr>
      </p:pic>
      <p:sp>
        <p:nvSpPr>
          <p:cNvPr id="4" name="TextBox 3"/>
          <p:cNvSpPr txBox="1"/>
          <p:nvPr/>
        </p:nvSpPr>
        <p:spPr>
          <a:xfrm>
            <a:off x="6154058" y="1291771"/>
            <a:ext cx="2786743" cy="523220"/>
          </a:xfrm>
          <a:prstGeom prst="rect">
            <a:avLst/>
          </a:prstGeom>
          <a:noFill/>
          <a:ln>
            <a:solidFill>
              <a:schemeClr val="bg1"/>
            </a:solidFill>
          </a:ln>
        </p:spPr>
        <p:txBody>
          <a:bodyPr wrap="square" rtlCol="0">
            <a:spAutoFit/>
          </a:bodyPr>
          <a:lstStyle/>
          <a:p>
            <a:pPr algn="ctr"/>
            <a:r>
              <a:rPr lang="en-US" sz="2800" dirty="0" smtClean="0">
                <a:latin typeface="Brush Script MT" panose="03060802040406070304" pitchFamily="66" charset="0"/>
              </a:rPr>
              <a:t>Dear Mom and Dad</a:t>
            </a:r>
            <a:endParaRPr lang="en-US" sz="2800" dirty="0">
              <a:latin typeface="Brush Script MT" panose="03060802040406070304" pitchFamily="66" charset="0"/>
            </a:endParaRPr>
          </a:p>
        </p:txBody>
      </p:sp>
    </p:spTree>
    <p:extLst>
      <p:ext uri="{BB962C8B-B14F-4D97-AF65-F5344CB8AC3E}">
        <p14:creationId xmlns:p14="http://schemas.microsoft.com/office/powerpoint/2010/main" val="1182602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89863" y="125379"/>
            <a:ext cx="4925110" cy="6617196"/>
          </a:xfrm>
          <a:prstGeom prst="rect">
            <a:avLst/>
          </a:prstGeom>
          <a:noFill/>
        </p:spPr>
        <p:txBody>
          <a:bodyPr wrap="square" rtlCol="0">
            <a:spAutoFit/>
          </a:bodyPr>
          <a:lstStyle/>
          <a:p>
            <a:endParaRPr lang="en-US" sz="1000" dirty="0"/>
          </a:p>
          <a:p>
            <a:r>
              <a:rPr lang="en-US" b="1" dirty="0"/>
              <a:t>One day they nailed a carpenter to a rugged tree, Thinking He would never build again. </a:t>
            </a:r>
          </a:p>
          <a:p>
            <a:r>
              <a:rPr lang="en-US" b="1" dirty="0"/>
              <a:t>There they held Him through His hands and feet, Still He carried out a master plan. </a:t>
            </a:r>
          </a:p>
          <a:p>
            <a:endParaRPr lang="en-US" b="1" dirty="0"/>
          </a:p>
          <a:p>
            <a:r>
              <a:rPr lang="en-US" b="1" dirty="0"/>
              <a:t>Chorus Jesus built a bridge to heaven, So that I could have a way up to Him. Jesus built a bridge the only way He could. </a:t>
            </a:r>
          </a:p>
          <a:p>
            <a:endParaRPr lang="en-US" b="1" dirty="0"/>
          </a:p>
          <a:p>
            <a:r>
              <a:rPr lang="en-US" sz="2400" b="1" dirty="0"/>
              <a:t>With only three nails and three pieces of wood, With one rugged cross, Jesus built a bridge. </a:t>
            </a:r>
          </a:p>
          <a:p>
            <a:endParaRPr lang="en-US" b="1" dirty="0"/>
          </a:p>
          <a:p>
            <a:r>
              <a:rPr lang="en-US" b="1" dirty="0"/>
              <a:t>The Father looked from heaven to the world below, And it seemed there was no way to claim His own. So to the world God’s Son, the master builder, had to go, To make a way to bring God’s children home. </a:t>
            </a:r>
          </a:p>
          <a:p>
            <a:endParaRPr lang="en-US" b="1" dirty="0"/>
          </a:p>
          <a:p>
            <a:r>
              <a:rPr lang="en-US" b="1" dirty="0"/>
              <a:t>Repeat Chorus With only three nails and three pieces of wood, With one rugged cross, Jesus built a bridge. </a:t>
            </a:r>
          </a:p>
        </p:txBody>
      </p:sp>
      <p:pic>
        <p:nvPicPr>
          <p:cNvPr id="1026" name="Picture 2" descr="Image result for phil cross poet voic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332" y="2113967"/>
            <a:ext cx="3261393" cy="32613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4332" y="195405"/>
            <a:ext cx="3261393" cy="1384995"/>
          </a:xfrm>
          <a:prstGeom prst="rect">
            <a:avLst/>
          </a:prstGeom>
          <a:noFill/>
        </p:spPr>
        <p:txBody>
          <a:bodyPr wrap="square" rtlCol="0">
            <a:spAutoFit/>
          </a:bodyPr>
          <a:lstStyle/>
          <a:p>
            <a:r>
              <a:rPr lang="en-US" sz="2800" dirty="0"/>
              <a:t>Jesus Built A Bridge </a:t>
            </a:r>
          </a:p>
          <a:p>
            <a:r>
              <a:rPr lang="en-US" sz="2000" dirty="0"/>
              <a:t>Phil Cross </a:t>
            </a:r>
          </a:p>
          <a:p>
            <a:r>
              <a:rPr lang="en-US" dirty="0"/>
              <a:t>Bridge Building Music, BMI; Chris White Music, BMI </a:t>
            </a:r>
          </a:p>
        </p:txBody>
      </p:sp>
    </p:spTree>
    <p:extLst>
      <p:ext uri="{BB962C8B-B14F-4D97-AF65-F5344CB8AC3E}">
        <p14:creationId xmlns:p14="http://schemas.microsoft.com/office/powerpoint/2010/main" val="1175882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9011" y="5486392"/>
            <a:ext cx="8971472" cy="830997"/>
          </a:xfrm>
          <a:prstGeom prst="rect">
            <a:avLst/>
          </a:prstGeom>
          <a:noFill/>
        </p:spPr>
        <p:txBody>
          <a:bodyPr wrap="square" rtlCol="0">
            <a:spAutoFit/>
          </a:bodyPr>
          <a:lstStyle/>
          <a:p>
            <a:pPr algn="ctr"/>
            <a:r>
              <a:rPr lang="en-US" sz="4800" b="1" dirty="0">
                <a:solidFill>
                  <a:schemeClr val="bg1"/>
                </a:solidFill>
              </a:rPr>
              <a:t>RECONCILIATION</a:t>
            </a:r>
            <a:endParaRPr lang="en-US" sz="2800" dirty="0">
              <a:solidFill>
                <a:schemeClr val="bg1"/>
              </a:solidFill>
            </a:endParaRPr>
          </a:p>
        </p:txBody>
      </p:sp>
      <p:sp>
        <p:nvSpPr>
          <p:cNvPr id="4" name="TextBox 3">
            <a:extLst>
              <a:ext uri="{FF2B5EF4-FFF2-40B4-BE49-F238E27FC236}">
                <a16:creationId xmlns:a16="http://schemas.microsoft.com/office/drawing/2014/main" id="{CAF97498-2785-4F37-89FF-D2B35E37B48D}"/>
              </a:ext>
            </a:extLst>
          </p:cNvPr>
          <p:cNvSpPr txBox="1"/>
          <p:nvPr/>
        </p:nvSpPr>
        <p:spPr>
          <a:xfrm>
            <a:off x="198782" y="506913"/>
            <a:ext cx="8746435" cy="4154984"/>
          </a:xfrm>
          <a:prstGeom prst="rect">
            <a:avLst/>
          </a:prstGeom>
          <a:noFill/>
        </p:spPr>
        <p:txBody>
          <a:bodyPr wrap="square" rtlCol="0">
            <a:spAutoFit/>
          </a:bodyPr>
          <a:lstStyle/>
          <a:p>
            <a:pPr lvl="0" algn="ctr"/>
            <a:r>
              <a:rPr lang="en-US" sz="4000" b="1" dirty="0"/>
              <a:t>God is a God of Reconciliation</a:t>
            </a:r>
          </a:p>
          <a:p>
            <a:pPr lvl="0" algn="ctr"/>
            <a:endParaRPr lang="en-US" sz="3200" dirty="0"/>
          </a:p>
          <a:p>
            <a:pPr lvl="0" algn="ctr"/>
            <a:r>
              <a:rPr lang="en-US" sz="4000" b="1" dirty="0"/>
              <a:t>God has given us the Ministry and </a:t>
            </a:r>
          </a:p>
          <a:p>
            <a:pPr lvl="0" algn="ctr"/>
            <a:r>
              <a:rPr lang="en-US" sz="4000" b="1" dirty="0"/>
              <a:t>the Message of Reconciliation</a:t>
            </a:r>
          </a:p>
          <a:p>
            <a:pPr lvl="0" algn="ctr"/>
            <a:endParaRPr lang="en-US" sz="3200" b="1" dirty="0"/>
          </a:p>
          <a:p>
            <a:pPr lvl="0" algn="ctr"/>
            <a:r>
              <a:rPr lang="en-US" sz="4000" b="1" dirty="0"/>
              <a:t>Reconciliation is an Individual Matter </a:t>
            </a:r>
          </a:p>
          <a:p>
            <a:pPr lvl="0" algn="ctr"/>
            <a:r>
              <a:rPr lang="en-US" sz="4000" b="1" dirty="0"/>
              <a:t>of Choice</a:t>
            </a:r>
            <a:endParaRPr lang="en-US" sz="4000" dirty="0"/>
          </a:p>
        </p:txBody>
      </p:sp>
      <p:sp>
        <p:nvSpPr>
          <p:cNvPr id="5" name="Rectangle 4">
            <a:extLst>
              <a:ext uri="{FF2B5EF4-FFF2-40B4-BE49-F238E27FC236}">
                <a16:creationId xmlns:a16="http://schemas.microsoft.com/office/drawing/2014/main" id="{DF5B153E-53D9-4A2C-8889-BFE67688B0CF}"/>
              </a:ext>
            </a:extLst>
          </p:cNvPr>
          <p:cNvSpPr/>
          <p:nvPr/>
        </p:nvSpPr>
        <p:spPr>
          <a:xfrm>
            <a:off x="816149" y="492504"/>
            <a:ext cx="574196" cy="707886"/>
          </a:xfrm>
          <a:prstGeom prst="rect">
            <a:avLst/>
          </a:prstGeom>
          <a:noFill/>
        </p:spPr>
        <p:txBody>
          <a:bodyPr wrap="none" lIns="91440" tIns="45720" rIns="91440" bIns="45720">
            <a:spAutoFit/>
          </a:bodyPr>
          <a:lstStyle/>
          <a:p>
            <a:pPr algn="ctr"/>
            <a:r>
              <a:rPr lang="en-US" sz="4000" b="0" cap="none" spc="0" dirty="0">
                <a:ln w="0"/>
                <a:solidFill>
                  <a:schemeClr val="bg1"/>
                </a:solidFill>
                <a:effectLst>
                  <a:outerShdw blurRad="38100" dist="19050" dir="2700000" algn="tl" rotWithShape="0">
                    <a:schemeClr val="dk1">
                      <a:alpha val="40000"/>
                    </a:schemeClr>
                  </a:outerShdw>
                </a:effectLst>
              </a:rPr>
              <a:t>1.</a:t>
            </a:r>
          </a:p>
        </p:txBody>
      </p:sp>
      <p:sp>
        <p:nvSpPr>
          <p:cNvPr id="7" name="Rectangle 6">
            <a:extLst>
              <a:ext uri="{FF2B5EF4-FFF2-40B4-BE49-F238E27FC236}">
                <a16:creationId xmlns:a16="http://schemas.microsoft.com/office/drawing/2014/main" id="{1E4FB1F7-6E77-4B0D-9597-EF3BF1D1749B}"/>
              </a:ext>
            </a:extLst>
          </p:cNvPr>
          <p:cNvSpPr/>
          <p:nvPr/>
        </p:nvSpPr>
        <p:spPr>
          <a:xfrm>
            <a:off x="446744" y="1599061"/>
            <a:ext cx="574196" cy="707886"/>
          </a:xfrm>
          <a:prstGeom prst="rect">
            <a:avLst/>
          </a:prstGeom>
          <a:noFill/>
        </p:spPr>
        <p:txBody>
          <a:bodyPr wrap="none" lIns="91440" tIns="45720" rIns="91440" bIns="45720">
            <a:spAutoFit/>
          </a:bodyPr>
          <a:lstStyle/>
          <a:p>
            <a:pPr algn="ctr"/>
            <a:r>
              <a:rPr lang="en-US" sz="4000" dirty="0">
                <a:ln w="0"/>
                <a:solidFill>
                  <a:schemeClr val="bg1"/>
                </a:solidFill>
                <a:effectLst>
                  <a:outerShdw blurRad="38100" dist="19050" dir="2700000" algn="tl" rotWithShape="0">
                    <a:schemeClr val="dk1">
                      <a:alpha val="40000"/>
                    </a:schemeClr>
                  </a:outerShdw>
                </a:effectLst>
              </a:rPr>
              <a:t>2</a:t>
            </a:r>
            <a:r>
              <a:rPr lang="en-US" sz="4000" b="0" cap="none" spc="0" dirty="0">
                <a:ln w="0"/>
                <a:solidFill>
                  <a:schemeClr val="bg1"/>
                </a:solidFill>
                <a:effectLst>
                  <a:outerShdw blurRad="38100" dist="19050" dir="2700000" algn="tl" rotWithShape="0">
                    <a:schemeClr val="dk1">
                      <a:alpha val="40000"/>
                    </a:schemeClr>
                  </a:outerShdw>
                </a:effectLst>
              </a:rPr>
              <a:t>.</a:t>
            </a:r>
          </a:p>
        </p:txBody>
      </p:sp>
      <p:sp>
        <p:nvSpPr>
          <p:cNvPr id="8" name="Rectangle 7">
            <a:extLst>
              <a:ext uri="{FF2B5EF4-FFF2-40B4-BE49-F238E27FC236}">
                <a16:creationId xmlns:a16="http://schemas.microsoft.com/office/drawing/2014/main" id="{35B75AD8-2A43-489E-ADED-9E8923F0169C}"/>
              </a:ext>
            </a:extLst>
          </p:cNvPr>
          <p:cNvSpPr/>
          <p:nvPr/>
        </p:nvSpPr>
        <p:spPr>
          <a:xfrm>
            <a:off x="144736" y="3323500"/>
            <a:ext cx="574196" cy="707886"/>
          </a:xfrm>
          <a:prstGeom prst="rect">
            <a:avLst/>
          </a:prstGeom>
          <a:noFill/>
        </p:spPr>
        <p:txBody>
          <a:bodyPr wrap="none" lIns="91440" tIns="45720" rIns="91440" bIns="45720">
            <a:spAutoFit/>
          </a:bodyPr>
          <a:lstStyle/>
          <a:p>
            <a:pPr algn="ctr"/>
            <a:r>
              <a:rPr lang="en-US" sz="4000" dirty="0">
                <a:ln w="0"/>
                <a:solidFill>
                  <a:schemeClr val="bg1"/>
                </a:solidFill>
                <a:effectLst>
                  <a:outerShdw blurRad="38100" dist="19050" dir="2700000" algn="tl" rotWithShape="0">
                    <a:schemeClr val="dk1">
                      <a:alpha val="40000"/>
                    </a:schemeClr>
                  </a:outerShdw>
                </a:effectLst>
              </a:rPr>
              <a:t>3</a:t>
            </a:r>
            <a:r>
              <a:rPr lang="en-US" sz="4000" b="0" cap="none" spc="0" dirty="0">
                <a:ln w="0"/>
                <a:solidFill>
                  <a:schemeClr val="bg1"/>
                </a:solidFill>
                <a:effectLst>
                  <a:outerShdw blurRad="38100" dist="19050" dir="2700000" algn="tl" rotWithShape="0">
                    <a:schemeClr val="dk1">
                      <a:alpha val="40000"/>
                    </a:schemeClr>
                  </a:outerShdw>
                </a:effectLst>
              </a:rPr>
              <a:t>.</a:t>
            </a:r>
          </a:p>
        </p:txBody>
      </p:sp>
    </p:spTree>
    <p:extLst>
      <p:ext uri="{BB962C8B-B14F-4D97-AF65-F5344CB8AC3E}">
        <p14:creationId xmlns:p14="http://schemas.microsoft.com/office/powerpoint/2010/main" val="1047933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9F81B3-EB7B-47AE-A90F-E8D9514F1D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1F9A9BD-3BFF-4CD5-8AA2-83AE23B1825C}"/>
              </a:ext>
            </a:extLst>
          </p:cNvPr>
          <p:cNvSpPr txBox="1"/>
          <p:nvPr/>
        </p:nvSpPr>
        <p:spPr>
          <a:xfrm>
            <a:off x="145915" y="204281"/>
            <a:ext cx="8910536" cy="4031873"/>
          </a:xfrm>
          <a:prstGeom prst="rect">
            <a:avLst/>
          </a:prstGeom>
          <a:noFill/>
        </p:spPr>
        <p:txBody>
          <a:bodyPr wrap="square" rtlCol="0">
            <a:spAutoFit/>
          </a:bodyPr>
          <a:lstStyle/>
          <a:p>
            <a:pPr algn="ctr"/>
            <a:r>
              <a:rPr lang="en-US" sz="4000" b="1" dirty="0">
                <a:solidFill>
                  <a:schemeClr val="bg1"/>
                </a:solidFill>
              </a:rPr>
              <a:t>Defining reconciliation</a:t>
            </a:r>
            <a:r>
              <a:rPr lang="en-US" sz="4000" b="1" dirty="0" smtClean="0">
                <a:solidFill>
                  <a:schemeClr val="bg1"/>
                </a:solidFill>
              </a:rPr>
              <a:t>:</a:t>
            </a:r>
          </a:p>
          <a:p>
            <a:pPr algn="ctr"/>
            <a:r>
              <a:rPr lang="en-US" sz="4000" b="1" dirty="0" smtClean="0">
                <a:solidFill>
                  <a:schemeClr val="bg1"/>
                </a:solidFill>
              </a:rPr>
              <a:t> </a:t>
            </a:r>
            <a:endParaRPr lang="en-US" sz="4000" b="1" dirty="0">
              <a:solidFill>
                <a:schemeClr val="bg1"/>
              </a:solidFill>
            </a:endParaRPr>
          </a:p>
          <a:p>
            <a:pPr algn="ctr"/>
            <a:r>
              <a:rPr lang="en-US" sz="4000" b="1" dirty="0">
                <a:solidFill>
                  <a:schemeClr val="bg1"/>
                </a:solidFill>
              </a:rPr>
              <a:t>In bookkeeping, accountants use the term ‘reconciliation’ when attempting to bring debits and credits into harmony on a balance sheet.</a:t>
            </a:r>
            <a:endParaRPr lang="en-US" sz="1600" b="1" dirty="0">
              <a:solidFill>
                <a:schemeClr val="bg1"/>
              </a:solidFill>
            </a:endParaRPr>
          </a:p>
          <a:p>
            <a:endParaRPr lang="en-US" sz="1600" b="1" dirty="0">
              <a:solidFill>
                <a:schemeClr val="bg1"/>
              </a:solidFill>
            </a:endParaRPr>
          </a:p>
        </p:txBody>
      </p:sp>
    </p:spTree>
    <p:extLst>
      <p:ext uri="{BB962C8B-B14F-4D97-AF65-F5344CB8AC3E}">
        <p14:creationId xmlns:p14="http://schemas.microsoft.com/office/powerpoint/2010/main" val="2594229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9F81B3-EB7B-47AE-A90F-E8D9514F1D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F1F9A9BD-3BFF-4CD5-8AA2-83AE23B1825C}"/>
              </a:ext>
            </a:extLst>
          </p:cNvPr>
          <p:cNvSpPr txBox="1"/>
          <p:nvPr/>
        </p:nvSpPr>
        <p:spPr>
          <a:xfrm>
            <a:off x="145915" y="204281"/>
            <a:ext cx="8910536" cy="6494085"/>
          </a:xfrm>
          <a:prstGeom prst="rect">
            <a:avLst/>
          </a:prstGeom>
          <a:noFill/>
        </p:spPr>
        <p:txBody>
          <a:bodyPr wrap="square" rtlCol="0">
            <a:spAutoFit/>
          </a:bodyPr>
          <a:lstStyle/>
          <a:p>
            <a:pPr algn="ctr"/>
            <a:r>
              <a:rPr lang="en-US" sz="4000" b="1" dirty="0">
                <a:solidFill>
                  <a:schemeClr val="bg1"/>
                </a:solidFill>
              </a:rPr>
              <a:t>Defining reconciliation: </a:t>
            </a:r>
          </a:p>
          <a:p>
            <a:pPr algn="ctr"/>
            <a:r>
              <a:rPr lang="en-US" sz="4000" dirty="0">
                <a:solidFill>
                  <a:schemeClr val="bg1"/>
                </a:solidFill>
              </a:rPr>
              <a:t>In bookkeeping, accountants use the term ‘reconciliation’ when attempting to bring debits and credits into harmony on a balance sheet.</a:t>
            </a:r>
            <a:endParaRPr lang="en-US" sz="1600" dirty="0">
              <a:solidFill>
                <a:schemeClr val="bg1"/>
              </a:solidFill>
            </a:endParaRPr>
          </a:p>
          <a:p>
            <a:endParaRPr lang="en-US" sz="1600" dirty="0">
              <a:solidFill>
                <a:schemeClr val="bg1"/>
              </a:solidFill>
            </a:endParaRPr>
          </a:p>
          <a:p>
            <a:pPr algn="ctr"/>
            <a:r>
              <a:rPr lang="en-US" sz="4000" b="1" dirty="0">
                <a:solidFill>
                  <a:schemeClr val="bg1"/>
                </a:solidFill>
              </a:rPr>
              <a:t>In theology</a:t>
            </a:r>
            <a:r>
              <a:rPr lang="en-US" sz="4000" dirty="0">
                <a:solidFill>
                  <a:schemeClr val="bg1"/>
                </a:solidFill>
              </a:rPr>
              <a:t>, a good description of reconciliation is provided by Charles Ryrie: </a:t>
            </a:r>
            <a:r>
              <a:rPr lang="en-US" sz="4000" b="1" i="1" dirty="0">
                <a:solidFill>
                  <a:schemeClr val="bg1"/>
                </a:solidFill>
              </a:rPr>
              <a:t>A change of relationship from hostility </a:t>
            </a:r>
            <a:endParaRPr lang="en-US" sz="4000" b="1" i="1" dirty="0" smtClean="0">
              <a:solidFill>
                <a:schemeClr val="bg1"/>
              </a:solidFill>
            </a:endParaRPr>
          </a:p>
          <a:p>
            <a:pPr algn="ctr"/>
            <a:r>
              <a:rPr lang="en-US" sz="4000" b="1" i="1" dirty="0" smtClean="0">
                <a:solidFill>
                  <a:schemeClr val="bg1"/>
                </a:solidFill>
              </a:rPr>
              <a:t>to </a:t>
            </a:r>
            <a:r>
              <a:rPr lang="en-US" sz="4000" b="1" i="1" dirty="0">
                <a:solidFill>
                  <a:schemeClr val="bg1"/>
                </a:solidFill>
              </a:rPr>
              <a:t>harmony and peace between </a:t>
            </a:r>
            <a:endParaRPr lang="en-US" sz="4000" b="1" i="1" dirty="0" smtClean="0">
              <a:solidFill>
                <a:schemeClr val="bg1"/>
              </a:solidFill>
            </a:endParaRPr>
          </a:p>
          <a:p>
            <a:pPr algn="ctr"/>
            <a:r>
              <a:rPr lang="en-US" sz="4000" b="1" i="1" dirty="0" smtClean="0">
                <a:solidFill>
                  <a:schemeClr val="bg1"/>
                </a:solidFill>
              </a:rPr>
              <a:t>two </a:t>
            </a:r>
            <a:r>
              <a:rPr lang="en-US" sz="4000" b="1" i="1" dirty="0">
                <a:solidFill>
                  <a:schemeClr val="bg1"/>
                </a:solidFill>
              </a:rPr>
              <a:t>parties. </a:t>
            </a:r>
            <a:endParaRPr lang="en-US" sz="4000" dirty="0">
              <a:solidFill>
                <a:schemeClr val="bg1"/>
              </a:solidFill>
            </a:endParaRPr>
          </a:p>
        </p:txBody>
      </p:sp>
    </p:spTree>
    <p:extLst>
      <p:ext uri="{BB962C8B-B14F-4D97-AF65-F5344CB8AC3E}">
        <p14:creationId xmlns:p14="http://schemas.microsoft.com/office/powerpoint/2010/main" val="2899277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9F81B3-EB7B-47AE-A90F-E8D9514F1D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a:extLst>
              <a:ext uri="{FF2B5EF4-FFF2-40B4-BE49-F238E27FC236}">
                <a16:creationId xmlns:a16="http://schemas.microsoft.com/office/drawing/2014/main" id="{20BCFE58-DA6A-4EA1-893F-0A3712DC06D4}"/>
              </a:ext>
            </a:extLst>
          </p:cNvPr>
          <p:cNvSpPr/>
          <p:nvPr/>
        </p:nvSpPr>
        <p:spPr>
          <a:xfrm>
            <a:off x="252622" y="2967335"/>
            <a:ext cx="8638775" cy="830997"/>
          </a:xfrm>
          <a:prstGeom prst="rect">
            <a:avLst/>
          </a:prstGeom>
          <a:noFill/>
        </p:spPr>
        <p:txBody>
          <a:bodyPr wrap="none" lIns="91440" tIns="45720" rIns="91440" bIns="45720">
            <a:spAutoFit/>
          </a:bodyPr>
          <a:lstStyle/>
          <a:p>
            <a:pPr algn="ctr"/>
            <a:r>
              <a:rPr lang="en-US" sz="4800" b="1" cap="none" spc="50" dirty="0">
                <a:ln w="0"/>
                <a:solidFill>
                  <a:schemeClr val="bg2"/>
                </a:solidFill>
                <a:effectLst>
                  <a:innerShdw blurRad="63500" dist="50800" dir="13500000">
                    <a:srgbClr val="000000">
                      <a:alpha val="50000"/>
                    </a:srgbClr>
                  </a:innerShdw>
                </a:effectLst>
              </a:rPr>
              <a:t>1. God is a God of Reconciliation</a:t>
            </a:r>
          </a:p>
        </p:txBody>
      </p:sp>
    </p:spTree>
    <p:extLst>
      <p:ext uri="{BB962C8B-B14F-4D97-AF65-F5344CB8AC3E}">
        <p14:creationId xmlns:p14="http://schemas.microsoft.com/office/powerpoint/2010/main" val="4094330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011" y="120764"/>
            <a:ext cx="8971472" cy="4770537"/>
          </a:xfrm>
          <a:prstGeom prst="rect">
            <a:avLst/>
          </a:prstGeom>
          <a:noFill/>
        </p:spPr>
        <p:txBody>
          <a:bodyPr wrap="square" rtlCol="0">
            <a:spAutoFit/>
          </a:bodyPr>
          <a:lstStyle/>
          <a:p>
            <a:pPr algn="ctr"/>
            <a:r>
              <a:rPr lang="en-US" sz="3800" baseline="30000" dirty="0"/>
              <a:t>6 </a:t>
            </a:r>
            <a:r>
              <a:rPr lang="en-US" sz="3800" dirty="0"/>
              <a:t>For while we were still weak, at the right time Christ died for the ungodly. </a:t>
            </a:r>
            <a:r>
              <a:rPr lang="en-US" sz="3800" baseline="30000" dirty="0"/>
              <a:t>7 </a:t>
            </a:r>
            <a:r>
              <a:rPr lang="en-US" sz="3800" dirty="0"/>
              <a:t>For one will scarcely die for a righteous person—though perhaps for a good person one would dare even to die—</a:t>
            </a:r>
            <a:r>
              <a:rPr lang="en-US" sz="3800" baseline="30000" dirty="0"/>
              <a:t>8 </a:t>
            </a:r>
            <a:r>
              <a:rPr lang="en-US" sz="3800" dirty="0"/>
              <a:t>but God shows his love for us in that while we were still sinners, Christ died for us. </a:t>
            </a:r>
            <a:r>
              <a:rPr lang="en-US" sz="3800" baseline="30000" dirty="0"/>
              <a:t>9 </a:t>
            </a:r>
            <a:r>
              <a:rPr lang="en-US" sz="3800" dirty="0"/>
              <a:t>Since, therefore, we have now been justified by his blood,  </a:t>
            </a:r>
          </a:p>
        </p:txBody>
      </p:sp>
      <p:sp>
        <p:nvSpPr>
          <p:cNvPr id="3" name="TextBox 2"/>
          <p:cNvSpPr txBox="1"/>
          <p:nvPr/>
        </p:nvSpPr>
        <p:spPr>
          <a:xfrm>
            <a:off x="69011" y="5486392"/>
            <a:ext cx="8971472" cy="830997"/>
          </a:xfrm>
          <a:prstGeom prst="rect">
            <a:avLst/>
          </a:prstGeom>
          <a:noFill/>
        </p:spPr>
        <p:txBody>
          <a:bodyPr wrap="square" rtlCol="0">
            <a:spAutoFit/>
          </a:bodyPr>
          <a:lstStyle/>
          <a:p>
            <a:pPr algn="ctr"/>
            <a:r>
              <a:rPr lang="en-US" sz="4800" b="1" dirty="0">
                <a:solidFill>
                  <a:schemeClr val="bg1"/>
                </a:solidFill>
              </a:rPr>
              <a:t>Romans 5:6-11 </a:t>
            </a:r>
            <a:r>
              <a:rPr lang="en-US" sz="2800" b="1" dirty="0">
                <a:solidFill>
                  <a:schemeClr val="bg1"/>
                </a:solidFill>
              </a:rPr>
              <a:t>(ESV) </a:t>
            </a:r>
            <a:endParaRPr lang="en-US" sz="2800" dirty="0">
              <a:solidFill>
                <a:schemeClr val="bg1"/>
              </a:solidFill>
            </a:endParaRPr>
          </a:p>
        </p:txBody>
      </p:sp>
    </p:spTree>
    <p:extLst>
      <p:ext uri="{BB962C8B-B14F-4D97-AF65-F5344CB8AC3E}">
        <p14:creationId xmlns:p14="http://schemas.microsoft.com/office/powerpoint/2010/main" val="4157114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011" y="138016"/>
            <a:ext cx="8971472" cy="4770537"/>
          </a:xfrm>
          <a:prstGeom prst="rect">
            <a:avLst/>
          </a:prstGeom>
          <a:noFill/>
        </p:spPr>
        <p:txBody>
          <a:bodyPr wrap="square" rtlCol="0">
            <a:spAutoFit/>
          </a:bodyPr>
          <a:lstStyle/>
          <a:p>
            <a:pPr algn="ctr"/>
            <a:r>
              <a:rPr lang="en-US" sz="3800" dirty="0"/>
              <a:t>much more shall we be saved by him from the wrath of God. </a:t>
            </a:r>
            <a:r>
              <a:rPr lang="en-US" sz="3800" baseline="30000" dirty="0"/>
              <a:t>10</a:t>
            </a:r>
            <a:r>
              <a:rPr lang="en-US" sz="3800" dirty="0"/>
              <a:t> For if while we were enemies we were </a:t>
            </a:r>
            <a:r>
              <a:rPr lang="en-US" sz="3800" b="1" dirty="0"/>
              <a:t>reconciled</a:t>
            </a:r>
            <a:r>
              <a:rPr lang="en-US" sz="3800" dirty="0"/>
              <a:t> to God by the death of his Son, much more, now that we are </a:t>
            </a:r>
            <a:r>
              <a:rPr lang="en-US" sz="3800" b="1" dirty="0"/>
              <a:t>reconciled</a:t>
            </a:r>
            <a:r>
              <a:rPr lang="en-US" sz="3800" dirty="0"/>
              <a:t>, shall we be saved by his life. </a:t>
            </a:r>
            <a:r>
              <a:rPr lang="en-US" sz="3800" baseline="30000" dirty="0"/>
              <a:t>11</a:t>
            </a:r>
            <a:r>
              <a:rPr lang="en-US" sz="3800" dirty="0"/>
              <a:t> More than that, we also rejoice in God through our Lord Jesus Christ, through whom we have now received </a:t>
            </a:r>
            <a:r>
              <a:rPr lang="en-US" sz="3800" b="1" dirty="0"/>
              <a:t>reconciliation</a:t>
            </a:r>
            <a:r>
              <a:rPr lang="en-US" sz="3800" dirty="0"/>
              <a:t>. </a:t>
            </a:r>
          </a:p>
        </p:txBody>
      </p:sp>
      <p:sp>
        <p:nvSpPr>
          <p:cNvPr id="5" name="TextBox 4"/>
          <p:cNvSpPr txBox="1"/>
          <p:nvPr/>
        </p:nvSpPr>
        <p:spPr>
          <a:xfrm>
            <a:off x="69011" y="5469140"/>
            <a:ext cx="8971472" cy="830997"/>
          </a:xfrm>
          <a:prstGeom prst="rect">
            <a:avLst/>
          </a:prstGeom>
          <a:noFill/>
        </p:spPr>
        <p:txBody>
          <a:bodyPr wrap="square" rtlCol="0">
            <a:spAutoFit/>
          </a:bodyPr>
          <a:lstStyle/>
          <a:p>
            <a:pPr algn="ctr"/>
            <a:r>
              <a:rPr lang="en-US" sz="4800" b="1" dirty="0">
                <a:solidFill>
                  <a:schemeClr val="bg1"/>
                </a:solidFill>
              </a:rPr>
              <a:t>Romans 5:6-11 </a:t>
            </a:r>
            <a:r>
              <a:rPr lang="en-US" sz="2800" b="1" dirty="0">
                <a:solidFill>
                  <a:schemeClr val="bg1"/>
                </a:solidFill>
              </a:rPr>
              <a:t>(ESV) </a:t>
            </a:r>
            <a:endParaRPr lang="en-US" sz="2800" dirty="0">
              <a:solidFill>
                <a:schemeClr val="bg1"/>
              </a:solidFill>
            </a:endParaRPr>
          </a:p>
        </p:txBody>
      </p:sp>
    </p:spTree>
    <p:extLst>
      <p:ext uri="{BB962C8B-B14F-4D97-AF65-F5344CB8AC3E}">
        <p14:creationId xmlns:p14="http://schemas.microsoft.com/office/powerpoint/2010/main" val="3968203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011" y="69008"/>
            <a:ext cx="8971472" cy="5355312"/>
          </a:xfrm>
          <a:prstGeom prst="rect">
            <a:avLst/>
          </a:prstGeom>
          <a:noFill/>
        </p:spPr>
        <p:txBody>
          <a:bodyPr wrap="square" rtlCol="0">
            <a:spAutoFit/>
          </a:bodyPr>
          <a:lstStyle/>
          <a:p>
            <a:pPr algn="ctr"/>
            <a:r>
              <a:rPr lang="en-US" sz="3600" baseline="30000" dirty="0"/>
              <a:t>19</a:t>
            </a:r>
            <a:r>
              <a:rPr lang="en-US" sz="3600" dirty="0"/>
              <a:t> </a:t>
            </a:r>
            <a:r>
              <a:rPr lang="en-US" sz="3600" u="sng" dirty="0"/>
              <a:t>For in him all the fullness of God was pleased to dwell</a:t>
            </a:r>
            <a:r>
              <a:rPr lang="en-US" sz="3600" dirty="0"/>
              <a:t>, </a:t>
            </a:r>
            <a:r>
              <a:rPr lang="en-US" sz="3600" baseline="30000" dirty="0"/>
              <a:t>20</a:t>
            </a:r>
            <a:r>
              <a:rPr lang="en-US" sz="3600" dirty="0"/>
              <a:t> and through him to </a:t>
            </a:r>
            <a:r>
              <a:rPr lang="en-US" sz="3600" b="1" dirty="0"/>
              <a:t>reconcile </a:t>
            </a:r>
            <a:r>
              <a:rPr lang="en-US" sz="3600" dirty="0"/>
              <a:t>to himself all things, whether on earth or in heaven, making peace by the blood of his cross. </a:t>
            </a:r>
            <a:r>
              <a:rPr lang="en-US" sz="3600" baseline="30000" dirty="0"/>
              <a:t>21</a:t>
            </a:r>
            <a:r>
              <a:rPr lang="en-US" sz="3600" dirty="0"/>
              <a:t> And you, who once were </a:t>
            </a:r>
            <a:r>
              <a:rPr lang="en-US" sz="3600" b="1" dirty="0"/>
              <a:t>alienated</a:t>
            </a:r>
            <a:r>
              <a:rPr lang="en-US" sz="3600" dirty="0"/>
              <a:t> and </a:t>
            </a:r>
            <a:r>
              <a:rPr lang="en-US" sz="3600" b="1" dirty="0"/>
              <a:t>hostile</a:t>
            </a:r>
            <a:r>
              <a:rPr lang="en-US" sz="3600" dirty="0"/>
              <a:t> in mind, </a:t>
            </a:r>
            <a:r>
              <a:rPr lang="en-US" sz="3600" b="1" dirty="0"/>
              <a:t>doing evil deeds</a:t>
            </a:r>
            <a:r>
              <a:rPr lang="en-US" sz="3600" dirty="0"/>
              <a:t>, </a:t>
            </a:r>
            <a:r>
              <a:rPr lang="en-US" sz="3600" baseline="30000" dirty="0"/>
              <a:t>22</a:t>
            </a:r>
            <a:r>
              <a:rPr lang="en-US" sz="3600" dirty="0"/>
              <a:t> he has now </a:t>
            </a:r>
            <a:r>
              <a:rPr lang="en-US" sz="3600" b="1" dirty="0"/>
              <a:t>reconciled</a:t>
            </a:r>
            <a:r>
              <a:rPr lang="en-US" sz="3600" dirty="0"/>
              <a:t> in his body of flesh by his death, in order to present you </a:t>
            </a:r>
            <a:r>
              <a:rPr lang="en-US" sz="3600" b="1" dirty="0"/>
              <a:t>holy</a:t>
            </a:r>
            <a:r>
              <a:rPr lang="en-US" sz="3600" dirty="0"/>
              <a:t> and </a:t>
            </a:r>
            <a:r>
              <a:rPr lang="en-US" sz="3600" b="1" dirty="0"/>
              <a:t>blameless</a:t>
            </a:r>
            <a:r>
              <a:rPr lang="en-US" sz="3600" dirty="0"/>
              <a:t> and </a:t>
            </a:r>
            <a:r>
              <a:rPr lang="en-US" sz="3600" b="1" dirty="0"/>
              <a:t>above reproach</a:t>
            </a:r>
            <a:r>
              <a:rPr lang="en-US" sz="3600" dirty="0"/>
              <a:t> before him,</a:t>
            </a:r>
          </a:p>
          <a:p>
            <a:endParaRPr lang="en-US" dirty="0"/>
          </a:p>
        </p:txBody>
      </p:sp>
      <p:sp>
        <p:nvSpPr>
          <p:cNvPr id="3" name="TextBox 2"/>
          <p:cNvSpPr txBox="1"/>
          <p:nvPr/>
        </p:nvSpPr>
        <p:spPr>
          <a:xfrm>
            <a:off x="77637" y="5512276"/>
            <a:ext cx="8971472" cy="769441"/>
          </a:xfrm>
          <a:prstGeom prst="rect">
            <a:avLst/>
          </a:prstGeom>
          <a:noFill/>
        </p:spPr>
        <p:txBody>
          <a:bodyPr wrap="square" rtlCol="0">
            <a:spAutoFit/>
          </a:bodyPr>
          <a:lstStyle/>
          <a:p>
            <a:pPr algn="ctr"/>
            <a:r>
              <a:rPr lang="en-US" sz="4400" b="1" dirty="0">
                <a:solidFill>
                  <a:schemeClr val="bg1"/>
                </a:solidFill>
              </a:rPr>
              <a:t>Colossians 1:19-22 </a:t>
            </a:r>
            <a:r>
              <a:rPr lang="en-US" sz="2800" b="1" dirty="0">
                <a:solidFill>
                  <a:schemeClr val="bg1"/>
                </a:solidFill>
              </a:rPr>
              <a:t>(ESV) </a:t>
            </a:r>
            <a:endParaRPr lang="en-US" sz="2800" dirty="0">
              <a:solidFill>
                <a:schemeClr val="bg1"/>
              </a:solidFill>
            </a:endParaRPr>
          </a:p>
        </p:txBody>
      </p:sp>
    </p:spTree>
    <p:extLst>
      <p:ext uri="{BB962C8B-B14F-4D97-AF65-F5344CB8AC3E}">
        <p14:creationId xmlns:p14="http://schemas.microsoft.com/office/powerpoint/2010/main" val="35557316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518</Words>
  <Application>Microsoft Office PowerPoint</Application>
  <PresentationFormat>On-screen Show (4:3)</PresentationFormat>
  <Paragraphs>59</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Brush Script MT</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 Kellcy</dc:creator>
  <cp:lastModifiedBy>Walt Kellcy</cp:lastModifiedBy>
  <cp:revision>10</cp:revision>
  <cp:lastPrinted>2019-01-13T15:19:30Z</cp:lastPrinted>
  <dcterms:created xsi:type="dcterms:W3CDTF">2019-01-13T05:44:54Z</dcterms:created>
  <dcterms:modified xsi:type="dcterms:W3CDTF">2019-01-13T15:24:25Z</dcterms:modified>
</cp:coreProperties>
</file>