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256" r:id="rId2"/>
    <p:sldId id="270" r:id="rId3"/>
    <p:sldId id="266" r:id="rId4"/>
    <p:sldId id="271" r:id="rId5"/>
    <p:sldId id="283" r:id="rId6"/>
    <p:sldId id="272" r:id="rId7"/>
    <p:sldId id="273" r:id="rId8"/>
    <p:sldId id="275" r:id="rId9"/>
    <p:sldId id="274" r:id="rId10"/>
    <p:sldId id="276" r:id="rId11"/>
    <p:sldId id="277" r:id="rId12"/>
    <p:sldId id="278" r:id="rId13"/>
    <p:sldId id="279" r:id="rId14"/>
    <p:sldId id="281" r:id="rId15"/>
    <p:sldId id="280" r:id="rId16"/>
    <p:sldId id="284" r:id="rId17"/>
    <p:sldId id="285" r:id="rId18"/>
    <p:sldId id="282" r:id="rId19"/>
    <p:sldId id="287" r:id="rId20"/>
    <p:sldId id="293" r:id="rId21"/>
    <p:sldId id="288" r:id="rId22"/>
    <p:sldId id="289" r:id="rId23"/>
    <p:sldId id="301" r:id="rId24"/>
    <p:sldId id="290" r:id="rId25"/>
    <p:sldId id="294" r:id="rId26"/>
    <p:sldId id="292" r:id="rId27"/>
    <p:sldId id="298" r:id="rId28"/>
    <p:sldId id="291" r:id="rId29"/>
    <p:sldId id="299" r:id="rId30"/>
    <p:sldId id="295" r:id="rId31"/>
    <p:sldId id="300" r:id="rId32"/>
    <p:sldId id="296" r:id="rId33"/>
    <p:sldId id="297"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400"/>
    <a:srgbClr val="525327"/>
    <a:srgbClr val="602C08"/>
    <a:srgbClr val="74350A"/>
    <a:srgbClr val="000099"/>
    <a:srgbClr val="CCECFF"/>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8" d="100"/>
          <a:sy n="68" d="100"/>
        </p:scale>
        <p:origin x="72"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C2C1EF-FD62-4AFA-AB44-86958CF74D46}" type="datetimeFigureOut">
              <a:rPr lang="en-US" smtClean="0"/>
              <a:t>1/6/2019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3439DA5-C46D-4A7A-A216-B5DEC821BF0A}" type="slidenum">
              <a:rPr lang="en-US" smtClean="0"/>
              <a:t>‹#›</a:t>
            </a:fld>
            <a:endParaRPr lang="en-US"/>
          </a:p>
        </p:txBody>
      </p:sp>
    </p:spTree>
    <p:extLst>
      <p:ext uri="{BB962C8B-B14F-4D97-AF65-F5344CB8AC3E}">
        <p14:creationId xmlns:p14="http://schemas.microsoft.com/office/powerpoint/2010/main" val="40314347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12F5B-A80E-4629-A2B6-05A3A614A996}"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418614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12F5B-A80E-4629-A2B6-05A3A614A996}"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110711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12F5B-A80E-4629-A2B6-05A3A614A996}"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175796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12F5B-A80E-4629-A2B6-05A3A614A996}"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428597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D12F5B-A80E-4629-A2B6-05A3A614A996}"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112956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12F5B-A80E-4629-A2B6-05A3A614A996}"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107511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12F5B-A80E-4629-A2B6-05A3A614A996}" type="datetimeFigureOut">
              <a:rPr lang="en-US" smtClean="0"/>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302249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12F5B-A80E-4629-A2B6-05A3A614A996}" type="datetimeFigureOut">
              <a:rPr lang="en-US" smtClean="0"/>
              <a:t>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3626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12F5B-A80E-4629-A2B6-05A3A614A996}" type="datetimeFigureOut">
              <a:rPr lang="en-US" smtClean="0"/>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162327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D12F5B-A80E-4629-A2B6-05A3A614A996}"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369557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D12F5B-A80E-4629-A2B6-05A3A614A996}"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B9DD-7174-4180-B629-02C67DA5FE5D}" type="slidenum">
              <a:rPr lang="en-US" smtClean="0"/>
              <a:t>‹#›</a:t>
            </a:fld>
            <a:endParaRPr lang="en-US"/>
          </a:p>
        </p:txBody>
      </p:sp>
    </p:spTree>
    <p:extLst>
      <p:ext uri="{BB962C8B-B14F-4D97-AF65-F5344CB8AC3E}">
        <p14:creationId xmlns:p14="http://schemas.microsoft.com/office/powerpoint/2010/main" val="368139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12F5B-A80E-4629-A2B6-05A3A614A996}" type="datetimeFigureOut">
              <a:rPr lang="en-US" smtClean="0"/>
              <a:t>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7B9DD-7174-4180-B629-02C67DA5FE5D}" type="slidenum">
              <a:rPr lang="en-US" smtClean="0"/>
              <a:t>‹#›</a:t>
            </a:fld>
            <a:endParaRPr lang="en-US"/>
          </a:p>
        </p:txBody>
      </p:sp>
    </p:spTree>
    <p:extLst>
      <p:ext uri="{BB962C8B-B14F-4D97-AF65-F5344CB8AC3E}">
        <p14:creationId xmlns:p14="http://schemas.microsoft.com/office/powerpoint/2010/main" val="148193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2E40E-FF17-41C0-B2E6-BD5DE934B0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799"/>
            <a:ext cx="9144000" cy="6096000"/>
          </a:xfrm>
          <a:prstGeom prst="rect">
            <a:avLst/>
          </a:prstGeom>
        </p:spPr>
      </p:pic>
      <p:pic>
        <p:nvPicPr>
          <p:cNvPr id="6" name="Picture 5">
            <a:extLst>
              <a:ext uri="{FF2B5EF4-FFF2-40B4-BE49-F238E27FC236}">
                <a16:creationId xmlns:a16="http://schemas.microsoft.com/office/drawing/2014/main" id="{752A7738-0863-496F-98DD-7BBF7A0F46C9}"/>
              </a:ext>
            </a:extLst>
          </p:cNvPr>
          <p:cNvPicPr>
            <a:picLocks noChangeAspect="1"/>
          </p:cNvPicPr>
          <p:nvPr/>
        </p:nvPicPr>
        <p:blipFill rotWithShape="1">
          <a:blip r:embed="rId3">
            <a:extLst>
              <a:ext uri="{28A0092B-C50C-407E-A947-70E740481C1C}">
                <a14:useLocalDpi xmlns:a14="http://schemas.microsoft.com/office/drawing/2010/main" val="0"/>
              </a:ext>
            </a:extLst>
          </a:blip>
          <a:srcRect t="87500"/>
          <a:stretch/>
        </p:blipFill>
        <p:spPr>
          <a:xfrm>
            <a:off x="0" y="5372101"/>
            <a:ext cx="9144000" cy="1485900"/>
          </a:xfrm>
          <a:prstGeom prst="rect">
            <a:avLst/>
          </a:prstGeom>
        </p:spPr>
      </p:pic>
      <p:sp>
        <p:nvSpPr>
          <p:cNvPr id="7" name="Rectangle 6">
            <a:extLst>
              <a:ext uri="{FF2B5EF4-FFF2-40B4-BE49-F238E27FC236}">
                <a16:creationId xmlns:a16="http://schemas.microsoft.com/office/drawing/2014/main" id="{ED2B16C5-BD5B-4DBA-BE8D-8548FA4C44EE}"/>
              </a:ext>
            </a:extLst>
          </p:cNvPr>
          <p:cNvSpPr/>
          <p:nvPr/>
        </p:nvSpPr>
        <p:spPr>
          <a:xfrm>
            <a:off x="2708318" y="5467318"/>
            <a:ext cx="3727366" cy="1323439"/>
          </a:xfrm>
          <a:prstGeom prst="rect">
            <a:avLst/>
          </a:prstGeom>
          <a:solidFill>
            <a:schemeClr val="bg1">
              <a:lumMod val="75000"/>
            </a:schemeClr>
          </a:solidFill>
          <a:effectLst>
            <a:glow rad="101600">
              <a:schemeClr val="tx1">
                <a:lumMod val="65000"/>
                <a:lumOff val="35000"/>
                <a:alpha val="60000"/>
              </a:schemeClr>
            </a:glow>
          </a:effectLst>
        </p:spPr>
        <p:txBody>
          <a:bodyPr wrap="non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Resisting God</a:t>
            </a:r>
          </a:p>
          <a:p>
            <a:pPr algn="ctr"/>
            <a:r>
              <a:rPr lang="en-US" sz="3200" b="1" spc="50" dirty="0">
                <a:ln w="0"/>
                <a:solidFill>
                  <a:schemeClr val="accent4">
                    <a:lumMod val="75000"/>
                  </a:schemeClr>
                </a:solidFill>
                <a:effectLst>
                  <a:innerShdw blurRad="63500" dist="50800" dir="13500000">
                    <a:srgbClr val="000000">
                      <a:alpha val="50000"/>
                    </a:srgbClr>
                  </a:innerShdw>
                </a:effectLst>
              </a:rPr>
              <a:t>Genesis 32:24-32</a:t>
            </a:r>
            <a:endParaRPr lang="en-US" sz="3200" b="1" cap="none" spc="50" dirty="0">
              <a:ln w="0"/>
              <a:solidFill>
                <a:schemeClr val="accent4">
                  <a:lumMod val="7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37642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descr="Romans 8-28"/>
          <p:cNvPicPr>
            <a:picLocks noChangeAspect="1" noChangeArrowheads="1"/>
          </p:cNvPicPr>
          <p:nvPr/>
        </p:nvPicPr>
        <p:blipFill rotWithShape="1">
          <a:blip r:embed="rId3">
            <a:extLst>
              <a:ext uri="{28A0092B-C50C-407E-A947-70E740481C1C}">
                <a14:useLocalDpi xmlns:a14="http://schemas.microsoft.com/office/drawing/2010/main" val="0"/>
              </a:ext>
            </a:extLst>
          </a:blip>
          <a:srcRect t="1" b="45225"/>
          <a:stretch/>
        </p:blipFill>
        <p:spPr bwMode="auto">
          <a:xfrm>
            <a:off x="817382" y="1918665"/>
            <a:ext cx="7509235" cy="411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3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1910411"/>
            <a:ext cx="7668061" cy="2862322"/>
          </a:xfrm>
          <a:prstGeom prst="rect">
            <a:avLst/>
          </a:prstGeom>
          <a:noFill/>
        </p:spPr>
        <p:txBody>
          <a:bodyPr wrap="square" rtlCol="0">
            <a:spAutoFit/>
          </a:bodyPr>
          <a:lstStyle/>
          <a:p>
            <a:pPr algn="ctr"/>
            <a:r>
              <a:rPr lang="en-US" sz="3600" dirty="0">
                <a:solidFill>
                  <a:srgbClr val="000099"/>
                </a:solidFill>
              </a:rPr>
              <a:t>And I am sure that God who began the good work within you will keep right on helping you grow in his grace until his task within you is finally finished on that day when Jesus Christ returns. </a:t>
            </a:r>
          </a:p>
        </p:txBody>
      </p:sp>
      <p:sp>
        <p:nvSpPr>
          <p:cNvPr id="6" name="TextBox 5"/>
          <p:cNvSpPr txBox="1"/>
          <p:nvPr/>
        </p:nvSpPr>
        <p:spPr>
          <a:xfrm>
            <a:off x="721927" y="5245768"/>
            <a:ext cx="7668061" cy="369332"/>
          </a:xfrm>
          <a:prstGeom prst="rect">
            <a:avLst/>
          </a:prstGeom>
          <a:noFill/>
        </p:spPr>
        <p:txBody>
          <a:bodyPr wrap="square" rtlCol="0">
            <a:spAutoFit/>
          </a:bodyPr>
          <a:lstStyle/>
          <a:p>
            <a:pPr algn="ctr"/>
            <a:r>
              <a:rPr lang="en-US" dirty="0">
                <a:solidFill>
                  <a:schemeClr val="accent1">
                    <a:lumMod val="50000"/>
                  </a:schemeClr>
                </a:solidFill>
                <a:latin typeface="Arial Rounded MT Bold" panose="020F0704030504030204" pitchFamily="34" charset="0"/>
              </a:rPr>
              <a:t>PHILIPPIANS 1:6 TLB</a:t>
            </a:r>
          </a:p>
        </p:txBody>
      </p:sp>
    </p:spTree>
    <p:extLst>
      <p:ext uri="{BB962C8B-B14F-4D97-AF65-F5344CB8AC3E}">
        <p14:creationId xmlns:p14="http://schemas.microsoft.com/office/powerpoint/2010/main" val="322032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769441"/>
          </a:xfrm>
          <a:prstGeom prst="rect">
            <a:avLst/>
          </a:prstGeom>
          <a:noFill/>
        </p:spPr>
        <p:txBody>
          <a:bodyPr wrap="square" lIns="91440" tIns="45720" rIns="91440" bIns="45720">
            <a:spAutoFit/>
          </a:bodyPr>
          <a:lstStyle/>
          <a:p>
            <a:pPr algn="ct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4</a:t>
            </a:r>
            <a:r>
              <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 Everyone experiences adversity.</a:t>
            </a:r>
          </a:p>
        </p:txBody>
      </p:sp>
    </p:spTree>
    <p:extLst>
      <p:ext uri="{BB962C8B-B14F-4D97-AF65-F5344CB8AC3E}">
        <p14:creationId xmlns:p14="http://schemas.microsoft.com/office/powerpoint/2010/main" val="189064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7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6" name="TextBox 5"/>
          <p:cNvSpPr txBox="1"/>
          <p:nvPr/>
        </p:nvSpPr>
        <p:spPr>
          <a:xfrm>
            <a:off x="737969" y="5281057"/>
            <a:ext cx="7668061" cy="523220"/>
          </a:xfrm>
          <a:prstGeom prst="rect">
            <a:avLst/>
          </a:prstGeom>
          <a:noFill/>
        </p:spPr>
        <p:txBody>
          <a:bodyPr wrap="square" rtlCol="0">
            <a:spAutoFit/>
          </a:bodyPr>
          <a:lstStyle/>
          <a:p>
            <a:pPr algn="ctr"/>
            <a:r>
              <a:rPr lang="en-US" sz="2800" dirty="0">
                <a:solidFill>
                  <a:schemeClr val="accent1">
                    <a:lumMod val="50000"/>
                  </a:schemeClr>
                </a:solidFill>
                <a:latin typeface="Arial Rounded MT Bold" panose="020F0704030504030204" pitchFamily="34" charset="0"/>
              </a:rPr>
              <a:t>JACOB                AND                  SAUL</a:t>
            </a:r>
          </a:p>
        </p:txBody>
      </p:sp>
      <p:pic>
        <p:nvPicPr>
          <p:cNvPr id="9218" name="Picture 2" descr="Image result for comparing Jacob and Sau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04548" y="1782540"/>
            <a:ext cx="1467852" cy="3246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cob in the old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r="21687"/>
          <a:stretch/>
        </p:blipFill>
        <p:spPr bwMode="auto">
          <a:xfrm>
            <a:off x="1227221" y="1720793"/>
            <a:ext cx="1564105" cy="3204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9768" y="1782540"/>
            <a:ext cx="3152274" cy="1569660"/>
          </a:xfrm>
          <a:prstGeom prst="rect">
            <a:avLst/>
          </a:prstGeom>
          <a:noFill/>
        </p:spPr>
        <p:txBody>
          <a:bodyPr wrap="square" rtlCol="0">
            <a:spAutoFit/>
          </a:bodyPr>
          <a:lstStyle/>
          <a:p>
            <a:pPr algn="ctr"/>
            <a:r>
              <a:rPr lang="en-US" sz="3200" b="1" dirty="0"/>
              <a:t>They both had their share of adversity.</a:t>
            </a:r>
            <a:r>
              <a:rPr lang="en-US" sz="3200" dirty="0"/>
              <a:t> </a:t>
            </a:r>
          </a:p>
        </p:txBody>
      </p:sp>
    </p:spTree>
    <p:extLst>
      <p:ext uri="{BB962C8B-B14F-4D97-AF65-F5344CB8AC3E}">
        <p14:creationId xmlns:p14="http://schemas.microsoft.com/office/powerpoint/2010/main" val="173200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6" name="TextBox 5"/>
          <p:cNvSpPr txBox="1"/>
          <p:nvPr/>
        </p:nvSpPr>
        <p:spPr>
          <a:xfrm>
            <a:off x="737969" y="5281057"/>
            <a:ext cx="7668061" cy="523220"/>
          </a:xfrm>
          <a:prstGeom prst="rect">
            <a:avLst/>
          </a:prstGeom>
          <a:noFill/>
        </p:spPr>
        <p:txBody>
          <a:bodyPr wrap="square" rtlCol="0">
            <a:spAutoFit/>
          </a:bodyPr>
          <a:lstStyle/>
          <a:p>
            <a:pPr algn="ctr"/>
            <a:r>
              <a:rPr lang="en-US" sz="2800" dirty="0">
                <a:solidFill>
                  <a:schemeClr val="accent1">
                    <a:lumMod val="50000"/>
                  </a:schemeClr>
                </a:solidFill>
                <a:latin typeface="Arial Rounded MT Bold" panose="020F0704030504030204" pitchFamily="34" charset="0"/>
              </a:rPr>
              <a:t>JACOB                AND                  SAUL</a:t>
            </a:r>
          </a:p>
        </p:txBody>
      </p:sp>
      <p:pic>
        <p:nvPicPr>
          <p:cNvPr id="9218" name="Picture 2" descr="Image result for comparing Jacob and Sau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04548" y="1782540"/>
            <a:ext cx="1467852" cy="3246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cob in the old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r="21687"/>
          <a:stretch/>
        </p:blipFill>
        <p:spPr bwMode="auto">
          <a:xfrm>
            <a:off x="1227221" y="1720793"/>
            <a:ext cx="1564105" cy="3204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7737" y="2165231"/>
            <a:ext cx="3152274" cy="2062103"/>
          </a:xfrm>
          <a:prstGeom prst="rect">
            <a:avLst/>
          </a:prstGeom>
          <a:noFill/>
        </p:spPr>
        <p:txBody>
          <a:bodyPr wrap="square" rtlCol="0">
            <a:spAutoFit/>
          </a:bodyPr>
          <a:lstStyle/>
          <a:p>
            <a:pPr algn="ctr"/>
            <a:r>
              <a:rPr lang="en-US" sz="3200" b="1" dirty="0"/>
              <a:t>In both their lives adversity leads them to encounter God</a:t>
            </a:r>
            <a:endParaRPr lang="en-US" sz="3200" dirty="0"/>
          </a:p>
        </p:txBody>
      </p:sp>
    </p:spTree>
    <p:extLst>
      <p:ext uri="{BB962C8B-B14F-4D97-AF65-F5344CB8AC3E}">
        <p14:creationId xmlns:p14="http://schemas.microsoft.com/office/powerpoint/2010/main" val="141943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6" name="TextBox 5"/>
          <p:cNvSpPr txBox="1"/>
          <p:nvPr/>
        </p:nvSpPr>
        <p:spPr>
          <a:xfrm>
            <a:off x="737969" y="5281057"/>
            <a:ext cx="7668061" cy="523220"/>
          </a:xfrm>
          <a:prstGeom prst="rect">
            <a:avLst/>
          </a:prstGeom>
          <a:noFill/>
        </p:spPr>
        <p:txBody>
          <a:bodyPr wrap="square" rtlCol="0">
            <a:spAutoFit/>
          </a:bodyPr>
          <a:lstStyle/>
          <a:p>
            <a:pPr algn="ctr"/>
            <a:r>
              <a:rPr lang="en-US" sz="2800" dirty="0">
                <a:solidFill>
                  <a:schemeClr val="accent1">
                    <a:lumMod val="50000"/>
                  </a:schemeClr>
                </a:solidFill>
                <a:latin typeface="Arial Rounded MT Bold" panose="020F0704030504030204" pitchFamily="34" charset="0"/>
              </a:rPr>
              <a:t>JACOB                AND                  SAUL</a:t>
            </a:r>
          </a:p>
        </p:txBody>
      </p:sp>
      <p:pic>
        <p:nvPicPr>
          <p:cNvPr id="9218" name="Picture 2" descr="Image result for comparing Jacob and Sau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04548" y="1782540"/>
            <a:ext cx="1467852" cy="3246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cob in the old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r="21687"/>
          <a:stretch/>
        </p:blipFill>
        <p:spPr bwMode="auto">
          <a:xfrm>
            <a:off x="1227221" y="1720793"/>
            <a:ext cx="1564105" cy="3204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1326" y="1672667"/>
            <a:ext cx="3497180" cy="3046988"/>
          </a:xfrm>
          <a:prstGeom prst="rect">
            <a:avLst/>
          </a:prstGeom>
          <a:noFill/>
        </p:spPr>
        <p:txBody>
          <a:bodyPr wrap="square" rtlCol="0">
            <a:spAutoFit/>
          </a:bodyPr>
          <a:lstStyle/>
          <a:p>
            <a:pPr algn="ctr"/>
            <a:r>
              <a:rPr lang="en-US" sz="3200" b="1" dirty="0"/>
              <a:t>Both were ‘confronted’ by God, and physically compelled to surrender to His spiritual presence. </a:t>
            </a:r>
            <a:endParaRPr lang="en-US" sz="3200" dirty="0"/>
          </a:p>
        </p:txBody>
      </p:sp>
    </p:spTree>
    <p:extLst>
      <p:ext uri="{BB962C8B-B14F-4D97-AF65-F5344CB8AC3E}">
        <p14:creationId xmlns:p14="http://schemas.microsoft.com/office/powerpoint/2010/main" val="388076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6" name="TextBox 5"/>
          <p:cNvSpPr txBox="1"/>
          <p:nvPr/>
        </p:nvSpPr>
        <p:spPr>
          <a:xfrm>
            <a:off x="737969" y="5281057"/>
            <a:ext cx="7668061" cy="523220"/>
          </a:xfrm>
          <a:prstGeom prst="rect">
            <a:avLst/>
          </a:prstGeom>
          <a:noFill/>
        </p:spPr>
        <p:txBody>
          <a:bodyPr wrap="square" rtlCol="0">
            <a:spAutoFit/>
          </a:bodyPr>
          <a:lstStyle/>
          <a:p>
            <a:pPr algn="ctr"/>
            <a:r>
              <a:rPr lang="en-US" sz="2800" dirty="0">
                <a:solidFill>
                  <a:schemeClr val="accent1">
                    <a:lumMod val="50000"/>
                  </a:schemeClr>
                </a:solidFill>
                <a:latin typeface="Arial Rounded MT Bold" panose="020F0704030504030204" pitchFamily="34" charset="0"/>
              </a:rPr>
              <a:t>JACOB                AND                  SAUL</a:t>
            </a:r>
          </a:p>
        </p:txBody>
      </p:sp>
      <p:pic>
        <p:nvPicPr>
          <p:cNvPr id="9218" name="Picture 2" descr="Image result for comparing Jacob and Sau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04548" y="1782540"/>
            <a:ext cx="1467852" cy="3246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cob in the old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r="21687"/>
          <a:stretch/>
        </p:blipFill>
        <p:spPr bwMode="auto">
          <a:xfrm>
            <a:off x="1227221" y="1720793"/>
            <a:ext cx="1564105" cy="3204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1326" y="2009549"/>
            <a:ext cx="3497180" cy="2554545"/>
          </a:xfrm>
          <a:prstGeom prst="rect">
            <a:avLst/>
          </a:prstGeom>
          <a:noFill/>
        </p:spPr>
        <p:txBody>
          <a:bodyPr wrap="square" rtlCol="0">
            <a:spAutoFit/>
          </a:bodyPr>
          <a:lstStyle/>
          <a:p>
            <a:pPr algn="ctr"/>
            <a:r>
              <a:rPr lang="en-US" sz="3200" b="1" dirty="0"/>
              <a:t>Both were interfering with what God was doing in the lives of others.</a:t>
            </a:r>
            <a:r>
              <a:rPr lang="en-US" sz="3200" dirty="0"/>
              <a:t> </a:t>
            </a:r>
          </a:p>
        </p:txBody>
      </p:sp>
    </p:spTree>
    <p:extLst>
      <p:ext uri="{BB962C8B-B14F-4D97-AF65-F5344CB8AC3E}">
        <p14:creationId xmlns:p14="http://schemas.microsoft.com/office/powerpoint/2010/main" val="34657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6" name="TextBox 5"/>
          <p:cNvSpPr txBox="1"/>
          <p:nvPr/>
        </p:nvSpPr>
        <p:spPr>
          <a:xfrm>
            <a:off x="737969" y="5281057"/>
            <a:ext cx="7668061" cy="523220"/>
          </a:xfrm>
          <a:prstGeom prst="rect">
            <a:avLst/>
          </a:prstGeom>
          <a:noFill/>
        </p:spPr>
        <p:txBody>
          <a:bodyPr wrap="square" rtlCol="0">
            <a:spAutoFit/>
          </a:bodyPr>
          <a:lstStyle/>
          <a:p>
            <a:pPr algn="ctr"/>
            <a:r>
              <a:rPr lang="en-US" sz="2800" dirty="0">
                <a:solidFill>
                  <a:schemeClr val="accent1">
                    <a:lumMod val="50000"/>
                  </a:schemeClr>
                </a:solidFill>
                <a:latin typeface="Arial Rounded MT Bold" panose="020F0704030504030204" pitchFamily="34" charset="0"/>
              </a:rPr>
              <a:t>JACOB                AND                  SAUL</a:t>
            </a:r>
          </a:p>
        </p:txBody>
      </p:sp>
      <p:pic>
        <p:nvPicPr>
          <p:cNvPr id="9218" name="Picture 2" descr="Image result for comparing Jacob and Sau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04548" y="1782540"/>
            <a:ext cx="1467852" cy="3246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cob in the old testament"/>
          <p:cNvPicPr>
            <a:picLocks noChangeAspect="1" noChangeArrowheads="1"/>
          </p:cNvPicPr>
          <p:nvPr/>
        </p:nvPicPr>
        <p:blipFill rotWithShape="1">
          <a:blip r:embed="rId5">
            <a:extLst>
              <a:ext uri="{28A0092B-C50C-407E-A947-70E740481C1C}">
                <a14:useLocalDpi xmlns:a14="http://schemas.microsoft.com/office/drawing/2010/main" val="0"/>
              </a:ext>
            </a:extLst>
          </a:blip>
          <a:srcRect r="21687"/>
          <a:stretch/>
        </p:blipFill>
        <p:spPr bwMode="auto">
          <a:xfrm>
            <a:off x="1227221" y="1720793"/>
            <a:ext cx="1564105" cy="3204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7737" y="2165231"/>
            <a:ext cx="3152274" cy="2062103"/>
          </a:xfrm>
          <a:prstGeom prst="rect">
            <a:avLst/>
          </a:prstGeom>
          <a:noFill/>
        </p:spPr>
        <p:txBody>
          <a:bodyPr wrap="square" rtlCol="0">
            <a:spAutoFit/>
          </a:bodyPr>
          <a:lstStyle/>
          <a:p>
            <a:pPr algn="ctr"/>
            <a:r>
              <a:rPr lang="en-US" sz="3200" b="1" dirty="0"/>
              <a:t>Both were unaware of how God was working around them. </a:t>
            </a:r>
            <a:endParaRPr lang="en-US" sz="3200" dirty="0"/>
          </a:p>
        </p:txBody>
      </p:sp>
    </p:spTree>
    <p:extLst>
      <p:ext uri="{BB962C8B-B14F-4D97-AF65-F5344CB8AC3E}">
        <p14:creationId xmlns:p14="http://schemas.microsoft.com/office/powerpoint/2010/main" val="72094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2054789"/>
            <a:ext cx="7668061" cy="1846659"/>
          </a:xfrm>
          <a:prstGeom prst="rect">
            <a:avLst/>
          </a:prstGeom>
          <a:noFill/>
        </p:spPr>
        <p:txBody>
          <a:bodyPr wrap="square" rtlCol="0">
            <a:spAutoFit/>
          </a:bodyPr>
          <a:lstStyle/>
          <a:p>
            <a:pPr algn="ctr"/>
            <a:r>
              <a:rPr lang="en-US" sz="3800" b="1" dirty="0"/>
              <a:t>Then Jacob was left alone</a:t>
            </a:r>
            <a:r>
              <a:rPr lang="en-US" sz="3800" dirty="0"/>
              <a:t>;</a:t>
            </a:r>
          </a:p>
          <a:p>
            <a:pPr algn="ctr"/>
            <a:r>
              <a:rPr lang="en-US" sz="3800" dirty="0"/>
              <a:t> and a Man wrestled with him </a:t>
            </a:r>
          </a:p>
          <a:p>
            <a:pPr algn="ctr"/>
            <a:r>
              <a:rPr lang="en-US" sz="3800" dirty="0"/>
              <a:t>until the breaking of day. </a:t>
            </a:r>
            <a:endParaRPr lang="en-US" sz="3800"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Genesis 32:24 (NKJV)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4745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Image result for elmer towns liberty university"/>
          <p:cNvPicPr>
            <a:picLocks noChangeAspect="1" noChangeArrowheads="1"/>
          </p:cNvPicPr>
          <p:nvPr/>
        </p:nvPicPr>
        <p:blipFill rotWithShape="1">
          <a:blip r:embed="rId2">
            <a:extLst>
              <a:ext uri="{28A0092B-C50C-407E-A947-70E740481C1C}">
                <a14:useLocalDpi xmlns:a14="http://schemas.microsoft.com/office/drawing/2010/main" val="0"/>
              </a:ext>
            </a:extLst>
          </a:blip>
          <a:srcRect t="2118"/>
          <a:stretch/>
        </p:blipFill>
        <p:spPr bwMode="auto">
          <a:xfrm>
            <a:off x="155575" y="119257"/>
            <a:ext cx="8823108" cy="5467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655345"/>
            <a:ext cx="9144000" cy="1138773"/>
          </a:xfrm>
          <a:prstGeom prst="rect">
            <a:avLst/>
          </a:prstGeom>
          <a:noFill/>
        </p:spPr>
        <p:txBody>
          <a:bodyPr wrap="square" rtlCol="0">
            <a:spAutoFit/>
          </a:bodyPr>
          <a:lstStyle/>
          <a:p>
            <a:pPr algn="ctr"/>
            <a:r>
              <a:rPr lang="en-US" sz="4400" dirty="0">
                <a:solidFill>
                  <a:srgbClr val="CCECFF"/>
                </a:solidFill>
              </a:rPr>
              <a:t>1. A LIFE OF RESISTANCE</a:t>
            </a:r>
          </a:p>
          <a:p>
            <a:pPr algn="ctr"/>
            <a:r>
              <a:rPr lang="en-US" sz="2400" dirty="0">
                <a:solidFill>
                  <a:srgbClr val="CCECFF"/>
                </a:solidFill>
              </a:rPr>
              <a:t>ELMER TOWNS ON JACOB</a:t>
            </a:r>
          </a:p>
        </p:txBody>
      </p:sp>
    </p:spTree>
    <p:extLst>
      <p:ext uri="{BB962C8B-B14F-4D97-AF65-F5344CB8AC3E}">
        <p14:creationId xmlns:p14="http://schemas.microsoft.com/office/powerpoint/2010/main" val="222123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2054789"/>
            <a:ext cx="7668061" cy="1846659"/>
          </a:xfrm>
          <a:prstGeom prst="rect">
            <a:avLst/>
          </a:prstGeom>
          <a:noFill/>
        </p:spPr>
        <p:txBody>
          <a:bodyPr wrap="square" rtlCol="0">
            <a:spAutoFit/>
          </a:bodyPr>
          <a:lstStyle/>
          <a:p>
            <a:pPr algn="ctr"/>
            <a:r>
              <a:rPr lang="en-US" sz="3800" dirty="0"/>
              <a:t>Then Jacob was left alone;</a:t>
            </a:r>
          </a:p>
          <a:p>
            <a:pPr algn="ctr"/>
            <a:r>
              <a:rPr lang="en-US" sz="3800" dirty="0"/>
              <a:t> and </a:t>
            </a:r>
            <a:r>
              <a:rPr lang="en-US" sz="3800" b="1" dirty="0"/>
              <a:t>a Man wrestled with him </a:t>
            </a:r>
          </a:p>
          <a:p>
            <a:pPr algn="ctr"/>
            <a:r>
              <a:rPr lang="en-US" sz="3800" dirty="0"/>
              <a:t>until the breaking of day. </a:t>
            </a:r>
            <a:endParaRPr lang="en-US" sz="3800"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Genesis 32:24 (NKJV)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9450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2123658"/>
          </a:xfrm>
          <a:prstGeom prst="rect">
            <a:avLst/>
          </a:prstGeom>
          <a:noFill/>
        </p:spPr>
        <p:txBody>
          <a:bodyPr wrap="square" lIns="91440" tIns="45720" rIns="91440" bIns="45720">
            <a:spAutoFit/>
          </a:bodyPr>
          <a:lstStyle/>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Jacob resisted God </a:t>
            </a:r>
          </a:p>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by being unwilling </a:t>
            </a:r>
          </a:p>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to walk by faith.</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191675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2123658"/>
          </a:xfrm>
          <a:prstGeom prst="rect">
            <a:avLst/>
          </a:prstGeom>
          <a:noFill/>
        </p:spPr>
        <p:txBody>
          <a:bodyPr wrap="square" lIns="91440" tIns="45720" rIns="91440" bIns="45720">
            <a:spAutoFit/>
          </a:bodyPr>
          <a:lstStyle/>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Jacob resisted God by using relationships, rather than </a:t>
            </a:r>
          </a:p>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building relationships.</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334050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2123658"/>
          </a:xfrm>
          <a:prstGeom prst="rect">
            <a:avLst/>
          </a:prstGeom>
          <a:noFill/>
        </p:spPr>
        <p:txBody>
          <a:bodyPr wrap="square" lIns="91440" tIns="45720" rIns="91440" bIns="45720">
            <a:spAutoFit/>
          </a:bodyPr>
          <a:lstStyle/>
          <a:p>
            <a:pPr algn="r"/>
            <a:r>
              <a:rPr lang="en-US" sz="4400" b="1"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Often our problems with people, </a:t>
            </a:r>
          </a:p>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a</a:t>
            </a:r>
            <a:r>
              <a:rPr lang="en-US" sz="4400" b="1"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re </a:t>
            </a:r>
            <a:r>
              <a:rPr lang="en-US" sz="4400" b="1"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a</a:t>
            </a:r>
            <a:r>
              <a:rPr lang="en-US" sz="4400" b="1" cap="none"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 reflection of our </a:t>
            </a:r>
          </a:p>
          <a:p>
            <a:pPr algn="r"/>
            <a:r>
              <a:rPr lang="en-US" sz="4400" b="1" cap="none"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Struggles with God</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144721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2123658"/>
          </a:xfrm>
          <a:prstGeom prst="rect">
            <a:avLst/>
          </a:prstGeom>
          <a:noFill/>
        </p:spPr>
        <p:txBody>
          <a:bodyPr wrap="square" lIns="91440" tIns="45720" rIns="91440" bIns="45720">
            <a:spAutoFit/>
          </a:bodyPr>
          <a:lstStyle/>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Fighting against God</a:t>
            </a:r>
          </a:p>
          <a:p>
            <a:pPr algn="r"/>
            <a:r>
              <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brings unnecessary</a:t>
            </a:r>
          </a:p>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Pain!</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84474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1446550"/>
          </a:xfrm>
          <a:prstGeom prst="rect">
            <a:avLst/>
          </a:prstGeom>
          <a:noFill/>
        </p:spPr>
        <p:txBody>
          <a:bodyPr wrap="square" lIns="91440" tIns="45720" rIns="91440" bIns="45720">
            <a:spAutoFit/>
          </a:bodyPr>
          <a:lstStyle/>
          <a:p>
            <a:pPr algn="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5. What God cares about most is our Spiritual Growth!</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93540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2006663"/>
            <a:ext cx="7668061" cy="3754874"/>
          </a:xfrm>
          <a:prstGeom prst="rect">
            <a:avLst/>
          </a:prstGeom>
          <a:noFill/>
        </p:spPr>
        <p:txBody>
          <a:bodyPr wrap="square" rtlCol="0">
            <a:spAutoFit/>
          </a:bodyPr>
          <a:lstStyle/>
          <a:p>
            <a:pPr algn="ctr"/>
            <a:r>
              <a:rPr lang="en-US" sz="4000" baseline="30000" dirty="0"/>
              <a:t>25</a:t>
            </a:r>
            <a:r>
              <a:rPr lang="en-US" sz="4000" dirty="0"/>
              <a:t> When the man saw that </a:t>
            </a:r>
            <a:r>
              <a:rPr lang="en-US" sz="4000" b="1" dirty="0"/>
              <a:t>he could not defeat him</a:t>
            </a:r>
            <a:r>
              <a:rPr lang="en-US" sz="4000" dirty="0"/>
              <a:t>, he struck Jacob's hip socket as they wrestled and dislocated his hip. </a:t>
            </a:r>
            <a:br>
              <a:rPr lang="en-US" sz="4000" dirty="0"/>
            </a:br>
            <a:r>
              <a:rPr lang="en-US" sz="4000" dirty="0"/>
              <a:t/>
            </a:r>
            <a:br>
              <a:rPr lang="en-US" sz="4000" dirty="0"/>
            </a:br>
            <a:endParaRPr lang="en-US" sz="3800"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Genesis 32:24 (CSB)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61578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42" y="256674"/>
            <a:ext cx="9103916" cy="646331"/>
          </a:xfrm>
          <a:prstGeom prst="rect">
            <a:avLst/>
          </a:prstGeom>
          <a:solidFill>
            <a:srgbClr val="602C08"/>
          </a:solidFill>
        </p:spPr>
        <p:txBody>
          <a:bodyPr wrap="square" rtlCol="0">
            <a:spAutoFit/>
          </a:bodyPr>
          <a:lstStyle/>
          <a:p>
            <a:pPr algn="ctr"/>
            <a:r>
              <a:rPr lang="en-US" sz="3600" b="1" dirty="0">
                <a:solidFill>
                  <a:schemeClr val="bg1"/>
                </a:solidFill>
              </a:rPr>
              <a:t>God is Gracious to the One Who </a:t>
            </a:r>
            <a:r>
              <a:rPr lang="en-US" sz="3600" b="1" dirty="0" smtClean="0">
                <a:solidFill>
                  <a:schemeClr val="bg1"/>
                </a:solidFill>
              </a:rPr>
              <a:t>Surrenders</a:t>
            </a:r>
            <a:endParaRPr lang="en-US" sz="3600" dirty="0">
              <a:solidFill>
                <a:schemeClr val="bg1"/>
              </a:solidFill>
            </a:endParaRPr>
          </a:p>
        </p:txBody>
      </p:sp>
    </p:spTree>
    <p:extLst>
      <p:ext uri="{BB962C8B-B14F-4D97-AF65-F5344CB8AC3E}">
        <p14:creationId xmlns:p14="http://schemas.microsoft.com/office/powerpoint/2010/main" val="361878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1446550"/>
          </a:xfrm>
          <a:prstGeom prst="rect">
            <a:avLst/>
          </a:prstGeom>
          <a:noFill/>
        </p:spPr>
        <p:txBody>
          <a:bodyPr wrap="square" lIns="91440" tIns="45720" rIns="91440" bIns="45720">
            <a:spAutoFit/>
          </a:bodyPr>
          <a:lstStyle/>
          <a:p>
            <a:pPr algn="r"/>
            <a:r>
              <a:rPr lang="en-US" sz="4400" b="1" spc="50" dirty="0" smtClean="0">
                <a:ln w="0"/>
                <a:solidFill>
                  <a:schemeClr val="bg2"/>
                </a:solidFill>
                <a:effectLst>
                  <a:glow rad="228600">
                    <a:schemeClr val="accent3">
                      <a:satMod val="175000"/>
                      <a:alpha val="40000"/>
                    </a:schemeClr>
                  </a:glow>
                  <a:innerShdw blurRad="63500" dist="50800" dir="13500000">
                    <a:srgbClr val="000000">
                      <a:alpha val="50000"/>
                    </a:srgbClr>
                  </a:innerShdw>
                </a:effectLst>
              </a:rPr>
              <a:t>Resisting God will cost you everything in the end.</a:t>
            </a:r>
            <a:endPar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428456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 surr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42" y="256674"/>
            <a:ext cx="9103916" cy="646331"/>
          </a:xfrm>
          <a:prstGeom prst="rect">
            <a:avLst/>
          </a:prstGeom>
          <a:solidFill>
            <a:srgbClr val="525327"/>
          </a:solidFill>
        </p:spPr>
        <p:txBody>
          <a:bodyPr wrap="square" rtlCol="0">
            <a:spAutoFit/>
          </a:bodyPr>
          <a:lstStyle/>
          <a:p>
            <a:pPr algn="ctr"/>
            <a:r>
              <a:rPr lang="en-US" sz="3600" b="1" dirty="0" smtClean="0">
                <a:solidFill>
                  <a:schemeClr val="bg1"/>
                </a:solidFill>
              </a:rPr>
              <a:t>With Surrender Comes Transformation</a:t>
            </a:r>
            <a:endParaRPr lang="en-US" sz="3600" dirty="0">
              <a:solidFill>
                <a:schemeClr val="bg1"/>
              </a:solidFill>
            </a:endParaRPr>
          </a:p>
        </p:txBody>
      </p:sp>
    </p:spTree>
    <p:extLst>
      <p:ext uri="{BB962C8B-B14F-4D97-AF65-F5344CB8AC3E}">
        <p14:creationId xmlns:p14="http://schemas.microsoft.com/office/powerpoint/2010/main" val="220983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769441"/>
          </a:xfrm>
          <a:prstGeom prst="rect">
            <a:avLst/>
          </a:prstGeom>
          <a:noFill/>
        </p:spPr>
        <p:txBody>
          <a:bodyPr wrap="square" lIns="91440" tIns="45720" rIns="91440" bIns="45720">
            <a:spAutoFit/>
          </a:bodyPr>
          <a:lstStyle/>
          <a:p>
            <a:pPr algn="ctr"/>
            <a:r>
              <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2. The Resistive One is Confronted.</a:t>
            </a:r>
          </a:p>
        </p:txBody>
      </p:sp>
    </p:spTree>
    <p:extLst>
      <p:ext uri="{BB962C8B-B14F-4D97-AF65-F5344CB8AC3E}">
        <p14:creationId xmlns:p14="http://schemas.microsoft.com/office/powerpoint/2010/main" val="382341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1741970"/>
            <a:ext cx="7668061" cy="2862322"/>
          </a:xfrm>
          <a:prstGeom prst="rect">
            <a:avLst/>
          </a:prstGeom>
          <a:noFill/>
        </p:spPr>
        <p:txBody>
          <a:bodyPr wrap="square" rtlCol="0">
            <a:spAutoFit/>
          </a:bodyPr>
          <a:lstStyle/>
          <a:p>
            <a:pPr algn="ctr"/>
            <a:r>
              <a:rPr lang="en-US" sz="3600" baseline="30000" dirty="0"/>
              <a:t>7</a:t>
            </a:r>
            <a:r>
              <a:rPr lang="en-US" sz="3600" dirty="0"/>
              <a:t> He who has an ear, let him hear what the Spirit says to the churches: </a:t>
            </a:r>
            <a:r>
              <a:rPr lang="en-US" sz="3600" b="1" dirty="0"/>
              <a:t>To him who  overcomes, I will give to eat from the Tree of Life which is in the midst of the Paradise of God. </a:t>
            </a:r>
            <a:endParaRPr lang="en-US" sz="3600" b="1"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Revelation 2:7 (NKJV)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506579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pic>
        <p:nvPicPr>
          <p:cNvPr id="3074" name="Picture 2" descr="Image result for I surr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4637" cy="585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807241"/>
            <a:ext cx="9114636" cy="707886"/>
          </a:xfrm>
          <a:prstGeom prst="rect">
            <a:avLst/>
          </a:prstGeom>
          <a:noFill/>
        </p:spPr>
        <p:txBody>
          <a:bodyPr wrap="square" rtlCol="0">
            <a:spAutoFit/>
          </a:bodyPr>
          <a:lstStyle/>
          <a:p>
            <a:pPr algn="ctr"/>
            <a:r>
              <a:rPr lang="en-US" sz="4000" b="1" dirty="0">
                <a:solidFill>
                  <a:schemeClr val="bg1"/>
                </a:solidFill>
              </a:rPr>
              <a:t>Today’s message is a call to </a:t>
            </a:r>
            <a:r>
              <a:rPr lang="en-US" sz="4000" b="1" dirty="0" smtClean="0">
                <a:solidFill>
                  <a:schemeClr val="bg1"/>
                </a:solidFill>
              </a:rPr>
              <a:t>surrender!</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24526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1741970"/>
            <a:ext cx="7668061" cy="1200329"/>
          </a:xfrm>
          <a:prstGeom prst="rect">
            <a:avLst/>
          </a:prstGeom>
          <a:noFill/>
        </p:spPr>
        <p:txBody>
          <a:bodyPr wrap="square" rtlCol="0">
            <a:spAutoFit/>
          </a:bodyPr>
          <a:lstStyle/>
          <a:p>
            <a:pPr algn="ctr"/>
            <a:r>
              <a:rPr lang="en-US" sz="3600" b="1" i="1" baseline="30000" dirty="0"/>
              <a:t>10</a:t>
            </a:r>
            <a:r>
              <a:rPr lang="en-US" sz="3600" b="1" i="1" dirty="0"/>
              <a:t> I have come that they might have life and have it more abundantly. </a:t>
            </a:r>
            <a:endParaRPr lang="en-US" sz="3600" b="1" i="1"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John 10:10 (NKJV)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76196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142" b="39264"/>
          <a:stretch/>
        </p:blipFill>
        <p:spPr>
          <a:xfrm>
            <a:off x="721927" y="1565711"/>
            <a:ext cx="7668061" cy="4947383"/>
          </a:xfrm>
          <a:prstGeom prst="rect">
            <a:avLst/>
          </a:prstGeom>
        </p:spPr>
      </p:pic>
      <p:sp>
        <p:nvSpPr>
          <p:cNvPr id="5" name="TextBox 4"/>
          <p:cNvSpPr txBox="1"/>
          <p:nvPr/>
        </p:nvSpPr>
        <p:spPr>
          <a:xfrm>
            <a:off x="737969" y="1741970"/>
            <a:ext cx="7668061" cy="2862322"/>
          </a:xfrm>
          <a:prstGeom prst="rect">
            <a:avLst/>
          </a:prstGeom>
          <a:noFill/>
        </p:spPr>
        <p:txBody>
          <a:bodyPr wrap="square" rtlCol="0">
            <a:spAutoFit/>
          </a:bodyPr>
          <a:lstStyle/>
          <a:p>
            <a:pPr algn="ctr"/>
            <a:r>
              <a:rPr lang="en-US" sz="3600" baseline="30000" dirty="0"/>
              <a:t>11 </a:t>
            </a:r>
            <a:r>
              <a:rPr lang="en-US" sz="3600" dirty="0"/>
              <a:t> He came to his own, and his own people did not receive him. </a:t>
            </a:r>
            <a:br>
              <a:rPr lang="en-US" sz="3600" dirty="0"/>
            </a:br>
            <a:r>
              <a:rPr lang="en-US" sz="3600" baseline="30000" dirty="0"/>
              <a:t>12 </a:t>
            </a:r>
            <a:r>
              <a:rPr lang="en-US" sz="3600" dirty="0"/>
              <a:t> But to all who did receive him, to those who believe in his name, he gave them the right to be children of God</a:t>
            </a:r>
            <a:endParaRPr lang="en-US" sz="3600" b="1" i="1" dirty="0">
              <a:solidFill>
                <a:srgbClr val="000099"/>
              </a:solidFill>
            </a:endParaRPr>
          </a:p>
        </p:txBody>
      </p:sp>
      <p:sp>
        <p:nvSpPr>
          <p:cNvPr id="6" name="TextBox 5"/>
          <p:cNvSpPr txBox="1"/>
          <p:nvPr/>
        </p:nvSpPr>
        <p:spPr>
          <a:xfrm>
            <a:off x="721927" y="5245768"/>
            <a:ext cx="7668061" cy="523220"/>
          </a:xfrm>
          <a:prstGeom prst="rect">
            <a:avLst/>
          </a:prstGeom>
          <a:noFill/>
        </p:spPr>
        <p:txBody>
          <a:bodyPr wrap="square" rtlCol="0">
            <a:spAutoFit/>
          </a:bodyPr>
          <a:lstStyle/>
          <a:p>
            <a:pPr algn="ctr"/>
            <a:r>
              <a:rPr lang="en-US" sz="2800" b="1" dirty="0"/>
              <a:t>John 1:11-12 (NKJV) </a:t>
            </a:r>
            <a:endParaRPr lang="en-US" sz="2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7237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408" y="0"/>
            <a:ext cx="9031458" cy="1261884"/>
          </a:xfrm>
          <a:prstGeom prst="rect">
            <a:avLst/>
          </a:prstGeom>
          <a:noFill/>
        </p:spPr>
        <p:txBody>
          <a:bodyPr wrap="square" rtlCol="0">
            <a:spAutoFit/>
          </a:bodyPr>
          <a:lstStyle/>
          <a:p>
            <a:pPr algn="r"/>
            <a:r>
              <a:rPr lang="en-US" sz="3800" dirty="0">
                <a:solidFill>
                  <a:schemeClr val="bg1"/>
                </a:solidFill>
                <a:effectLst>
                  <a:glow rad="228600">
                    <a:schemeClr val="accent3">
                      <a:satMod val="175000"/>
                      <a:alpha val="40000"/>
                    </a:schemeClr>
                  </a:glow>
                </a:effectLst>
              </a:rPr>
              <a:t>“I saw God face to face, </a:t>
            </a:r>
          </a:p>
          <a:p>
            <a:pPr algn="r"/>
            <a:r>
              <a:rPr lang="en-US" sz="3800" dirty="0">
                <a:solidFill>
                  <a:schemeClr val="bg1"/>
                </a:solidFill>
                <a:effectLst>
                  <a:glow rad="228600">
                    <a:schemeClr val="accent3">
                      <a:satMod val="175000"/>
                      <a:alpha val="40000"/>
                    </a:schemeClr>
                  </a:glow>
                </a:effectLst>
              </a:rPr>
              <a:t>yet my life was spared”</a:t>
            </a:r>
          </a:p>
        </p:txBody>
      </p:sp>
      <p:sp>
        <p:nvSpPr>
          <p:cNvPr id="4" name="TextBox 3"/>
          <p:cNvSpPr txBox="1"/>
          <p:nvPr/>
        </p:nvSpPr>
        <p:spPr>
          <a:xfrm>
            <a:off x="7385539" y="5697415"/>
            <a:ext cx="1758463" cy="1200329"/>
          </a:xfrm>
          <a:prstGeom prst="rect">
            <a:avLst/>
          </a:prstGeom>
          <a:noFill/>
        </p:spPr>
        <p:txBody>
          <a:bodyPr wrap="square" rtlCol="0">
            <a:spAutoFit/>
          </a:bodyPr>
          <a:lstStyle/>
          <a:p>
            <a:pPr algn="ctr"/>
            <a:r>
              <a:rPr lang="en-US" sz="3600" dirty="0">
                <a:solidFill>
                  <a:schemeClr val="accent4">
                    <a:lumMod val="20000"/>
                    <a:lumOff val="80000"/>
                  </a:schemeClr>
                </a:solidFill>
              </a:rPr>
              <a:t>Genesis 32:30</a:t>
            </a:r>
          </a:p>
        </p:txBody>
      </p:sp>
    </p:spTree>
    <p:extLst>
      <p:ext uri="{BB962C8B-B14F-4D97-AF65-F5344CB8AC3E}">
        <p14:creationId xmlns:p14="http://schemas.microsoft.com/office/powerpoint/2010/main" val="261719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408" y="0"/>
            <a:ext cx="9031458" cy="677108"/>
          </a:xfrm>
          <a:prstGeom prst="rect">
            <a:avLst/>
          </a:prstGeom>
          <a:noFill/>
        </p:spPr>
        <p:txBody>
          <a:bodyPr wrap="square" rtlCol="0">
            <a:spAutoFit/>
          </a:bodyPr>
          <a:lstStyle/>
          <a:p>
            <a:pPr algn="r"/>
            <a:r>
              <a:rPr lang="en-US" sz="3800" dirty="0">
                <a:solidFill>
                  <a:schemeClr val="bg1"/>
                </a:solidFill>
                <a:effectLst>
                  <a:glow rad="228600">
                    <a:schemeClr val="accent3">
                      <a:satMod val="175000"/>
                      <a:alpha val="40000"/>
                    </a:schemeClr>
                  </a:glow>
                </a:effectLst>
              </a:rPr>
              <a:t>“and God blessed him there.”</a:t>
            </a:r>
          </a:p>
        </p:txBody>
      </p:sp>
      <p:sp>
        <p:nvSpPr>
          <p:cNvPr id="4" name="TextBox 3"/>
          <p:cNvSpPr txBox="1"/>
          <p:nvPr/>
        </p:nvSpPr>
        <p:spPr>
          <a:xfrm>
            <a:off x="7385539" y="5697415"/>
            <a:ext cx="1758463" cy="1200329"/>
          </a:xfrm>
          <a:prstGeom prst="rect">
            <a:avLst/>
          </a:prstGeom>
          <a:noFill/>
        </p:spPr>
        <p:txBody>
          <a:bodyPr wrap="square" rtlCol="0">
            <a:spAutoFit/>
          </a:bodyPr>
          <a:lstStyle/>
          <a:p>
            <a:pPr algn="ctr"/>
            <a:r>
              <a:rPr lang="en-US" sz="3600" dirty="0">
                <a:solidFill>
                  <a:schemeClr val="accent4">
                    <a:lumMod val="20000"/>
                    <a:lumOff val="80000"/>
                  </a:schemeClr>
                </a:solidFill>
              </a:rPr>
              <a:t>Genesis 32:29</a:t>
            </a:r>
          </a:p>
        </p:txBody>
      </p:sp>
    </p:spTree>
    <p:extLst>
      <p:ext uri="{BB962C8B-B14F-4D97-AF65-F5344CB8AC3E}">
        <p14:creationId xmlns:p14="http://schemas.microsoft.com/office/powerpoint/2010/main" val="39173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8675" y="1619250"/>
            <a:ext cx="7477125" cy="4031873"/>
          </a:xfrm>
          <a:prstGeom prst="rect">
            <a:avLst/>
          </a:prstGeom>
          <a:noFill/>
        </p:spPr>
        <p:txBody>
          <a:bodyPr wrap="square" rtlCol="0">
            <a:spAutoFit/>
          </a:bodyPr>
          <a:lstStyle/>
          <a:p>
            <a:r>
              <a:rPr lang="en-US" sz="3200" b="1" dirty="0">
                <a:solidFill>
                  <a:schemeClr val="accent4">
                    <a:lumMod val="20000"/>
                    <a:lumOff val="80000"/>
                  </a:schemeClr>
                </a:solidFill>
              </a:rPr>
              <a:t>Romans 8:28-29 (NKJV) </a:t>
            </a:r>
            <a:r>
              <a:rPr lang="en-US" sz="3200" dirty="0">
                <a:solidFill>
                  <a:schemeClr val="accent4">
                    <a:lumMod val="20000"/>
                    <a:lumOff val="80000"/>
                  </a:schemeClr>
                </a:solidFill>
              </a:rPr>
              <a:t/>
            </a:r>
            <a:br>
              <a:rPr lang="en-US" sz="3200" dirty="0">
                <a:solidFill>
                  <a:schemeClr val="accent4">
                    <a:lumMod val="20000"/>
                    <a:lumOff val="80000"/>
                  </a:schemeClr>
                </a:solidFill>
              </a:rPr>
            </a:br>
            <a:r>
              <a:rPr lang="en-US" sz="3200" baseline="30000" dirty="0">
                <a:solidFill>
                  <a:schemeClr val="accent4">
                    <a:lumMod val="20000"/>
                    <a:lumOff val="80000"/>
                  </a:schemeClr>
                </a:solidFill>
              </a:rPr>
              <a:t>28 </a:t>
            </a:r>
            <a:r>
              <a:rPr lang="en-US" sz="3200" dirty="0">
                <a:solidFill>
                  <a:schemeClr val="accent4">
                    <a:lumMod val="20000"/>
                    <a:lumOff val="80000"/>
                  </a:schemeClr>
                </a:solidFill>
              </a:rPr>
              <a:t>And we know that all things work together for good to those who love God, to those who are the called according to </a:t>
            </a:r>
            <a:r>
              <a:rPr lang="en-US" sz="3200" i="1" dirty="0">
                <a:solidFill>
                  <a:schemeClr val="accent4">
                    <a:lumMod val="20000"/>
                    <a:lumOff val="80000"/>
                  </a:schemeClr>
                </a:solidFill>
              </a:rPr>
              <a:t>His</a:t>
            </a:r>
            <a:r>
              <a:rPr lang="en-US" sz="3200" dirty="0">
                <a:solidFill>
                  <a:schemeClr val="accent4">
                    <a:lumMod val="20000"/>
                    <a:lumOff val="80000"/>
                  </a:schemeClr>
                </a:solidFill>
              </a:rPr>
              <a:t> purpose. </a:t>
            </a:r>
            <a:r>
              <a:rPr lang="en-US" sz="3200" baseline="30000" dirty="0">
                <a:solidFill>
                  <a:schemeClr val="accent4">
                    <a:lumMod val="20000"/>
                    <a:lumOff val="80000"/>
                  </a:schemeClr>
                </a:solidFill>
              </a:rPr>
              <a:t>29</a:t>
            </a:r>
            <a:r>
              <a:rPr lang="en-US" sz="3200" dirty="0">
                <a:solidFill>
                  <a:schemeClr val="accent4">
                    <a:lumMod val="20000"/>
                    <a:lumOff val="80000"/>
                  </a:schemeClr>
                </a:solidFill>
              </a:rPr>
              <a:t> For whom He foreknew, He also </a:t>
            </a:r>
            <a:r>
              <a:rPr lang="en-US" sz="3200" b="1" u="sng" dirty="0">
                <a:solidFill>
                  <a:schemeClr val="accent4">
                    <a:lumMod val="20000"/>
                    <a:lumOff val="80000"/>
                  </a:schemeClr>
                </a:solidFill>
              </a:rPr>
              <a:t>predestined </a:t>
            </a:r>
            <a:r>
              <a:rPr lang="en-US" sz="3200" b="1" i="1" u="sng" dirty="0">
                <a:solidFill>
                  <a:schemeClr val="accent4">
                    <a:lumMod val="20000"/>
                    <a:lumOff val="80000"/>
                  </a:schemeClr>
                </a:solidFill>
              </a:rPr>
              <a:t>to be</a:t>
            </a:r>
            <a:r>
              <a:rPr lang="en-US" sz="3200" b="1" u="sng" dirty="0">
                <a:solidFill>
                  <a:schemeClr val="accent4">
                    <a:lumMod val="20000"/>
                    <a:lumOff val="80000"/>
                  </a:schemeClr>
                </a:solidFill>
              </a:rPr>
              <a:t> conformed to the image of His Son</a:t>
            </a:r>
            <a:r>
              <a:rPr lang="en-US" sz="3200" dirty="0">
                <a:solidFill>
                  <a:schemeClr val="accent4">
                    <a:lumMod val="20000"/>
                    <a:lumOff val="80000"/>
                  </a:schemeClr>
                </a:solidFill>
              </a:rPr>
              <a:t>, that He might be the firstborn among many brethren. </a:t>
            </a:r>
            <a:endParaRPr lang="en-US" dirty="0"/>
          </a:p>
        </p:txBody>
      </p:sp>
    </p:spTree>
    <p:extLst>
      <p:ext uri="{BB962C8B-B14F-4D97-AF65-F5344CB8AC3E}">
        <p14:creationId xmlns:p14="http://schemas.microsoft.com/office/powerpoint/2010/main" val="158282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Jacob becomes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3996" cy="769441"/>
          </a:xfrm>
          <a:prstGeom prst="rect">
            <a:avLst/>
          </a:prstGeom>
          <a:noFill/>
        </p:spPr>
        <p:txBody>
          <a:bodyPr wrap="square" lIns="91440" tIns="45720" rIns="91440" bIns="45720">
            <a:spAutoFit/>
          </a:bodyPr>
          <a:lstStyle/>
          <a:p>
            <a:pPr algn="ctr"/>
            <a:r>
              <a:rPr lang="en-US" sz="4400" b="1"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3</a:t>
            </a:r>
            <a:r>
              <a:rPr lang="en-US" sz="44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 Resisting God brings adversity.</a:t>
            </a:r>
          </a:p>
        </p:txBody>
      </p:sp>
    </p:spTree>
    <p:extLst>
      <p:ext uri="{BB962C8B-B14F-4D97-AF65-F5344CB8AC3E}">
        <p14:creationId xmlns:p14="http://schemas.microsoft.com/office/powerpoint/2010/main" val="297612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8675" y="1619250"/>
            <a:ext cx="7477125" cy="5016758"/>
          </a:xfrm>
          <a:prstGeom prst="rect">
            <a:avLst/>
          </a:prstGeom>
          <a:noFill/>
        </p:spPr>
        <p:txBody>
          <a:bodyPr wrap="square" rtlCol="0">
            <a:spAutoFit/>
          </a:bodyPr>
          <a:lstStyle/>
          <a:p>
            <a:r>
              <a:rPr lang="en-US" sz="3200" b="1" dirty="0">
                <a:solidFill>
                  <a:schemeClr val="accent4">
                    <a:lumMod val="20000"/>
                    <a:lumOff val="80000"/>
                  </a:schemeClr>
                </a:solidFill>
              </a:rPr>
              <a:t>2 Corinthians 11:24-27 </a:t>
            </a:r>
            <a:r>
              <a:rPr lang="en-US" sz="3200" dirty="0">
                <a:solidFill>
                  <a:schemeClr val="accent4">
                    <a:lumMod val="20000"/>
                    <a:lumOff val="80000"/>
                  </a:schemeClr>
                </a:solidFill>
              </a:rPr>
              <a:t>(The Message) </a:t>
            </a:r>
            <a:br>
              <a:rPr lang="en-US" sz="3200" dirty="0">
                <a:solidFill>
                  <a:schemeClr val="accent4">
                    <a:lumMod val="20000"/>
                    <a:lumOff val="80000"/>
                  </a:schemeClr>
                </a:solidFill>
              </a:rPr>
            </a:br>
            <a:r>
              <a:rPr lang="en-US" sz="3600" baseline="30000" dirty="0">
                <a:solidFill>
                  <a:schemeClr val="accent4">
                    <a:lumMod val="20000"/>
                    <a:lumOff val="80000"/>
                  </a:schemeClr>
                </a:solidFill>
              </a:rPr>
              <a:t>24 </a:t>
            </a:r>
            <a:r>
              <a:rPr lang="en-US" sz="3600" dirty="0">
                <a:solidFill>
                  <a:schemeClr val="accent4">
                    <a:lumMod val="20000"/>
                    <a:lumOff val="80000"/>
                  </a:schemeClr>
                </a:solidFill>
              </a:rPr>
              <a:t>I've been flogged five times with the Jews' thirty-nine lashes, </a:t>
            </a:r>
            <a:r>
              <a:rPr lang="en-US" sz="3600" baseline="30000" dirty="0">
                <a:solidFill>
                  <a:schemeClr val="accent4">
                    <a:lumMod val="20000"/>
                    <a:lumOff val="80000"/>
                  </a:schemeClr>
                </a:solidFill>
              </a:rPr>
              <a:t>25</a:t>
            </a:r>
            <a:r>
              <a:rPr lang="en-US" sz="3600" dirty="0">
                <a:solidFill>
                  <a:schemeClr val="accent4">
                    <a:lumMod val="20000"/>
                    <a:lumOff val="80000"/>
                  </a:schemeClr>
                </a:solidFill>
              </a:rPr>
              <a:t> beaten by Roman rods three times, pummeled with rocks once. I've been shipwrecked three times, and immersed (adrift) in the open sea for a night and a day. </a:t>
            </a:r>
            <a:r>
              <a:rPr lang="en-US" sz="3600" baseline="30000" dirty="0">
                <a:solidFill>
                  <a:schemeClr val="accent4">
                    <a:lumMod val="20000"/>
                    <a:lumOff val="80000"/>
                  </a:schemeClr>
                </a:solidFill>
              </a:rPr>
              <a:t>26 </a:t>
            </a:r>
            <a:r>
              <a:rPr lang="en-US" sz="3600" dirty="0">
                <a:solidFill>
                  <a:schemeClr val="accent4">
                    <a:lumMod val="20000"/>
                    <a:lumOff val="80000"/>
                  </a:schemeClr>
                </a:solidFill>
              </a:rPr>
              <a:t>In hard traveling year in and year out, I've had to ford rivers, fend off robbers, </a:t>
            </a:r>
          </a:p>
        </p:txBody>
      </p:sp>
    </p:spTree>
    <p:extLst>
      <p:ext uri="{BB962C8B-B14F-4D97-AF65-F5344CB8AC3E}">
        <p14:creationId xmlns:p14="http://schemas.microsoft.com/office/powerpoint/2010/main" val="16260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8675" y="1619250"/>
            <a:ext cx="7477125" cy="5078313"/>
          </a:xfrm>
          <a:prstGeom prst="rect">
            <a:avLst/>
          </a:prstGeom>
          <a:noFill/>
        </p:spPr>
        <p:txBody>
          <a:bodyPr wrap="square" rtlCol="0">
            <a:spAutoFit/>
          </a:bodyPr>
          <a:lstStyle/>
          <a:p>
            <a:r>
              <a:rPr lang="en-US" sz="3600" dirty="0">
                <a:solidFill>
                  <a:schemeClr val="accent4">
                    <a:lumMod val="20000"/>
                    <a:lumOff val="80000"/>
                  </a:schemeClr>
                </a:solidFill>
              </a:rPr>
              <a:t>struggled with friends, struggled with foes. I've been at risk in the city, at risk in the country, endangered by desert sun and sea storm, and betrayed by those I thought were my brothers. </a:t>
            </a:r>
            <a:r>
              <a:rPr lang="en-US" sz="3600" baseline="30000" dirty="0">
                <a:solidFill>
                  <a:schemeClr val="accent4">
                    <a:lumMod val="20000"/>
                    <a:lumOff val="80000"/>
                  </a:schemeClr>
                </a:solidFill>
              </a:rPr>
              <a:t>27</a:t>
            </a:r>
            <a:r>
              <a:rPr lang="en-US" sz="3600" dirty="0">
                <a:solidFill>
                  <a:schemeClr val="accent4">
                    <a:lumMod val="20000"/>
                    <a:lumOff val="80000"/>
                  </a:schemeClr>
                </a:solidFill>
              </a:rPr>
              <a:t> I've known drudgery and hard labor, many a long and lonely night without sleep, many a missed meal, blasted by the cold, naked to the weather. </a:t>
            </a:r>
          </a:p>
        </p:txBody>
      </p:sp>
    </p:spTree>
    <p:extLst>
      <p:ext uri="{BB962C8B-B14F-4D97-AF65-F5344CB8AC3E}">
        <p14:creationId xmlns:p14="http://schemas.microsoft.com/office/powerpoint/2010/main" val="1006283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389</Words>
  <Application>Microsoft Office PowerPoint</Application>
  <PresentationFormat>On-screen Show (4:3)</PresentationFormat>
  <Paragraphs>59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18</cp:revision>
  <cp:lastPrinted>2019-01-06T16:12:41Z</cp:lastPrinted>
  <dcterms:created xsi:type="dcterms:W3CDTF">2019-01-03T15:14:28Z</dcterms:created>
  <dcterms:modified xsi:type="dcterms:W3CDTF">2019-01-06T16:20:50Z</dcterms:modified>
</cp:coreProperties>
</file>