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70" r:id="rId3"/>
    <p:sldId id="271" r:id="rId4"/>
    <p:sldId id="272" r:id="rId5"/>
    <p:sldId id="273" r:id="rId6"/>
    <p:sldId id="274" r:id="rId7"/>
    <p:sldId id="256" r:id="rId8"/>
    <p:sldId id="292" r:id="rId9"/>
    <p:sldId id="261" r:id="rId10"/>
    <p:sldId id="266" r:id="rId11"/>
    <p:sldId id="265" r:id="rId12"/>
    <p:sldId id="264" r:id="rId13"/>
    <p:sldId id="262" r:id="rId14"/>
    <p:sldId id="293" r:id="rId15"/>
    <p:sldId id="294" r:id="rId16"/>
    <p:sldId id="295" r:id="rId17"/>
    <p:sldId id="296" r:id="rId18"/>
    <p:sldId id="297" r:id="rId19"/>
    <p:sldId id="298" r:id="rId20"/>
    <p:sldId id="268" r:id="rId21"/>
    <p:sldId id="267"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290" r:id="rId39"/>
    <p:sldId id="285" r:id="rId40"/>
    <p:sldId id="286" r:id="rId41"/>
    <p:sldId id="287" r:id="rId42"/>
    <p:sldId id="288" r:id="rId43"/>
    <p:sldId id="291" r:id="rId4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0005"/>
    <a:srgbClr val="360000"/>
    <a:srgbClr val="00000C"/>
    <a:srgbClr val="152543"/>
    <a:srgbClr val="000060"/>
    <a:srgbClr val="000074"/>
    <a:srgbClr val="00009A"/>
    <a:srgbClr val="0000CC"/>
    <a:srgbClr val="00006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1" autoAdjust="0"/>
    <p:restoredTop sz="94660"/>
  </p:normalViewPr>
  <p:slideViewPr>
    <p:cSldViewPr snapToGrid="0">
      <p:cViewPr>
        <p:scale>
          <a:sx n="80" d="100"/>
          <a:sy n="80" d="100"/>
        </p:scale>
        <p:origin x="1692"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1BC94D5-28C9-4880-A11A-07AB61DD9EC3}" type="datetimeFigureOut">
              <a:rPr lang="en-US" smtClean="0"/>
              <a:t>7/1/2018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AAEAD-F550-473E-86E9-AF300C82FD57}" type="slidenum">
              <a:rPr lang="en-US" smtClean="0"/>
              <a:t>‹#›</a:t>
            </a:fld>
            <a:endParaRPr lang="en-US"/>
          </a:p>
        </p:txBody>
      </p:sp>
    </p:spTree>
    <p:extLst>
      <p:ext uri="{BB962C8B-B14F-4D97-AF65-F5344CB8AC3E}">
        <p14:creationId xmlns:p14="http://schemas.microsoft.com/office/powerpoint/2010/main" val="162693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BC94D5-28C9-4880-A11A-07AB61DD9EC3}" type="datetimeFigureOut">
              <a:rPr lang="en-US" smtClean="0"/>
              <a:t>7/1/2018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AAEAD-F550-473E-86E9-AF300C82FD57}" type="slidenum">
              <a:rPr lang="en-US" smtClean="0"/>
              <a:t>‹#›</a:t>
            </a:fld>
            <a:endParaRPr lang="en-US"/>
          </a:p>
        </p:txBody>
      </p:sp>
    </p:spTree>
    <p:extLst>
      <p:ext uri="{BB962C8B-B14F-4D97-AF65-F5344CB8AC3E}">
        <p14:creationId xmlns:p14="http://schemas.microsoft.com/office/powerpoint/2010/main" val="767318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BC94D5-28C9-4880-A11A-07AB61DD9EC3}" type="datetimeFigureOut">
              <a:rPr lang="en-US" smtClean="0"/>
              <a:t>7/1/2018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AAEAD-F550-473E-86E9-AF300C82FD57}" type="slidenum">
              <a:rPr lang="en-US" smtClean="0"/>
              <a:t>‹#›</a:t>
            </a:fld>
            <a:endParaRPr lang="en-US"/>
          </a:p>
        </p:txBody>
      </p:sp>
    </p:spTree>
    <p:extLst>
      <p:ext uri="{BB962C8B-B14F-4D97-AF65-F5344CB8AC3E}">
        <p14:creationId xmlns:p14="http://schemas.microsoft.com/office/powerpoint/2010/main" val="112159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BC94D5-28C9-4880-A11A-07AB61DD9EC3}" type="datetimeFigureOut">
              <a:rPr lang="en-US" smtClean="0"/>
              <a:t>7/1/2018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AAEAD-F550-473E-86E9-AF300C82FD57}" type="slidenum">
              <a:rPr lang="en-US" smtClean="0"/>
              <a:t>‹#›</a:t>
            </a:fld>
            <a:endParaRPr lang="en-US"/>
          </a:p>
        </p:txBody>
      </p:sp>
    </p:spTree>
    <p:extLst>
      <p:ext uri="{BB962C8B-B14F-4D97-AF65-F5344CB8AC3E}">
        <p14:creationId xmlns:p14="http://schemas.microsoft.com/office/powerpoint/2010/main" val="180913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BC94D5-28C9-4880-A11A-07AB61DD9EC3}" type="datetimeFigureOut">
              <a:rPr lang="en-US" smtClean="0"/>
              <a:t>7/1/2018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6AAEAD-F550-473E-86E9-AF300C82FD57}" type="slidenum">
              <a:rPr lang="en-US" smtClean="0"/>
              <a:t>‹#›</a:t>
            </a:fld>
            <a:endParaRPr lang="en-US"/>
          </a:p>
        </p:txBody>
      </p:sp>
    </p:spTree>
    <p:extLst>
      <p:ext uri="{BB962C8B-B14F-4D97-AF65-F5344CB8AC3E}">
        <p14:creationId xmlns:p14="http://schemas.microsoft.com/office/powerpoint/2010/main" val="1247203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BC94D5-28C9-4880-A11A-07AB61DD9EC3}" type="datetimeFigureOut">
              <a:rPr lang="en-US" smtClean="0"/>
              <a:t>7/1/2018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AAEAD-F550-473E-86E9-AF300C82FD57}" type="slidenum">
              <a:rPr lang="en-US" smtClean="0"/>
              <a:t>‹#›</a:t>
            </a:fld>
            <a:endParaRPr lang="en-US"/>
          </a:p>
        </p:txBody>
      </p:sp>
    </p:spTree>
    <p:extLst>
      <p:ext uri="{BB962C8B-B14F-4D97-AF65-F5344CB8AC3E}">
        <p14:creationId xmlns:p14="http://schemas.microsoft.com/office/powerpoint/2010/main" val="3637810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BC94D5-28C9-4880-A11A-07AB61DD9EC3}" type="datetimeFigureOut">
              <a:rPr lang="en-US" smtClean="0"/>
              <a:t>7/1/2018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6AAEAD-F550-473E-86E9-AF300C82FD57}" type="slidenum">
              <a:rPr lang="en-US" smtClean="0"/>
              <a:t>‹#›</a:t>
            </a:fld>
            <a:endParaRPr lang="en-US"/>
          </a:p>
        </p:txBody>
      </p:sp>
    </p:spTree>
    <p:extLst>
      <p:ext uri="{BB962C8B-B14F-4D97-AF65-F5344CB8AC3E}">
        <p14:creationId xmlns:p14="http://schemas.microsoft.com/office/powerpoint/2010/main" val="988567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BC94D5-28C9-4880-A11A-07AB61DD9EC3}" type="datetimeFigureOut">
              <a:rPr lang="en-US" smtClean="0"/>
              <a:t>7/1/2018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6AAEAD-F550-473E-86E9-AF300C82FD57}" type="slidenum">
              <a:rPr lang="en-US" smtClean="0"/>
              <a:t>‹#›</a:t>
            </a:fld>
            <a:endParaRPr lang="en-US"/>
          </a:p>
        </p:txBody>
      </p:sp>
    </p:spTree>
    <p:extLst>
      <p:ext uri="{BB962C8B-B14F-4D97-AF65-F5344CB8AC3E}">
        <p14:creationId xmlns:p14="http://schemas.microsoft.com/office/powerpoint/2010/main" val="914699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BC94D5-28C9-4880-A11A-07AB61DD9EC3}" type="datetimeFigureOut">
              <a:rPr lang="en-US" smtClean="0"/>
              <a:t>7/1/2018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6AAEAD-F550-473E-86E9-AF300C82FD57}" type="slidenum">
              <a:rPr lang="en-US" smtClean="0"/>
              <a:t>‹#›</a:t>
            </a:fld>
            <a:endParaRPr lang="en-US"/>
          </a:p>
        </p:txBody>
      </p:sp>
    </p:spTree>
    <p:extLst>
      <p:ext uri="{BB962C8B-B14F-4D97-AF65-F5344CB8AC3E}">
        <p14:creationId xmlns:p14="http://schemas.microsoft.com/office/powerpoint/2010/main" val="3607190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BC94D5-28C9-4880-A11A-07AB61DD9EC3}" type="datetimeFigureOut">
              <a:rPr lang="en-US" smtClean="0"/>
              <a:t>7/1/2018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AAEAD-F550-473E-86E9-AF300C82FD57}" type="slidenum">
              <a:rPr lang="en-US" smtClean="0"/>
              <a:t>‹#›</a:t>
            </a:fld>
            <a:endParaRPr lang="en-US"/>
          </a:p>
        </p:txBody>
      </p:sp>
    </p:spTree>
    <p:extLst>
      <p:ext uri="{BB962C8B-B14F-4D97-AF65-F5344CB8AC3E}">
        <p14:creationId xmlns:p14="http://schemas.microsoft.com/office/powerpoint/2010/main" val="295368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BC94D5-28C9-4880-A11A-07AB61DD9EC3}" type="datetimeFigureOut">
              <a:rPr lang="en-US" smtClean="0"/>
              <a:t>7/1/2018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6AAEAD-F550-473E-86E9-AF300C82FD57}" type="slidenum">
              <a:rPr lang="en-US" smtClean="0"/>
              <a:t>‹#›</a:t>
            </a:fld>
            <a:endParaRPr lang="en-US"/>
          </a:p>
        </p:txBody>
      </p:sp>
    </p:spTree>
    <p:extLst>
      <p:ext uri="{BB962C8B-B14F-4D97-AF65-F5344CB8AC3E}">
        <p14:creationId xmlns:p14="http://schemas.microsoft.com/office/powerpoint/2010/main" val="1180338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BC94D5-28C9-4880-A11A-07AB61DD9EC3}" type="datetimeFigureOut">
              <a:rPr lang="en-US" smtClean="0"/>
              <a:t>7/1/2018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6AAEAD-F550-473E-86E9-AF300C82FD57}" type="slidenum">
              <a:rPr lang="en-US" smtClean="0"/>
              <a:t>‹#›</a:t>
            </a:fld>
            <a:endParaRPr lang="en-US"/>
          </a:p>
        </p:txBody>
      </p:sp>
    </p:spTree>
    <p:extLst>
      <p:ext uri="{BB962C8B-B14F-4D97-AF65-F5344CB8AC3E}">
        <p14:creationId xmlns:p14="http://schemas.microsoft.com/office/powerpoint/2010/main" val="1123282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5000"/>
          <a:stretch/>
        </p:blipFill>
        <p:spPr>
          <a:xfrm>
            <a:off x="0" y="-1"/>
            <a:ext cx="9144000" cy="6875187"/>
          </a:xfrm>
          <a:prstGeom prst="rect">
            <a:avLst/>
          </a:prstGeom>
        </p:spPr>
      </p:pic>
      <p:sp>
        <p:nvSpPr>
          <p:cNvPr id="3" name="Rectangle 2"/>
          <p:cNvSpPr/>
          <p:nvPr/>
        </p:nvSpPr>
        <p:spPr>
          <a:xfrm>
            <a:off x="0" y="5367635"/>
            <a:ext cx="9144000" cy="923330"/>
          </a:xfrm>
          <a:prstGeom prst="rect">
            <a:avLst/>
          </a:prstGeom>
          <a:noFill/>
        </p:spPr>
        <p:txBody>
          <a:bodyPr wrap="square" lIns="91440" tIns="45720" rIns="91440" bIns="45720">
            <a:spAutoFit/>
          </a:bodyPr>
          <a:lstStyle/>
          <a:p>
            <a:pPr algn="ctr"/>
            <a:r>
              <a:rPr lang="en-US" sz="5400" b="1" dirty="0" smtClean="0">
                <a:ln w="13462">
                  <a:solidFill>
                    <a:schemeClr val="accent2">
                      <a:lumMod val="50000"/>
                    </a:schemeClr>
                  </a:solidFill>
                  <a:prstDash val="solid"/>
                </a:ln>
                <a:solidFill>
                  <a:schemeClr val="tx1">
                    <a:lumMod val="85000"/>
                    <a:lumOff val="15000"/>
                  </a:schemeClr>
                </a:solidFill>
                <a:effectLst>
                  <a:outerShdw dist="38100" dir="2700000" algn="bl" rotWithShape="0">
                    <a:schemeClr val="accent5"/>
                  </a:outerShdw>
                </a:effectLst>
              </a:rPr>
              <a:t>JULY 15</a:t>
            </a:r>
            <a:r>
              <a:rPr lang="en-US" sz="5400" b="1" baseline="30000" dirty="0" smtClean="0">
                <a:ln w="13462">
                  <a:solidFill>
                    <a:schemeClr val="accent2">
                      <a:lumMod val="50000"/>
                    </a:schemeClr>
                  </a:solidFill>
                  <a:prstDash val="solid"/>
                </a:ln>
                <a:solidFill>
                  <a:schemeClr val="tx1">
                    <a:lumMod val="85000"/>
                    <a:lumOff val="15000"/>
                  </a:schemeClr>
                </a:solidFill>
                <a:effectLst>
                  <a:outerShdw dist="38100" dir="2700000" algn="bl" rotWithShape="0">
                    <a:schemeClr val="accent5"/>
                  </a:outerShdw>
                </a:effectLst>
              </a:rPr>
              <a:t>TH</a:t>
            </a:r>
            <a:r>
              <a:rPr lang="en-US" sz="5400" b="1" dirty="0" smtClean="0">
                <a:ln w="13462">
                  <a:solidFill>
                    <a:schemeClr val="accent2">
                      <a:lumMod val="50000"/>
                    </a:schemeClr>
                  </a:solidFill>
                  <a:prstDash val="solid"/>
                </a:ln>
                <a:solidFill>
                  <a:schemeClr val="tx1">
                    <a:lumMod val="85000"/>
                    <a:lumOff val="15000"/>
                  </a:schemeClr>
                </a:solidFill>
                <a:effectLst>
                  <a:outerShdw dist="38100" dir="2700000" algn="bl" rotWithShape="0">
                    <a:schemeClr val="accent5"/>
                  </a:outerShdw>
                </a:effectLst>
              </a:rPr>
              <a:t> 5:30 p.m. </a:t>
            </a:r>
            <a:endParaRPr lang="en-US" sz="5400" b="1" cap="none" spc="0" dirty="0">
              <a:ln w="13462">
                <a:solidFill>
                  <a:schemeClr val="accent2">
                    <a:lumMod val="50000"/>
                  </a:schemeClr>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022575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Genesis 15: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653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Jeremiah 29:14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96252" y="5558589"/>
            <a:ext cx="8542421" cy="24064"/>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96252" y="6063916"/>
            <a:ext cx="1828801"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328611" y="5101389"/>
            <a:ext cx="2310062" cy="8022"/>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6409" y="6505075"/>
            <a:ext cx="8265696" cy="40105"/>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831306" y="6063916"/>
            <a:ext cx="2398294"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580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Isaiah 11: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914400" y="5895474"/>
            <a:ext cx="7772400" cy="4812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70022" y="5414211"/>
            <a:ext cx="7543800" cy="5614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60000" flipV="1">
            <a:off x="914400" y="6380245"/>
            <a:ext cx="1900989" cy="4060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60000">
            <a:off x="7058316" y="4947898"/>
            <a:ext cx="1435979" cy="3317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797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Image result for Amos 9: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7154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od promises never to flood the earth ag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472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3074" name="Picture 2" descr="Image result for train a child in the way he should go"/>
          <p:cNvPicPr>
            <a:picLocks noChangeAspect="1" noChangeArrowheads="1"/>
          </p:cNvPicPr>
          <p:nvPr/>
        </p:nvPicPr>
        <p:blipFill rotWithShape="1">
          <a:blip r:embed="rId2">
            <a:extLst>
              <a:ext uri="{28A0092B-C50C-407E-A947-70E740481C1C}">
                <a14:useLocalDpi xmlns:a14="http://schemas.microsoft.com/office/drawing/2010/main" val="0"/>
              </a:ext>
            </a:extLst>
          </a:blip>
          <a:srcRect l="3134" r="3996"/>
          <a:stretch/>
        </p:blipFill>
        <p:spPr bwMode="auto">
          <a:xfrm>
            <a:off x="0" y="198407"/>
            <a:ext cx="9161252" cy="6426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34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he I Wills of Chr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10" y="0"/>
            <a:ext cx="9046913" cy="6642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088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Matthew 26: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6719977" y="2570672"/>
            <a:ext cx="785004" cy="0"/>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084053" y="3165894"/>
            <a:ext cx="2685690" cy="14378"/>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177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Image result for Teacher I will follow you wherever you 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V="1">
            <a:off x="2094706" y="6328611"/>
            <a:ext cx="4751262" cy="3935"/>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06956" y="5626694"/>
            <a:ext cx="2291676" cy="4085"/>
          </a:xfrm>
          <a:prstGeom prst="line">
            <a:avLst/>
          </a:prstGeom>
          <a:ln w="444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1165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606"/>
          <a:stretch/>
        </p:blipFill>
        <p:spPr>
          <a:xfrm>
            <a:off x="0" y="0"/>
            <a:ext cx="9159041" cy="6858000"/>
          </a:xfrm>
          <a:prstGeom prst="rect">
            <a:avLst/>
          </a:prstGeom>
        </p:spPr>
      </p:pic>
    </p:spTree>
    <p:extLst>
      <p:ext uri="{BB962C8B-B14F-4D97-AF65-F5344CB8AC3E}">
        <p14:creationId xmlns:p14="http://schemas.microsoft.com/office/powerpoint/2010/main" val="581767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ink differently james mcdona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06" y="1172365"/>
            <a:ext cx="3514725" cy="47529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9820" y="125925"/>
            <a:ext cx="8826193" cy="1046440"/>
          </a:xfrm>
          <a:prstGeom prst="rect">
            <a:avLst/>
          </a:prstGeom>
          <a:noFill/>
        </p:spPr>
        <p:txBody>
          <a:bodyPr wrap="square" rtlCol="0">
            <a:spAutoFit/>
          </a:bodyPr>
          <a:lstStyle/>
          <a:p>
            <a:pPr algn="ctr"/>
            <a:r>
              <a:rPr lang="en-US" sz="4400" b="1" dirty="0" smtClean="0"/>
              <a:t>Poor </a:t>
            </a:r>
            <a:r>
              <a:rPr lang="en-US" sz="4400" b="1" dirty="0"/>
              <a:t>thinking will cloud your vision. </a:t>
            </a:r>
            <a:endParaRPr lang="en-US" sz="4400" dirty="0"/>
          </a:p>
          <a:p>
            <a:endParaRPr lang="en-US" dirty="0" smtClean="0"/>
          </a:p>
        </p:txBody>
      </p:sp>
      <p:sp>
        <p:nvSpPr>
          <p:cNvPr id="3" name="TextBox 2"/>
          <p:cNvSpPr txBox="1"/>
          <p:nvPr/>
        </p:nvSpPr>
        <p:spPr>
          <a:xfrm>
            <a:off x="4100051" y="1012330"/>
            <a:ext cx="4645742" cy="5693866"/>
          </a:xfrm>
          <a:prstGeom prst="rect">
            <a:avLst/>
          </a:prstGeom>
          <a:noFill/>
        </p:spPr>
        <p:txBody>
          <a:bodyPr wrap="square" rtlCol="0">
            <a:spAutoFit/>
          </a:bodyPr>
          <a:lstStyle/>
          <a:p>
            <a:r>
              <a:rPr lang="en-US" sz="2800" dirty="0"/>
              <a:t>So much of how we view life is based on how we think—the assumptions we make, the conclusions we draw, how we act based on those conclusions…. This new Bible study will help inform your thinking based on the truth of Jesus and the gospel. You’ll identify strongholds, examine how they came to be, and move toward repentance and the renewing of your mind. </a:t>
            </a:r>
          </a:p>
        </p:txBody>
      </p:sp>
    </p:spTree>
    <p:extLst>
      <p:ext uri="{BB962C8B-B14F-4D97-AF65-F5344CB8AC3E}">
        <p14:creationId xmlns:p14="http://schemas.microsoft.com/office/powerpoint/2010/main" val="1303972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Matthew 4: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385010"/>
            <a:ext cx="9144000" cy="923330"/>
          </a:xfrm>
          <a:prstGeom prst="rect">
            <a:avLst/>
          </a:prstGeom>
          <a:solidFill>
            <a:srgbClr val="000060"/>
          </a:solidFill>
        </p:spPr>
        <p:txBody>
          <a:bodyPr wrap="square" rtlCol="0">
            <a:spAutoFit/>
          </a:bodyPr>
          <a:lstStyle/>
          <a:p>
            <a:pPr algn="ctr"/>
            <a:r>
              <a:rPr lang="en-US" sz="5400" dirty="0" smtClean="0">
                <a:solidFill>
                  <a:schemeClr val="bg1"/>
                </a:solidFill>
              </a:rPr>
              <a:t>The Devil Tempts Jesus</a:t>
            </a:r>
            <a:endParaRPr lang="en-US" sz="5400" dirty="0">
              <a:solidFill>
                <a:schemeClr val="bg1"/>
              </a:solidFill>
            </a:endParaRPr>
          </a:p>
        </p:txBody>
      </p:sp>
      <p:cxnSp>
        <p:nvCxnSpPr>
          <p:cNvPr id="4" name="Straight Connector 3"/>
          <p:cNvCxnSpPr/>
          <p:nvPr/>
        </p:nvCxnSpPr>
        <p:spPr>
          <a:xfrm>
            <a:off x="5221705" y="4644189"/>
            <a:ext cx="914400" cy="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773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mage result for i will be like the most high"/>
          <p:cNvPicPr>
            <a:picLocks noChangeAspect="1" noChangeArrowheads="1"/>
          </p:cNvPicPr>
          <p:nvPr/>
        </p:nvPicPr>
        <p:blipFill rotWithShape="1">
          <a:blip r:embed="rId2">
            <a:extLst>
              <a:ext uri="{28A0092B-C50C-407E-A947-70E740481C1C}">
                <a14:useLocalDpi xmlns:a14="http://schemas.microsoft.com/office/drawing/2010/main" val="0"/>
              </a:ext>
            </a:extLst>
          </a:blip>
          <a:srcRect b="22807"/>
          <a:stretch/>
        </p:blipFill>
        <p:spPr bwMode="auto">
          <a:xfrm>
            <a:off x="24063" y="216567"/>
            <a:ext cx="9058881" cy="625642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rot="-120000">
            <a:off x="6785811" y="1949116"/>
            <a:ext cx="721894" cy="24063"/>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20000">
            <a:off x="4192556" y="2558716"/>
            <a:ext cx="721894" cy="24063"/>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20000">
            <a:off x="4794536" y="3201515"/>
            <a:ext cx="721894" cy="24063"/>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20000">
            <a:off x="946484" y="5518484"/>
            <a:ext cx="721894" cy="24063"/>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20000">
            <a:off x="561272" y="6232357"/>
            <a:ext cx="721894" cy="24063"/>
          </a:xfrm>
          <a:prstGeom prst="line">
            <a:avLst/>
          </a:prstGeom>
          <a:ln w="412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315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Luke 12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01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316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he who exalts himself will be humb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74044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 result for for I oppose the proud"/>
          <p:cNvPicPr>
            <a:picLocks noChangeAspect="1" noChangeArrowheads="1"/>
          </p:cNvPicPr>
          <p:nvPr/>
        </p:nvPicPr>
        <p:blipFill rotWithShape="1">
          <a:blip r:embed="rId3">
            <a:extLst>
              <a:ext uri="{28A0092B-C50C-407E-A947-70E740481C1C}">
                <a14:useLocalDpi xmlns:a14="http://schemas.microsoft.com/office/drawing/2010/main" val="0"/>
              </a:ext>
            </a:extLst>
          </a:blip>
          <a:srcRect t="20175" b="25067"/>
          <a:stretch/>
        </p:blipFill>
        <p:spPr bwMode="auto">
          <a:xfrm>
            <a:off x="-1" y="4740441"/>
            <a:ext cx="9144001" cy="2117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313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3988"/>
            <a:ext cx="9144000" cy="3814011"/>
          </a:xfrm>
          <a:prstGeom prst="rect">
            <a:avLst/>
          </a:prstGeom>
        </p:spPr>
      </p:pic>
      <p:sp>
        <p:nvSpPr>
          <p:cNvPr id="3" name="TextBox 2"/>
          <p:cNvSpPr txBox="1"/>
          <p:nvPr/>
        </p:nvSpPr>
        <p:spPr>
          <a:xfrm>
            <a:off x="96253" y="0"/>
            <a:ext cx="8951494" cy="4339650"/>
          </a:xfrm>
          <a:prstGeom prst="rect">
            <a:avLst/>
          </a:prstGeom>
          <a:noFill/>
        </p:spPr>
        <p:txBody>
          <a:bodyPr wrap="square" rtlCol="0">
            <a:spAutoFit/>
          </a:bodyPr>
          <a:lstStyle/>
          <a:p>
            <a:r>
              <a:rPr lang="en-US" sz="3600" dirty="0" smtClean="0">
                <a:solidFill>
                  <a:srgbClr val="1A0005"/>
                </a:solidFill>
              </a:rPr>
              <a:t>“</a:t>
            </a:r>
            <a:r>
              <a:rPr lang="en-US" sz="3600" b="1" dirty="0" smtClean="0">
                <a:solidFill>
                  <a:srgbClr val="1A0005"/>
                </a:solidFill>
              </a:rPr>
              <a:t>I can</a:t>
            </a:r>
            <a:r>
              <a:rPr lang="en-US" sz="3600" dirty="0" smtClean="0">
                <a:solidFill>
                  <a:srgbClr val="1A0005"/>
                </a:solidFill>
              </a:rPr>
              <a:t> do nothing by Myself; </a:t>
            </a:r>
            <a:r>
              <a:rPr lang="en-US" sz="3600" b="1" dirty="0" smtClean="0">
                <a:solidFill>
                  <a:srgbClr val="1A0005"/>
                </a:solidFill>
              </a:rPr>
              <a:t>I judge</a:t>
            </a:r>
            <a:r>
              <a:rPr lang="en-US" sz="3600" dirty="0" smtClean="0">
                <a:solidFill>
                  <a:srgbClr val="1A0005"/>
                </a:solidFill>
              </a:rPr>
              <a:t> only as </a:t>
            </a:r>
            <a:r>
              <a:rPr lang="en-US" sz="3600" b="1" dirty="0" smtClean="0">
                <a:solidFill>
                  <a:srgbClr val="1A0005"/>
                </a:solidFill>
              </a:rPr>
              <a:t>I hear</a:t>
            </a:r>
            <a:r>
              <a:rPr lang="en-US" sz="3600" dirty="0" smtClean="0">
                <a:solidFill>
                  <a:srgbClr val="1A0005"/>
                </a:solidFill>
              </a:rPr>
              <a:t>, and my judgment is just for </a:t>
            </a:r>
            <a:r>
              <a:rPr lang="en-US" sz="3600" b="1" dirty="0" smtClean="0">
                <a:solidFill>
                  <a:srgbClr val="1A0005"/>
                </a:solidFill>
              </a:rPr>
              <a:t>I seek</a:t>
            </a:r>
            <a:r>
              <a:rPr lang="en-US" sz="3600" dirty="0" smtClean="0">
                <a:solidFill>
                  <a:srgbClr val="1A0005"/>
                </a:solidFill>
              </a:rPr>
              <a:t> not to please myself but him who sent me.” </a:t>
            </a:r>
            <a:r>
              <a:rPr lang="en-US" sz="2400" dirty="0" smtClean="0">
                <a:solidFill>
                  <a:srgbClr val="1A0005"/>
                </a:solidFill>
              </a:rPr>
              <a:t>John </a:t>
            </a:r>
            <a:r>
              <a:rPr lang="en-US" sz="2400" dirty="0">
                <a:solidFill>
                  <a:srgbClr val="1A0005"/>
                </a:solidFill>
              </a:rPr>
              <a:t>5:19, </a:t>
            </a:r>
            <a:r>
              <a:rPr lang="en-US" sz="2400" dirty="0" smtClean="0">
                <a:solidFill>
                  <a:srgbClr val="1A0005"/>
                </a:solidFill>
              </a:rPr>
              <a:t>30.</a:t>
            </a:r>
            <a:endParaRPr lang="en-US" sz="1400" dirty="0" smtClean="0">
              <a:solidFill>
                <a:srgbClr val="1A0005"/>
              </a:solidFill>
            </a:endParaRPr>
          </a:p>
          <a:p>
            <a:r>
              <a:rPr lang="en-US" sz="1400" dirty="0" smtClean="0">
                <a:solidFill>
                  <a:srgbClr val="1A0005"/>
                </a:solidFill>
              </a:rPr>
              <a:t> </a:t>
            </a:r>
          </a:p>
          <a:p>
            <a:r>
              <a:rPr lang="en-US" sz="3600" dirty="0" smtClean="0">
                <a:solidFill>
                  <a:srgbClr val="1A0005"/>
                </a:solidFill>
              </a:rPr>
              <a:t>“</a:t>
            </a:r>
            <a:r>
              <a:rPr lang="en-US" sz="3600" b="1" dirty="0" smtClean="0">
                <a:solidFill>
                  <a:srgbClr val="1A0005"/>
                </a:solidFill>
              </a:rPr>
              <a:t>I </a:t>
            </a:r>
            <a:r>
              <a:rPr lang="en-US" sz="3600" b="1" dirty="0">
                <a:solidFill>
                  <a:srgbClr val="1A0005"/>
                </a:solidFill>
              </a:rPr>
              <a:t>have</a:t>
            </a:r>
            <a:r>
              <a:rPr lang="en-US" sz="3600" dirty="0">
                <a:solidFill>
                  <a:srgbClr val="1A0005"/>
                </a:solidFill>
              </a:rPr>
              <a:t> not spoken on My own, but the Father Himself, having sent Me, gave Me a commandment, what </a:t>
            </a:r>
            <a:r>
              <a:rPr lang="en-US" sz="3600" b="1" dirty="0">
                <a:solidFill>
                  <a:srgbClr val="1A0005"/>
                </a:solidFill>
              </a:rPr>
              <a:t>I should say</a:t>
            </a:r>
            <a:r>
              <a:rPr lang="en-US" sz="3600" dirty="0">
                <a:solidFill>
                  <a:srgbClr val="1A0005"/>
                </a:solidFill>
              </a:rPr>
              <a:t> and what </a:t>
            </a:r>
            <a:r>
              <a:rPr lang="en-US" sz="3600" b="1" dirty="0">
                <a:solidFill>
                  <a:srgbClr val="1A0005"/>
                </a:solidFill>
              </a:rPr>
              <a:t>I should speak</a:t>
            </a:r>
            <a:r>
              <a:rPr lang="en-US" sz="3600" dirty="0">
                <a:solidFill>
                  <a:srgbClr val="1A0005"/>
                </a:solidFill>
              </a:rPr>
              <a:t>.” </a:t>
            </a:r>
            <a:r>
              <a:rPr lang="en-US" sz="2400" dirty="0">
                <a:solidFill>
                  <a:srgbClr val="1A0005"/>
                </a:solidFill>
              </a:rPr>
              <a:t>John 12:49 </a:t>
            </a:r>
            <a:endParaRPr lang="en-US" sz="2400" dirty="0">
              <a:solidFill>
                <a:srgbClr val="1A0005"/>
              </a:solidFill>
            </a:endParaRPr>
          </a:p>
        </p:txBody>
      </p:sp>
    </p:spTree>
    <p:extLst>
      <p:ext uri="{BB962C8B-B14F-4D97-AF65-F5344CB8AC3E}">
        <p14:creationId xmlns:p14="http://schemas.microsoft.com/office/powerpoint/2010/main" val="708980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2 Peter 1: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737684"/>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flipV="1">
            <a:off x="6853587" y="1913019"/>
            <a:ext cx="1279760" cy="12602"/>
          </a:xfrm>
          <a:prstGeom prst="line">
            <a:avLst/>
          </a:prstGeom>
          <a:ln w="412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182703" y="2322093"/>
            <a:ext cx="658129" cy="8591"/>
          </a:xfrm>
          <a:prstGeom prst="line">
            <a:avLst/>
          </a:prstGeom>
          <a:ln w="412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6993955" y="3148261"/>
            <a:ext cx="1279760" cy="12602"/>
          </a:xfrm>
          <a:prstGeom prst="line">
            <a:avLst/>
          </a:prstGeom>
          <a:ln w="412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200952" y="3549314"/>
            <a:ext cx="3130416" cy="8592"/>
          </a:xfrm>
          <a:prstGeom prst="line">
            <a:avLst/>
          </a:prstGeom>
          <a:ln w="412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143850" y="3970419"/>
            <a:ext cx="2342550" cy="8591"/>
          </a:xfrm>
          <a:prstGeom prst="line">
            <a:avLst/>
          </a:prstGeom>
          <a:ln w="412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654842" y="3979010"/>
            <a:ext cx="2618873" cy="1"/>
          </a:xfrm>
          <a:prstGeom prst="line">
            <a:avLst/>
          </a:prstGeom>
          <a:ln w="412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094471" y="4391523"/>
            <a:ext cx="6539364" cy="8592"/>
          </a:xfrm>
          <a:prstGeom prst="line">
            <a:avLst/>
          </a:prstGeom>
          <a:ln w="412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82703" y="4752473"/>
            <a:ext cx="4303697" cy="0"/>
          </a:xfrm>
          <a:prstGeom prst="line">
            <a:avLst/>
          </a:prstGeom>
          <a:ln w="412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10464" y="5161540"/>
            <a:ext cx="751474" cy="0"/>
          </a:xfrm>
          <a:prstGeom prst="line">
            <a:avLst/>
          </a:prstGeom>
          <a:ln w="412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051608" y="5159540"/>
            <a:ext cx="786466" cy="12602"/>
          </a:xfrm>
          <a:prstGeom prst="line">
            <a:avLst/>
          </a:prstGeom>
          <a:ln w="412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221705" y="5606713"/>
            <a:ext cx="2791327" cy="12032"/>
          </a:xfrm>
          <a:prstGeom prst="line">
            <a:avLst/>
          </a:prstGeom>
          <a:ln w="412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216792" y="5979689"/>
            <a:ext cx="2621282" cy="0"/>
          </a:xfrm>
          <a:prstGeom prst="line">
            <a:avLst/>
          </a:prstGeom>
          <a:ln w="412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699934" y="5971104"/>
            <a:ext cx="1135382" cy="0"/>
          </a:xfrm>
          <a:prstGeom prst="line">
            <a:avLst/>
          </a:prstGeom>
          <a:ln w="412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82703" y="6420852"/>
            <a:ext cx="4303697" cy="0"/>
          </a:xfrm>
          <a:prstGeom prst="line">
            <a:avLst/>
          </a:prstGeom>
          <a:ln w="412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709910" y="6341207"/>
            <a:ext cx="1194837" cy="0"/>
          </a:xfrm>
          <a:prstGeom prst="line">
            <a:avLst/>
          </a:prstGeom>
          <a:ln w="412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142597" y="6758302"/>
            <a:ext cx="4343803" cy="1"/>
          </a:xfrm>
          <a:prstGeom prst="line">
            <a:avLst/>
          </a:prstGeom>
          <a:ln w="412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202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seven promi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1" cy="67497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7067" y="0"/>
            <a:ext cx="8120173" cy="923330"/>
          </a:xfrm>
          <a:prstGeom prst="rect">
            <a:avLst/>
          </a:prstGeom>
          <a:noFill/>
        </p:spPr>
        <p:txBody>
          <a:bodyPr wrap="none" lIns="91440" tIns="45720" rIns="91440" bIns="45720">
            <a:spAutoFit/>
          </a:bodyPr>
          <a:lstStyle/>
          <a:p>
            <a:pPr algn="ctr"/>
            <a:r>
              <a:rPr lang="en-US" sz="5400" b="1" cap="none" spc="50" dirty="0" smtClean="0">
                <a:ln w="0"/>
                <a:solidFill>
                  <a:schemeClr val="bg2"/>
                </a:solidFill>
                <a:effectLst>
                  <a:innerShdw blurRad="63500" dist="50800" dir="13500000">
                    <a:srgbClr val="000000">
                      <a:alpha val="50000"/>
                    </a:srgbClr>
                  </a:innerShdw>
                </a:effectLst>
              </a:rPr>
              <a:t>SEVEN PROMISES OF JESUS</a:t>
            </a:r>
            <a:endParaRPr lang="en-US" sz="5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6386514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seven promi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1" cy="67497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78491" y="-1"/>
            <a:ext cx="6641049" cy="2062103"/>
          </a:xfrm>
          <a:prstGeom prst="rect">
            <a:avLst/>
          </a:prstGeom>
          <a:noFill/>
        </p:spPr>
        <p:txBody>
          <a:bodyPr wrap="none" lIns="91440" tIns="45720" rIns="91440" bIns="45720">
            <a:spAutoFit/>
          </a:bodyPr>
          <a:lstStyle/>
          <a:p>
            <a:pPr marL="742950" indent="-742950" algn="ctr">
              <a:buAutoNum type="arabicPeriod"/>
            </a:pPr>
            <a:r>
              <a:rPr lang="en-US" sz="4000" b="1" cap="none" spc="50" dirty="0" smtClean="0">
                <a:ln w="0"/>
                <a:solidFill>
                  <a:schemeClr val="bg2"/>
                </a:solidFill>
                <a:effectLst>
                  <a:innerShdw blurRad="63500" dist="50800" dir="13500000">
                    <a:srgbClr val="000000">
                      <a:alpha val="50000"/>
                    </a:srgbClr>
                  </a:innerShdw>
                </a:effectLst>
              </a:rPr>
              <a:t>I WILL NEVER LEAVE THEE </a:t>
            </a:r>
          </a:p>
          <a:p>
            <a:pPr algn="ctr"/>
            <a:r>
              <a:rPr lang="en-US" sz="4000" b="1" cap="none" spc="50" dirty="0" smtClean="0">
                <a:ln w="0"/>
                <a:solidFill>
                  <a:schemeClr val="bg2"/>
                </a:solidFill>
                <a:effectLst>
                  <a:innerShdw blurRad="63500" dist="50800" dir="13500000">
                    <a:srgbClr val="000000">
                      <a:alpha val="50000"/>
                    </a:srgbClr>
                  </a:innerShdw>
                </a:effectLst>
              </a:rPr>
              <a:t>NOR FORSAKE THEE</a:t>
            </a:r>
          </a:p>
          <a:p>
            <a:pPr algn="ctr"/>
            <a:r>
              <a:rPr lang="en-US" sz="2400" b="1" spc="50" dirty="0" smtClean="0">
                <a:ln w="0"/>
                <a:solidFill>
                  <a:schemeClr val="bg2"/>
                </a:solidFill>
                <a:effectLst>
                  <a:innerShdw blurRad="63500" dist="50800" dir="13500000">
                    <a:srgbClr val="000000">
                      <a:alpha val="50000"/>
                    </a:srgbClr>
                  </a:innerShdw>
                </a:effectLst>
              </a:rPr>
              <a:t>HEBREWS 13:5</a:t>
            </a:r>
          </a:p>
          <a:p>
            <a:pPr algn="ctr"/>
            <a:r>
              <a:rPr lang="en-US" sz="2400" b="1" cap="none" spc="50" dirty="0" smtClean="0">
                <a:ln w="0"/>
                <a:solidFill>
                  <a:schemeClr val="bg2"/>
                </a:solidFill>
                <a:effectLst>
                  <a:innerShdw blurRad="63500" dist="50800" dir="13500000">
                    <a:srgbClr val="000000">
                      <a:alpha val="50000"/>
                    </a:srgbClr>
                  </a:innerShdw>
                </a:effectLst>
              </a:rPr>
              <a:t>John 14:6</a:t>
            </a:r>
            <a:endParaRPr lang="en-US" sz="2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6368525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seven promi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1" cy="67497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451147" y="-1"/>
            <a:ext cx="6495753" cy="1692771"/>
          </a:xfrm>
          <a:prstGeom prst="rect">
            <a:avLst/>
          </a:prstGeom>
          <a:noFill/>
        </p:spPr>
        <p:txBody>
          <a:bodyPr wrap="none" lIns="91440" tIns="45720" rIns="91440" bIns="45720">
            <a:spAutoFit/>
          </a:bodyPr>
          <a:lstStyle/>
          <a:p>
            <a:pPr algn="ctr"/>
            <a:r>
              <a:rPr lang="en-US" sz="4000" b="1" cap="none" spc="50" dirty="0" smtClean="0">
                <a:ln w="0"/>
                <a:solidFill>
                  <a:schemeClr val="bg2"/>
                </a:solidFill>
                <a:effectLst>
                  <a:innerShdw blurRad="63500" dist="50800" dir="13500000">
                    <a:srgbClr val="000000">
                      <a:alpha val="50000"/>
                    </a:srgbClr>
                  </a:innerShdw>
                </a:effectLst>
              </a:rPr>
              <a:t>2. HIM THAT COMETH TO ME</a:t>
            </a:r>
          </a:p>
          <a:p>
            <a:pPr algn="ctr"/>
            <a:r>
              <a:rPr lang="en-US" sz="4000" b="1" spc="50" dirty="0" smtClean="0">
                <a:ln w="0"/>
                <a:solidFill>
                  <a:schemeClr val="bg2"/>
                </a:solidFill>
                <a:effectLst>
                  <a:innerShdw blurRad="63500" dist="50800" dir="13500000">
                    <a:srgbClr val="000000">
                      <a:alpha val="50000"/>
                    </a:srgbClr>
                  </a:innerShdw>
                </a:effectLst>
              </a:rPr>
              <a:t>I WILL IN NO WISE CAST OUT</a:t>
            </a:r>
            <a:endParaRPr lang="en-US" sz="4000" b="1" cap="none" spc="50" dirty="0" smtClean="0">
              <a:ln w="0"/>
              <a:solidFill>
                <a:schemeClr val="bg2"/>
              </a:solidFill>
              <a:effectLst>
                <a:innerShdw blurRad="63500" dist="50800" dir="13500000">
                  <a:srgbClr val="000000">
                    <a:alpha val="50000"/>
                  </a:srgbClr>
                </a:innerShdw>
              </a:effectLst>
            </a:endParaRPr>
          </a:p>
          <a:p>
            <a:pPr algn="ctr"/>
            <a:r>
              <a:rPr lang="en-US" sz="2400" b="1" spc="50" dirty="0" smtClean="0">
                <a:ln w="0"/>
                <a:solidFill>
                  <a:schemeClr val="bg2"/>
                </a:solidFill>
                <a:effectLst>
                  <a:innerShdw blurRad="63500" dist="50800" dir="13500000">
                    <a:srgbClr val="000000">
                      <a:alpha val="50000"/>
                    </a:srgbClr>
                  </a:innerShdw>
                </a:effectLst>
              </a:rPr>
              <a:t>JOHN 6:37</a:t>
            </a:r>
            <a:endParaRPr lang="en-US" sz="2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008331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seven promi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1" cy="67497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62221" y="-1"/>
            <a:ext cx="8273612" cy="1077218"/>
          </a:xfrm>
          <a:prstGeom prst="rect">
            <a:avLst/>
          </a:prstGeom>
          <a:noFill/>
        </p:spPr>
        <p:txBody>
          <a:bodyPr wrap="none" lIns="91440" tIns="45720" rIns="91440" bIns="45720">
            <a:spAutoFit/>
          </a:bodyPr>
          <a:lstStyle/>
          <a:p>
            <a:pPr algn="ctr"/>
            <a:r>
              <a:rPr lang="en-US" sz="4000" b="1" cap="none" spc="50" dirty="0" smtClean="0">
                <a:ln w="0"/>
                <a:solidFill>
                  <a:schemeClr val="bg2"/>
                </a:solidFill>
                <a:effectLst>
                  <a:innerShdw blurRad="63500" dist="50800" dir="13500000">
                    <a:srgbClr val="000000">
                      <a:alpha val="50000"/>
                    </a:srgbClr>
                  </a:innerShdw>
                </a:effectLst>
              </a:rPr>
              <a:t>3. </a:t>
            </a:r>
            <a:r>
              <a:rPr lang="en-US" sz="4000" b="1" spc="50" dirty="0" smtClean="0">
                <a:ln w="0"/>
                <a:solidFill>
                  <a:schemeClr val="bg2"/>
                </a:solidFill>
                <a:effectLst>
                  <a:innerShdw blurRad="63500" dist="50800" dir="13500000">
                    <a:srgbClr val="000000">
                      <a:alpha val="50000"/>
                    </a:srgbClr>
                  </a:innerShdw>
                </a:effectLst>
              </a:rPr>
              <a:t>I WILL SEND YOU THE </a:t>
            </a:r>
            <a:r>
              <a:rPr lang="en-US" sz="4000" b="1" cap="none" spc="50" dirty="0" smtClean="0">
                <a:ln w="0"/>
                <a:solidFill>
                  <a:schemeClr val="bg2"/>
                </a:solidFill>
                <a:effectLst>
                  <a:innerShdw blurRad="63500" dist="50800" dir="13500000">
                    <a:srgbClr val="000000">
                      <a:alpha val="50000"/>
                    </a:srgbClr>
                  </a:innerShdw>
                </a:effectLst>
              </a:rPr>
              <a:t>COMFORTER</a:t>
            </a:r>
          </a:p>
          <a:p>
            <a:pPr algn="ctr"/>
            <a:r>
              <a:rPr lang="en-US" sz="2400" b="1" spc="50" dirty="0" smtClean="0">
                <a:ln w="0"/>
                <a:solidFill>
                  <a:schemeClr val="bg2"/>
                </a:solidFill>
                <a:effectLst>
                  <a:innerShdw blurRad="63500" dist="50800" dir="13500000">
                    <a:srgbClr val="000000">
                      <a:alpha val="50000"/>
                    </a:srgbClr>
                  </a:innerShdw>
                </a:effectLst>
              </a:rPr>
              <a:t>JOHN 15:26</a:t>
            </a:r>
            <a:endParaRPr lang="en-US" sz="2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47856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506" y="254070"/>
            <a:ext cx="8653174" cy="4657143"/>
          </a:xfrm>
          <a:prstGeom prst="rect">
            <a:avLst/>
          </a:prstGeom>
        </p:spPr>
      </p:pic>
      <p:sp>
        <p:nvSpPr>
          <p:cNvPr id="3" name="Rectangle 2"/>
          <p:cNvSpPr/>
          <p:nvPr/>
        </p:nvSpPr>
        <p:spPr>
          <a:xfrm>
            <a:off x="4601028" y="2851221"/>
            <a:ext cx="2923822" cy="461665"/>
          </a:xfrm>
          <a:prstGeom prst="rect">
            <a:avLst/>
          </a:prstGeom>
          <a:noFill/>
        </p:spPr>
        <p:txBody>
          <a:bodyPr wrap="square" lIns="91440" tIns="45720" rIns="91440" bIns="45720">
            <a:spAutoFit/>
          </a:bodyPr>
          <a:lstStyle/>
          <a:p>
            <a:pPr algn="ctr"/>
            <a:r>
              <a:rPr lang="en-US" sz="2400" b="1" cap="none" spc="0" dirty="0" smtClean="0">
                <a:ln w="13462">
                  <a:solidFill>
                    <a:srgbClr val="C00000"/>
                  </a:solidFill>
                  <a:prstDash val="solid"/>
                </a:ln>
                <a:solidFill>
                  <a:schemeClr val="tx1">
                    <a:lumMod val="85000"/>
                    <a:lumOff val="15000"/>
                  </a:schemeClr>
                </a:solidFill>
                <a:effectLst>
                  <a:outerShdw dist="38100" dir="2700000" algn="bl" rotWithShape="0">
                    <a:schemeClr val="accent5"/>
                  </a:outerShdw>
                </a:effectLst>
              </a:rPr>
              <a:t>JULY 15</a:t>
            </a:r>
            <a:r>
              <a:rPr lang="en-US" sz="2400" b="1" cap="none" spc="0" baseline="30000" dirty="0" smtClean="0">
                <a:ln w="13462">
                  <a:solidFill>
                    <a:srgbClr val="C00000"/>
                  </a:solidFill>
                  <a:prstDash val="solid"/>
                </a:ln>
                <a:solidFill>
                  <a:schemeClr val="tx1">
                    <a:lumMod val="85000"/>
                    <a:lumOff val="15000"/>
                  </a:schemeClr>
                </a:solidFill>
                <a:effectLst>
                  <a:outerShdw dist="38100" dir="2700000" algn="bl" rotWithShape="0">
                    <a:schemeClr val="accent5"/>
                  </a:outerShdw>
                </a:effectLst>
              </a:rPr>
              <a:t>TH @ </a:t>
            </a:r>
            <a:r>
              <a:rPr lang="en-US" sz="2400" b="1" dirty="0" smtClean="0">
                <a:ln w="13462">
                  <a:solidFill>
                    <a:srgbClr val="C00000"/>
                  </a:solidFill>
                  <a:prstDash val="solid"/>
                </a:ln>
                <a:solidFill>
                  <a:schemeClr val="tx1">
                    <a:lumMod val="85000"/>
                    <a:lumOff val="15000"/>
                  </a:schemeClr>
                </a:solidFill>
                <a:effectLst>
                  <a:outerShdw dist="38100" dir="2700000" algn="bl" rotWithShape="0">
                    <a:schemeClr val="accent5"/>
                  </a:outerShdw>
                </a:effectLst>
              </a:rPr>
              <a:t>5:30 P.M.</a:t>
            </a:r>
            <a:endParaRPr lang="en-US" sz="2400" b="1" cap="none" spc="0" dirty="0">
              <a:ln w="13462">
                <a:solidFill>
                  <a:srgbClr val="C00000"/>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TextBox 4"/>
          <p:cNvSpPr txBox="1"/>
          <p:nvPr/>
        </p:nvSpPr>
        <p:spPr>
          <a:xfrm>
            <a:off x="221506" y="4180344"/>
            <a:ext cx="8653173" cy="2554545"/>
          </a:xfrm>
          <a:prstGeom prst="rect">
            <a:avLst/>
          </a:prstGeom>
          <a:noFill/>
        </p:spPr>
        <p:txBody>
          <a:bodyPr wrap="square" rtlCol="0">
            <a:spAutoFit/>
          </a:bodyPr>
          <a:lstStyle/>
          <a:p>
            <a:pPr algn="ctr"/>
            <a:r>
              <a:rPr lang="en-US" sz="3200" b="1" dirty="0" smtClean="0"/>
              <a:t>Thinking determines outcome more than anything else. Our actions, attitudes, and self-awareness all flow from the way we think. Change is possible when we start to think differently, because nothing changes until we change our thinking!</a:t>
            </a:r>
            <a:endParaRPr lang="en-US" sz="3200" b="1" dirty="0"/>
          </a:p>
        </p:txBody>
      </p:sp>
    </p:spTree>
    <p:extLst>
      <p:ext uri="{BB962C8B-B14F-4D97-AF65-F5344CB8AC3E}">
        <p14:creationId xmlns:p14="http://schemas.microsoft.com/office/powerpoint/2010/main" val="610855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seven promi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1" cy="67497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8981" y="-1"/>
            <a:ext cx="8820107" cy="2308324"/>
          </a:xfrm>
          <a:prstGeom prst="rect">
            <a:avLst/>
          </a:prstGeom>
          <a:noFill/>
        </p:spPr>
        <p:txBody>
          <a:bodyPr wrap="none" lIns="91440" tIns="45720" rIns="91440" bIns="45720">
            <a:spAutoFit/>
          </a:bodyPr>
          <a:lstStyle/>
          <a:p>
            <a:pPr algn="ctr"/>
            <a:r>
              <a:rPr lang="en-US" sz="4000" b="1" spc="50" dirty="0">
                <a:ln w="0"/>
                <a:solidFill>
                  <a:schemeClr val="bg2"/>
                </a:solidFill>
                <a:effectLst>
                  <a:innerShdw blurRad="63500" dist="50800" dir="13500000">
                    <a:srgbClr val="000000">
                      <a:alpha val="50000"/>
                    </a:srgbClr>
                  </a:innerShdw>
                </a:effectLst>
              </a:rPr>
              <a:t>4</a:t>
            </a:r>
            <a:r>
              <a:rPr lang="en-US" sz="4000" b="1" cap="none" spc="50" dirty="0" smtClean="0">
                <a:ln w="0"/>
                <a:solidFill>
                  <a:schemeClr val="bg2"/>
                </a:solidFill>
                <a:effectLst>
                  <a:innerShdw blurRad="63500" dist="50800" dir="13500000">
                    <a:srgbClr val="000000">
                      <a:alpha val="50000"/>
                    </a:srgbClr>
                  </a:innerShdw>
                </a:effectLst>
              </a:rPr>
              <a:t>. </a:t>
            </a:r>
            <a:r>
              <a:rPr lang="en-US" sz="4000" b="1" spc="50" dirty="0" smtClean="0">
                <a:ln w="0"/>
                <a:solidFill>
                  <a:schemeClr val="bg2"/>
                </a:solidFill>
                <a:effectLst>
                  <a:innerShdw blurRad="63500" dist="50800" dir="13500000">
                    <a:srgbClr val="000000">
                      <a:alpha val="50000"/>
                    </a:srgbClr>
                  </a:innerShdw>
                </a:effectLst>
              </a:rPr>
              <a:t>COME UNTO ME, ALL YE THAT LABOR</a:t>
            </a:r>
          </a:p>
          <a:p>
            <a:pPr algn="ctr"/>
            <a:r>
              <a:rPr lang="en-US" sz="4000" b="1" cap="none" spc="50" dirty="0" smtClean="0">
                <a:ln w="0"/>
                <a:solidFill>
                  <a:schemeClr val="bg2"/>
                </a:solidFill>
                <a:effectLst>
                  <a:innerShdw blurRad="63500" dist="50800" dir="13500000">
                    <a:srgbClr val="000000">
                      <a:alpha val="50000"/>
                    </a:srgbClr>
                  </a:innerShdw>
                </a:effectLst>
              </a:rPr>
              <a:t>AND ARE HEAVY LADEN, AND I WILL</a:t>
            </a:r>
          </a:p>
          <a:p>
            <a:pPr algn="ctr"/>
            <a:r>
              <a:rPr lang="en-US" sz="4000" b="1" spc="50" dirty="0" smtClean="0">
                <a:ln w="0"/>
                <a:solidFill>
                  <a:schemeClr val="bg2"/>
                </a:solidFill>
                <a:effectLst>
                  <a:innerShdw blurRad="63500" dist="50800" dir="13500000">
                    <a:srgbClr val="000000">
                      <a:alpha val="50000"/>
                    </a:srgbClr>
                  </a:innerShdw>
                </a:effectLst>
              </a:rPr>
              <a:t>GIVE YOU REST</a:t>
            </a:r>
            <a:endParaRPr lang="en-US" sz="4000" b="1" cap="none" spc="50" dirty="0" smtClean="0">
              <a:ln w="0"/>
              <a:solidFill>
                <a:schemeClr val="bg2"/>
              </a:solidFill>
              <a:effectLst>
                <a:innerShdw blurRad="63500" dist="50800" dir="13500000">
                  <a:srgbClr val="000000">
                    <a:alpha val="50000"/>
                  </a:srgbClr>
                </a:innerShdw>
              </a:effectLst>
            </a:endParaRPr>
          </a:p>
          <a:p>
            <a:pPr algn="ctr"/>
            <a:r>
              <a:rPr lang="en-US" sz="2400" b="1" spc="50" dirty="0" smtClean="0">
                <a:ln w="0"/>
                <a:solidFill>
                  <a:schemeClr val="bg2"/>
                </a:solidFill>
                <a:effectLst>
                  <a:innerShdw blurRad="63500" dist="50800" dir="13500000">
                    <a:srgbClr val="000000">
                      <a:alpha val="50000"/>
                    </a:srgbClr>
                  </a:innerShdw>
                </a:effectLst>
              </a:rPr>
              <a:t>MATTHEW 11:28</a:t>
            </a:r>
            <a:endParaRPr lang="en-US" sz="2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614348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seven promi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1" cy="67497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35306" y="-1"/>
            <a:ext cx="7127464" cy="1692771"/>
          </a:xfrm>
          <a:prstGeom prst="rect">
            <a:avLst/>
          </a:prstGeom>
          <a:noFill/>
        </p:spPr>
        <p:txBody>
          <a:bodyPr wrap="none" lIns="91440" tIns="45720" rIns="91440" bIns="45720">
            <a:spAutoFit/>
          </a:bodyPr>
          <a:lstStyle/>
          <a:p>
            <a:pPr algn="ctr"/>
            <a:r>
              <a:rPr lang="en-US" sz="4000" b="1" spc="50" dirty="0" smtClean="0">
                <a:ln w="0"/>
                <a:solidFill>
                  <a:schemeClr val="bg2"/>
                </a:solidFill>
                <a:effectLst>
                  <a:innerShdw blurRad="63500" dist="50800" dir="13500000">
                    <a:srgbClr val="000000">
                      <a:alpha val="50000"/>
                    </a:srgbClr>
                  </a:innerShdw>
                </a:effectLst>
              </a:rPr>
              <a:t>5</a:t>
            </a:r>
            <a:r>
              <a:rPr lang="en-US" sz="4000" b="1" cap="none" spc="50" dirty="0" smtClean="0">
                <a:ln w="0"/>
                <a:solidFill>
                  <a:schemeClr val="bg2"/>
                </a:solidFill>
                <a:effectLst>
                  <a:innerShdw blurRad="63500" dist="50800" dir="13500000">
                    <a:srgbClr val="000000">
                      <a:alpha val="50000"/>
                    </a:srgbClr>
                  </a:innerShdw>
                </a:effectLst>
              </a:rPr>
              <a:t>. </a:t>
            </a:r>
            <a:r>
              <a:rPr lang="en-US" sz="4000" b="1" spc="50" dirty="0" smtClean="0">
                <a:ln w="0"/>
                <a:solidFill>
                  <a:schemeClr val="bg2"/>
                </a:solidFill>
                <a:effectLst>
                  <a:innerShdw blurRad="63500" dist="50800" dir="13500000">
                    <a:srgbClr val="000000">
                      <a:alpha val="50000"/>
                    </a:srgbClr>
                  </a:innerShdw>
                </a:effectLst>
              </a:rPr>
              <a:t>I WILL CONFESS YOU BEFORE </a:t>
            </a:r>
          </a:p>
          <a:p>
            <a:pPr algn="ctr"/>
            <a:r>
              <a:rPr lang="en-US" sz="4000" b="1" cap="none" spc="50" dirty="0" smtClean="0">
                <a:ln w="0"/>
                <a:solidFill>
                  <a:schemeClr val="bg2"/>
                </a:solidFill>
                <a:effectLst>
                  <a:innerShdw blurRad="63500" dist="50800" dir="13500000">
                    <a:srgbClr val="000000">
                      <a:alpha val="50000"/>
                    </a:srgbClr>
                  </a:innerShdw>
                </a:effectLst>
              </a:rPr>
              <a:t>THE FATHER IN HEAVEN</a:t>
            </a:r>
          </a:p>
          <a:p>
            <a:pPr algn="ctr"/>
            <a:r>
              <a:rPr lang="en-US" sz="2400" b="1" spc="50" dirty="0" smtClean="0">
                <a:ln w="0"/>
                <a:solidFill>
                  <a:schemeClr val="bg2"/>
                </a:solidFill>
                <a:effectLst>
                  <a:innerShdw blurRad="63500" dist="50800" dir="13500000">
                    <a:srgbClr val="000000">
                      <a:alpha val="50000"/>
                    </a:srgbClr>
                  </a:innerShdw>
                </a:effectLst>
              </a:rPr>
              <a:t>LUKE 12:8</a:t>
            </a:r>
            <a:endParaRPr lang="en-US" sz="2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10845691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aCTS 2: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737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seven promi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1" cy="67497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58753" y="-1"/>
            <a:ext cx="6080575" cy="1077218"/>
          </a:xfrm>
          <a:prstGeom prst="rect">
            <a:avLst/>
          </a:prstGeom>
          <a:noFill/>
        </p:spPr>
        <p:txBody>
          <a:bodyPr wrap="none" lIns="91440" tIns="45720" rIns="91440" bIns="45720">
            <a:spAutoFit/>
          </a:bodyPr>
          <a:lstStyle/>
          <a:p>
            <a:pPr algn="ctr"/>
            <a:r>
              <a:rPr lang="en-US" sz="4000" b="1" spc="50" dirty="0">
                <a:ln w="0"/>
                <a:solidFill>
                  <a:schemeClr val="bg2"/>
                </a:solidFill>
                <a:effectLst>
                  <a:innerShdw blurRad="63500" dist="50800" dir="13500000">
                    <a:srgbClr val="000000">
                      <a:alpha val="50000"/>
                    </a:srgbClr>
                  </a:innerShdw>
                </a:effectLst>
              </a:rPr>
              <a:t>6</a:t>
            </a:r>
            <a:r>
              <a:rPr lang="en-US" sz="4000" b="1" cap="none" spc="50" dirty="0" smtClean="0">
                <a:ln w="0"/>
                <a:solidFill>
                  <a:schemeClr val="bg2"/>
                </a:solidFill>
                <a:effectLst>
                  <a:innerShdw blurRad="63500" dist="50800" dir="13500000">
                    <a:srgbClr val="000000">
                      <a:alpha val="50000"/>
                    </a:srgbClr>
                  </a:innerShdw>
                </a:effectLst>
              </a:rPr>
              <a:t>. </a:t>
            </a:r>
            <a:r>
              <a:rPr lang="en-US" sz="4000" b="1" spc="50" dirty="0" smtClean="0">
                <a:ln w="0"/>
                <a:solidFill>
                  <a:schemeClr val="bg2"/>
                </a:solidFill>
                <a:effectLst>
                  <a:innerShdw blurRad="63500" dist="50800" dir="13500000">
                    <a:srgbClr val="000000">
                      <a:alpha val="50000"/>
                    </a:srgbClr>
                  </a:innerShdw>
                </a:effectLst>
              </a:rPr>
              <a:t>I WILL MAKE YOU CLEAN</a:t>
            </a:r>
            <a:endParaRPr lang="en-US" sz="4000" b="1" cap="none" spc="50" dirty="0" smtClean="0">
              <a:ln w="0"/>
              <a:solidFill>
                <a:schemeClr val="bg2"/>
              </a:solidFill>
              <a:effectLst>
                <a:innerShdw blurRad="63500" dist="50800" dir="13500000">
                  <a:srgbClr val="000000">
                    <a:alpha val="50000"/>
                  </a:srgbClr>
                </a:innerShdw>
              </a:effectLst>
            </a:endParaRPr>
          </a:p>
          <a:p>
            <a:pPr algn="ctr"/>
            <a:r>
              <a:rPr lang="en-US" sz="2400" b="1" spc="50" dirty="0" smtClean="0">
                <a:ln w="0"/>
                <a:solidFill>
                  <a:schemeClr val="bg2"/>
                </a:solidFill>
                <a:effectLst>
                  <a:innerShdw blurRad="63500" dist="50800" dir="13500000">
                    <a:srgbClr val="000000">
                      <a:alpha val="50000"/>
                    </a:srgbClr>
                  </a:innerShdw>
                </a:effectLst>
              </a:rPr>
              <a:t>MATTHEW 8:3</a:t>
            </a:r>
            <a:endParaRPr lang="en-US" sz="2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932197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seven promi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1" cy="67497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8416" y="-1"/>
            <a:ext cx="8321253" cy="1077218"/>
          </a:xfrm>
          <a:prstGeom prst="rect">
            <a:avLst/>
          </a:prstGeom>
          <a:noFill/>
        </p:spPr>
        <p:txBody>
          <a:bodyPr wrap="none" lIns="91440" tIns="45720" rIns="91440" bIns="45720">
            <a:spAutoFit/>
          </a:bodyPr>
          <a:lstStyle/>
          <a:p>
            <a:pPr algn="ctr"/>
            <a:r>
              <a:rPr lang="en-US" sz="4000" b="1" spc="50" dirty="0" smtClean="0">
                <a:ln w="0"/>
                <a:solidFill>
                  <a:schemeClr val="bg2"/>
                </a:solidFill>
                <a:effectLst>
                  <a:innerShdw blurRad="63500" dist="50800" dir="13500000">
                    <a:srgbClr val="000000">
                      <a:alpha val="50000"/>
                    </a:srgbClr>
                  </a:innerShdw>
                </a:effectLst>
              </a:rPr>
              <a:t>7</a:t>
            </a:r>
            <a:r>
              <a:rPr lang="en-US" sz="4000" b="1" cap="none" spc="50" dirty="0" smtClean="0">
                <a:ln w="0"/>
                <a:solidFill>
                  <a:schemeClr val="bg2"/>
                </a:solidFill>
                <a:effectLst>
                  <a:innerShdw blurRad="63500" dist="50800" dir="13500000">
                    <a:srgbClr val="000000">
                      <a:alpha val="50000"/>
                    </a:srgbClr>
                  </a:innerShdw>
                </a:effectLst>
              </a:rPr>
              <a:t>. </a:t>
            </a:r>
            <a:r>
              <a:rPr lang="en-US" sz="4000" b="1" spc="50" dirty="0" smtClean="0">
                <a:ln w="0"/>
                <a:solidFill>
                  <a:schemeClr val="bg2"/>
                </a:solidFill>
                <a:effectLst>
                  <a:innerShdw blurRad="63500" dist="50800" dir="13500000">
                    <a:srgbClr val="000000">
                      <a:alpha val="50000"/>
                    </a:srgbClr>
                  </a:innerShdw>
                </a:effectLst>
              </a:rPr>
              <a:t>I WILL MAKE YOU FISHERS OF MEN</a:t>
            </a:r>
            <a:endParaRPr lang="en-US" sz="4000" b="1" cap="none" spc="50" dirty="0" smtClean="0">
              <a:ln w="0"/>
              <a:solidFill>
                <a:schemeClr val="bg2"/>
              </a:solidFill>
              <a:effectLst>
                <a:innerShdw blurRad="63500" dist="50800" dir="13500000">
                  <a:srgbClr val="000000">
                    <a:alpha val="50000"/>
                  </a:srgbClr>
                </a:innerShdw>
              </a:effectLst>
            </a:endParaRPr>
          </a:p>
          <a:p>
            <a:pPr algn="ctr"/>
            <a:r>
              <a:rPr lang="en-US" sz="2400" b="1" spc="50" dirty="0" smtClean="0">
                <a:ln w="0"/>
                <a:solidFill>
                  <a:schemeClr val="bg2"/>
                </a:solidFill>
                <a:effectLst>
                  <a:innerShdw blurRad="63500" dist="50800" dir="13500000">
                    <a:srgbClr val="000000">
                      <a:alpha val="50000"/>
                    </a:srgbClr>
                  </a:innerShdw>
                </a:effectLst>
              </a:rPr>
              <a:t>MATTHEW 4:19</a:t>
            </a:r>
            <a:endParaRPr lang="en-US" sz="2400"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4055798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26842" b="19473"/>
          <a:stretch/>
        </p:blipFill>
        <p:spPr>
          <a:xfrm>
            <a:off x="-1" y="0"/>
            <a:ext cx="9129279" cy="6280484"/>
          </a:xfrm>
          <a:prstGeom prst="rect">
            <a:avLst/>
          </a:prstGeom>
        </p:spPr>
      </p:pic>
      <p:sp>
        <p:nvSpPr>
          <p:cNvPr id="3" name="Rectangle 2"/>
          <p:cNvSpPr/>
          <p:nvPr/>
        </p:nvSpPr>
        <p:spPr>
          <a:xfrm>
            <a:off x="1" y="6203835"/>
            <a:ext cx="9144000" cy="646331"/>
          </a:xfrm>
          <a:prstGeom prst="rect">
            <a:avLst/>
          </a:prstGeom>
          <a:noFill/>
        </p:spPr>
        <p:txBody>
          <a:bodyPr wrap="square" lIns="91440" tIns="45720" rIns="91440" bIns="45720">
            <a:spAutoFit/>
          </a:bodyPr>
          <a:lstStyle/>
          <a:p>
            <a:pPr algn="ct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REVELATION 21:4</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787733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2 PETER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8038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ABRAHAM LINCOLN AND HIS MO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0376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Image result for ABRAHAM LINCOLN YOUNGER Y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760" y="1"/>
            <a:ext cx="464024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554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Image result for these things are written that you might kn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2183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4286"/>
          <a:stretch/>
        </p:blipFill>
        <p:spPr>
          <a:xfrm>
            <a:off x="0" y="-129166"/>
            <a:ext cx="7576458" cy="6987166"/>
          </a:xfrm>
          <a:prstGeom prst="rect">
            <a:avLst/>
          </a:prstGeom>
        </p:spPr>
      </p:pic>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8308" r="4286"/>
          <a:stretch/>
        </p:blipFill>
        <p:spPr>
          <a:xfrm>
            <a:off x="6183085" y="-129166"/>
            <a:ext cx="2960915" cy="6987166"/>
          </a:xfrm>
          <a:prstGeom prst="rect">
            <a:avLst/>
          </a:prstGeom>
        </p:spPr>
      </p:pic>
      <p:sp>
        <p:nvSpPr>
          <p:cNvPr id="5" name="TextBox 4"/>
          <p:cNvSpPr txBox="1"/>
          <p:nvPr/>
        </p:nvSpPr>
        <p:spPr>
          <a:xfrm>
            <a:off x="4604658" y="522516"/>
            <a:ext cx="4539342" cy="5509200"/>
          </a:xfrm>
          <a:prstGeom prst="rect">
            <a:avLst/>
          </a:prstGeom>
          <a:noFill/>
        </p:spPr>
        <p:txBody>
          <a:bodyPr wrap="square" rtlCol="0">
            <a:spAutoFit/>
          </a:bodyPr>
          <a:lstStyle/>
          <a:p>
            <a:r>
              <a:rPr lang="en-US" sz="4000" b="1" dirty="0"/>
              <a:t>Live for Jesus... that's what matters</a:t>
            </a:r>
            <a:br>
              <a:rPr lang="en-US" sz="4000" b="1" dirty="0"/>
            </a:br>
            <a:r>
              <a:rPr lang="en-US" sz="4000" b="1" dirty="0"/>
              <a:t>and when other houses crumble mine is </a:t>
            </a:r>
            <a:r>
              <a:rPr lang="en-US" sz="4000" b="1" dirty="0" smtClean="0"/>
              <a:t>strong</a:t>
            </a:r>
            <a:endParaRPr lang="en-US" sz="3200" b="1" dirty="0" smtClean="0"/>
          </a:p>
          <a:p>
            <a:r>
              <a:rPr lang="en-US" sz="3200" dirty="0"/>
              <a:t/>
            </a:r>
            <a:br>
              <a:rPr lang="en-US" sz="3200" dirty="0"/>
            </a:br>
            <a:r>
              <a:rPr lang="en-US" sz="4000" b="1" dirty="0"/>
              <a:t>Live for Jesus, that's what </a:t>
            </a:r>
            <a:r>
              <a:rPr lang="en-US" sz="4000" b="1" dirty="0" smtClean="0"/>
              <a:t>matters, that</a:t>
            </a:r>
            <a:r>
              <a:rPr lang="en-US" sz="4000" b="1" dirty="0"/>
              <a:t/>
            </a:r>
            <a:br>
              <a:rPr lang="en-US" sz="4000" b="1" dirty="0"/>
            </a:br>
            <a:endParaRPr lang="en-US" sz="4000" b="1" dirty="0"/>
          </a:p>
        </p:txBody>
      </p:sp>
      <p:sp>
        <p:nvSpPr>
          <p:cNvPr id="3" name="TextBox 2"/>
          <p:cNvSpPr txBox="1"/>
          <p:nvPr/>
        </p:nvSpPr>
        <p:spPr>
          <a:xfrm>
            <a:off x="0" y="5290696"/>
            <a:ext cx="9144000" cy="707886"/>
          </a:xfrm>
          <a:prstGeom prst="rect">
            <a:avLst/>
          </a:prstGeom>
          <a:noFill/>
        </p:spPr>
        <p:txBody>
          <a:bodyPr wrap="square" rtlCol="0">
            <a:spAutoFit/>
          </a:bodyPr>
          <a:lstStyle/>
          <a:p>
            <a:pPr algn="ctr"/>
            <a:r>
              <a:rPr lang="en-US" sz="4000" b="1" dirty="0" smtClean="0"/>
              <a:t>you </a:t>
            </a:r>
            <a:r>
              <a:rPr lang="en-US" sz="4000" b="1" dirty="0"/>
              <a:t>see the light in me and come </a:t>
            </a:r>
            <a:r>
              <a:rPr lang="en-US" sz="4000" b="1" dirty="0" smtClean="0"/>
              <a:t>along!</a:t>
            </a:r>
            <a:endParaRPr lang="en-US" sz="4000" b="1" dirty="0"/>
          </a:p>
        </p:txBody>
      </p:sp>
    </p:spTree>
    <p:extLst>
      <p:ext uri="{BB962C8B-B14F-4D97-AF65-F5344CB8AC3E}">
        <p14:creationId xmlns:p14="http://schemas.microsoft.com/office/powerpoint/2010/main" val="3073515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968" y="136082"/>
            <a:ext cx="8579712" cy="4170447"/>
          </a:xfrm>
          <a:prstGeom prst="rect">
            <a:avLst/>
          </a:prstGeom>
        </p:spPr>
      </p:pic>
      <p:sp>
        <p:nvSpPr>
          <p:cNvPr id="3" name="Rectangle 2"/>
          <p:cNvSpPr/>
          <p:nvPr/>
        </p:nvSpPr>
        <p:spPr>
          <a:xfrm>
            <a:off x="5500679" y="2600499"/>
            <a:ext cx="2923822" cy="461665"/>
          </a:xfrm>
          <a:prstGeom prst="rect">
            <a:avLst/>
          </a:prstGeom>
          <a:noFill/>
        </p:spPr>
        <p:txBody>
          <a:bodyPr wrap="square" lIns="91440" tIns="45720" rIns="91440" bIns="45720">
            <a:spAutoFit/>
          </a:bodyPr>
          <a:lstStyle/>
          <a:p>
            <a:pPr algn="ctr"/>
            <a:r>
              <a:rPr lang="en-US" sz="2400" b="1" cap="none" spc="0" dirty="0" smtClean="0">
                <a:ln w="13462">
                  <a:solidFill>
                    <a:srgbClr val="C00000"/>
                  </a:solidFill>
                  <a:prstDash val="solid"/>
                </a:ln>
                <a:solidFill>
                  <a:schemeClr val="tx1">
                    <a:lumMod val="85000"/>
                    <a:lumOff val="15000"/>
                  </a:schemeClr>
                </a:solidFill>
                <a:effectLst>
                  <a:outerShdw dist="38100" dir="2700000" algn="bl" rotWithShape="0">
                    <a:schemeClr val="accent5"/>
                  </a:outerShdw>
                </a:effectLst>
              </a:rPr>
              <a:t>JULY 15</a:t>
            </a:r>
            <a:r>
              <a:rPr lang="en-US" sz="2400" b="1" cap="none" spc="0" baseline="30000" dirty="0" smtClean="0">
                <a:ln w="13462">
                  <a:solidFill>
                    <a:srgbClr val="C00000"/>
                  </a:solidFill>
                  <a:prstDash val="solid"/>
                </a:ln>
                <a:solidFill>
                  <a:schemeClr val="tx1">
                    <a:lumMod val="85000"/>
                    <a:lumOff val="15000"/>
                  </a:schemeClr>
                </a:solidFill>
                <a:effectLst>
                  <a:outerShdw dist="38100" dir="2700000" algn="bl" rotWithShape="0">
                    <a:schemeClr val="accent5"/>
                  </a:outerShdw>
                </a:effectLst>
              </a:rPr>
              <a:t>TH @ </a:t>
            </a:r>
            <a:r>
              <a:rPr lang="en-US" sz="2400" b="1" dirty="0" smtClean="0">
                <a:ln w="13462">
                  <a:solidFill>
                    <a:srgbClr val="C00000"/>
                  </a:solidFill>
                  <a:prstDash val="solid"/>
                </a:ln>
                <a:solidFill>
                  <a:schemeClr val="tx1">
                    <a:lumMod val="85000"/>
                    <a:lumOff val="15000"/>
                  </a:schemeClr>
                </a:solidFill>
                <a:effectLst>
                  <a:outerShdw dist="38100" dir="2700000" algn="bl" rotWithShape="0">
                    <a:schemeClr val="accent5"/>
                  </a:outerShdw>
                </a:effectLst>
              </a:rPr>
              <a:t>5:30 P.M.</a:t>
            </a:r>
            <a:endParaRPr lang="en-US" sz="2400" b="1" cap="none" spc="0" dirty="0">
              <a:ln w="13462">
                <a:solidFill>
                  <a:srgbClr val="C00000"/>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TextBox 4"/>
          <p:cNvSpPr txBox="1"/>
          <p:nvPr/>
        </p:nvSpPr>
        <p:spPr>
          <a:xfrm>
            <a:off x="0" y="3740485"/>
            <a:ext cx="9143999" cy="2923877"/>
          </a:xfrm>
          <a:prstGeom prst="rect">
            <a:avLst/>
          </a:prstGeom>
          <a:noFill/>
        </p:spPr>
        <p:txBody>
          <a:bodyPr wrap="square" rtlCol="0">
            <a:spAutoFit/>
          </a:bodyPr>
          <a:lstStyle/>
          <a:p>
            <a:pPr algn="ctr"/>
            <a:r>
              <a:rPr lang="en-US" sz="3200" b="1" dirty="0" smtClean="0"/>
              <a:t>Identify </a:t>
            </a:r>
            <a:r>
              <a:rPr lang="en-US" sz="3200" b="1" dirty="0"/>
              <a:t>and address the strongholds in your life</a:t>
            </a:r>
            <a:r>
              <a:rPr lang="en-US" sz="3200" b="1" dirty="0" smtClean="0"/>
              <a:t>.</a:t>
            </a:r>
            <a:endParaRPr lang="en-US" sz="1200" b="1" dirty="0" smtClean="0"/>
          </a:p>
          <a:p>
            <a:pPr algn="ctr"/>
            <a:endParaRPr lang="en-US" sz="1200" b="1" dirty="0"/>
          </a:p>
          <a:p>
            <a:pPr algn="ctr"/>
            <a:r>
              <a:rPr lang="en-US" sz="3200" b="1" dirty="0"/>
              <a:t>Overcome the strongholds that result from family values and systems</a:t>
            </a:r>
            <a:r>
              <a:rPr lang="en-US" sz="3200" b="1" dirty="0" smtClean="0"/>
              <a:t>.</a:t>
            </a:r>
            <a:endParaRPr lang="en-US" sz="1200" b="1" dirty="0" smtClean="0"/>
          </a:p>
          <a:p>
            <a:pPr algn="ctr"/>
            <a:endParaRPr lang="en-US" sz="1200" b="1" dirty="0"/>
          </a:p>
          <a:p>
            <a:pPr algn="ctr"/>
            <a:r>
              <a:rPr lang="en-US" sz="3200" b="1" dirty="0"/>
              <a:t>Learn how to avoid double-mindedness and indecisiveness</a:t>
            </a:r>
            <a:r>
              <a:rPr lang="en-US" sz="3200" b="1" dirty="0" smtClean="0"/>
              <a:t>.</a:t>
            </a:r>
            <a:endParaRPr lang="en-US" sz="3200" b="1" dirty="0"/>
          </a:p>
        </p:txBody>
      </p:sp>
      <p:sp>
        <p:nvSpPr>
          <p:cNvPr id="4" name="Rectangle 3"/>
          <p:cNvSpPr/>
          <p:nvPr/>
        </p:nvSpPr>
        <p:spPr>
          <a:xfrm rot="-60000">
            <a:off x="2582122" y="3312313"/>
            <a:ext cx="2874313" cy="923330"/>
          </a:xfrm>
          <a:prstGeom prst="rect">
            <a:avLst/>
          </a:prstGeom>
          <a:noFill/>
        </p:spPr>
        <p:txBody>
          <a:bodyPr wrap="none" lIns="91440" tIns="45720" rIns="91440" bIns="45720">
            <a:prstTxWarp prst="textArchUp">
              <a:avLst/>
            </a:prstTxWarp>
            <a:spAutoFit/>
          </a:bodyPr>
          <a:lstStyle/>
          <a:p>
            <a:pPr algn="ctr"/>
            <a:r>
              <a:rPr lang="en-US" sz="3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BENEFITS</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20620814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I will come ag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0849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i will receive you unto mysel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7456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that my joy might be in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30189" y="6352674"/>
            <a:ext cx="2053390" cy="369332"/>
          </a:xfrm>
          <a:prstGeom prst="rect">
            <a:avLst/>
          </a:prstGeom>
          <a:solidFill>
            <a:srgbClr val="00000C"/>
          </a:solidFill>
        </p:spPr>
        <p:txBody>
          <a:bodyPr wrap="square" rtlCol="0">
            <a:spAutoFit/>
          </a:bodyPr>
          <a:lstStyle/>
          <a:p>
            <a:endParaRPr lang="en-US" dirty="0"/>
          </a:p>
        </p:txBody>
      </p:sp>
      <p:sp>
        <p:nvSpPr>
          <p:cNvPr id="3" name="Rectangle 2"/>
          <p:cNvSpPr/>
          <p:nvPr/>
        </p:nvSpPr>
        <p:spPr>
          <a:xfrm>
            <a:off x="6875498" y="6244952"/>
            <a:ext cx="2162772" cy="584775"/>
          </a:xfrm>
          <a:prstGeom prst="rect">
            <a:avLst/>
          </a:prstGeom>
          <a:noFill/>
        </p:spPr>
        <p:txBody>
          <a:bodyPr wrap="none" lIns="91440" tIns="45720" rIns="91440" bIns="45720">
            <a:spAutoFit/>
          </a:bodyPr>
          <a:lstStyle/>
          <a:p>
            <a:pPr algn="ctr"/>
            <a:r>
              <a:rPr lang="en-US" sz="3200" b="1" cap="none" spc="50" dirty="0" smtClean="0">
                <a:ln w="0"/>
                <a:solidFill>
                  <a:schemeClr val="bg2"/>
                </a:solidFill>
                <a:effectLst>
                  <a:innerShdw blurRad="63500" dist="50800" dir="13500000">
                    <a:srgbClr val="000000">
                      <a:alpha val="50000"/>
                    </a:srgbClr>
                  </a:innerShdw>
                </a:effectLst>
                <a:latin typeface="Book Antiqua" panose="02040602050305030304" pitchFamily="18" charset="0"/>
              </a:rPr>
              <a:t>John 15:11</a:t>
            </a:r>
            <a:endParaRPr lang="en-US" sz="3200" b="1" cap="none" spc="50" dirty="0">
              <a:ln w="0"/>
              <a:solidFill>
                <a:schemeClr val="bg2"/>
              </a:solidFill>
              <a:effectLst>
                <a:innerShdw blurRad="63500" dist="50800" dir="13500000">
                  <a:srgbClr val="000000">
                    <a:alpha val="50000"/>
                  </a:srgbClr>
                </a:innerShdw>
              </a:effectLst>
              <a:latin typeface="Book Antiqua" panose="02040602050305030304" pitchFamily="18" charset="0"/>
            </a:endParaRPr>
          </a:p>
        </p:txBody>
      </p:sp>
    </p:spTree>
    <p:extLst>
      <p:ext uri="{BB962C8B-B14F-4D97-AF65-F5344CB8AC3E}">
        <p14:creationId xmlns:p14="http://schemas.microsoft.com/office/powerpoint/2010/main" val="24549565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ese things are written that you may know kj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85" y="0"/>
            <a:ext cx="91603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978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968" y="136082"/>
            <a:ext cx="8579712" cy="4199944"/>
          </a:xfrm>
          <a:prstGeom prst="rect">
            <a:avLst/>
          </a:prstGeom>
        </p:spPr>
      </p:pic>
      <p:sp>
        <p:nvSpPr>
          <p:cNvPr id="3" name="Rectangle 2"/>
          <p:cNvSpPr/>
          <p:nvPr/>
        </p:nvSpPr>
        <p:spPr>
          <a:xfrm>
            <a:off x="5464276" y="2531527"/>
            <a:ext cx="2923822" cy="461665"/>
          </a:xfrm>
          <a:prstGeom prst="rect">
            <a:avLst/>
          </a:prstGeom>
          <a:noFill/>
        </p:spPr>
        <p:txBody>
          <a:bodyPr wrap="square" lIns="91440" tIns="45720" rIns="91440" bIns="45720">
            <a:spAutoFit/>
          </a:bodyPr>
          <a:lstStyle/>
          <a:p>
            <a:pPr algn="ctr"/>
            <a:r>
              <a:rPr lang="en-US" sz="2400" b="1" cap="none" spc="0" dirty="0" smtClean="0">
                <a:ln w="13462">
                  <a:solidFill>
                    <a:srgbClr val="C00000"/>
                  </a:solidFill>
                  <a:prstDash val="solid"/>
                </a:ln>
                <a:solidFill>
                  <a:schemeClr val="tx1">
                    <a:lumMod val="85000"/>
                    <a:lumOff val="15000"/>
                  </a:schemeClr>
                </a:solidFill>
                <a:effectLst>
                  <a:outerShdw dist="38100" dir="2700000" algn="bl" rotWithShape="0">
                    <a:schemeClr val="accent5"/>
                  </a:outerShdw>
                </a:effectLst>
              </a:rPr>
              <a:t>JULY 15</a:t>
            </a:r>
            <a:r>
              <a:rPr lang="en-US" sz="2400" b="1" cap="none" spc="0" baseline="30000" dirty="0" smtClean="0">
                <a:ln w="13462">
                  <a:solidFill>
                    <a:srgbClr val="C00000"/>
                  </a:solidFill>
                  <a:prstDash val="solid"/>
                </a:ln>
                <a:solidFill>
                  <a:schemeClr val="tx1">
                    <a:lumMod val="85000"/>
                    <a:lumOff val="15000"/>
                  </a:schemeClr>
                </a:solidFill>
                <a:effectLst>
                  <a:outerShdw dist="38100" dir="2700000" algn="bl" rotWithShape="0">
                    <a:schemeClr val="accent5"/>
                  </a:outerShdw>
                </a:effectLst>
              </a:rPr>
              <a:t>TH @ </a:t>
            </a:r>
            <a:r>
              <a:rPr lang="en-US" sz="2400" b="1" dirty="0" smtClean="0">
                <a:ln w="13462">
                  <a:solidFill>
                    <a:srgbClr val="C00000"/>
                  </a:solidFill>
                  <a:prstDash val="solid"/>
                </a:ln>
                <a:solidFill>
                  <a:schemeClr val="tx1">
                    <a:lumMod val="85000"/>
                    <a:lumOff val="15000"/>
                  </a:schemeClr>
                </a:solidFill>
                <a:effectLst>
                  <a:outerShdw dist="38100" dir="2700000" algn="bl" rotWithShape="0">
                    <a:schemeClr val="accent5"/>
                  </a:outerShdw>
                </a:effectLst>
              </a:rPr>
              <a:t>5:30 P.M.</a:t>
            </a:r>
            <a:endParaRPr lang="en-US" sz="2400" b="1" cap="none" spc="0" dirty="0">
              <a:ln w="13462">
                <a:solidFill>
                  <a:srgbClr val="C00000"/>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TextBox 4"/>
          <p:cNvSpPr txBox="1"/>
          <p:nvPr/>
        </p:nvSpPr>
        <p:spPr>
          <a:xfrm>
            <a:off x="12824" y="3849508"/>
            <a:ext cx="9143999" cy="2246769"/>
          </a:xfrm>
          <a:prstGeom prst="rect">
            <a:avLst/>
          </a:prstGeom>
          <a:noFill/>
        </p:spPr>
        <p:txBody>
          <a:bodyPr wrap="square" rtlCol="0">
            <a:spAutoFit/>
          </a:bodyPr>
          <a:lstStyle/>
          <a:p>
            <a:pPr algn="ctr"/>
            <a:r>
              <a:rPr lang="en-US" sz="3200" b="1" dirty="0" smtClean="0"/>
              <a:t>Learn </a:t>
            </a:r>
            <a:r>
              <a:rPr lang="en-US" sz="3200" b="1" dirty="0"/>
              <a:t>how to replace strongholds and long-held conclusions with biblical truth</a:t>
            </a:r>
            <a:r>
              <a:rPr lang="en-US" sz="3200" b="1" dirty="0" smtClean="0"/>
              <a:t>. </a:t>
            </a:r>
            <a:endParaRPr lang="en-US" sz="1200" b="1" dirty="0" smtClean="0"/>
          </a:p>
          <a:p>
            <a:pPr algn="ctr"/>
            <a:endParaRPr lang="en-US" sz="1200" b="1" dirty="0" smtClean="0"/>
          </a:p>
          <a:p>
            <a:pPr algn="ctr"/>
            <a:r>
              <a:rPr lang="en-US" sz="3200" b="1" dirty="0" smtClean="0"/>
              <a:t>Adopt </a:t>
            </a:r>
            <a:r>
              <a:rPr lang="en-US" sz="3200" b="1" dirty="0"/>
              <a:t>strategies for thinking differently from a renewed, Christ-centered perspective.</a:t>
            </a:r>
          </a:p>
        </p:txBody>
      </p:sp>
      <p:sp>
        <p:nvSpPr>
          <p:cNvPr id="4" name="Rectangle 3"/>
          <p:cNvSpPr/>
          <p:nvPr/>
        </p:nvSpPr>
        <p:spPr>
          <a:xfrm rot="-60000">
            <a:off x="2582124" y="3303643"/>
            <a:ext cx="2874313" cy="923330"/>
          </a:xfrm>
          <a:prstGeom prst="rect">
            <a:avLst/>
          </a:prstGeom>
          <a:noFill/>
        </p:spPr>
        <p:txBody>
          <a:bodyPr wrap="none" lIns="91440" tIns="45720" rIns="91440" bIns="45720">
            <a:prstTxWarp prst="textArchUp">
              <a:avLst/>
            </a:prstTxWarp>
            <a:spAutoFit/>
          </a:bodyPr>
          <a:lstStyle/>
          <a:p>
            <a:pPr algn="ctr"/>
            <a:r>
              <a:rPr lang="en-US" sz="3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BENEFITS</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3411475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3829" y="406400"/>
            <a:ext cx="8606971" cy="5878532"/>
          </a:xfrm>
          <a:prstGeom prst="rect">
            <a:avLst/>
          </a:prstGeom>
          <a:noFill/>
        </p:spPr>
        <p:txBody>
          <a:bodyPr wrap="square" rtlCol="0">
            <a:spAutoFit/>
          </a:bodyPr>
          <a:lstStyle/>
          <a:p>
            <a:pPr algn="ctr"/>
            <a:r>
              <a:rPr lang="en-US" sz="2800" dirty="0" smtClean="0"/>
              <a:t>10 VIDEO SESSIONS (40-55 MINUTES)</a:t>
            </a:r>
          </a:p>
          <a:p>
            <a:pPr algn="ctr"/>
            <a:endParaRPr lang="en-US" sz="2400" dirty="0" smtClean="0"/>
          </a:p>
          <a:p>
            <a:pPr algn="ctr">
              <a:lnSpc>
                <a:spcPct val="150000"/>
              </a:lnSpc>
            </a:pPr>
            <a:r>
              <a:rPr lang="en-US" sz="2400" b="1" dirty="0" smtClean="0"/>
              <a:t>Why Is It So Hard to Think Differently?</a:t>
            </a:r>
          </a:p>
          <a:p>
            <a:pPr algn="ctr">
              <a:lnSpc>
                <a:spcPct val="150000"/>
              </a:lnSpc>
            </a:pPr>
            <a:r>
              <a:rPr lang="en-US" sz="2400" b="1" dirty="0" smtClean="0"/>
              <a:t>Destroying the Strongholds in My Disposition</a:t>
            </a:r>
          </a:p>
          <a:p>
            <a:pPr algn="ctr">
              <a:lnSpc>
                <a:spcPct val="150000"/>
              </a:lnSpc>
            </a:pPr>
            <a:r>
              <a:rPr lang="en-US" sz="2400" b="1" dirty="0" smtClean="0"/>
              <a:t>Destroying Family Dysfunction Strongholds, Parts 1 &amp; 2</a:t>
            </a:r>
          </a:p>
          <a:p>
            <a:pPr algn="ctr">
              <a:lnSpc>
                <a:spcPct val="150000"/>
              </a:lnSpc>
            </a:pPr>
            <a:r>
              <a:rPr lang="en-US" sz="2400" b="1" dirty="0" smtClean="0"/>
              <a:t>Ending Double-Mindedness</a:t>
            </a:r>
          </a:p>
          <a:p>
            <a:pPr algn="ctr">
              <a:lnSpc>
                <a:spcPct val="150000"/>
              </a:lnSpc>
            </a:pPr>
            <a:r>
              <a:rPr lang="en-US" sz="2400" b="1" dirty="0" smtClean="0"/>
              <a:t>Strongholds of My Own Making</a:t>
            </a:r>
          </a:p>
          <a:p>
            <a:pPr algn="ctr">
              <a:lnSpc>
                <a:spcPct val="150000"/>
              </a:lnSpc>
            </a:pPr>
            <a:r>
              <a:rPr lang="en-US" sz="2400" b="1" dirty="0" smtClean="0"/>
              <a:t>When Strongholds Start to Crumble</a:t>
            </a:r>
          </a:p>
          <a:p>
            <a:pPr algn="ctr">
              <a:lnSpc>
                <a:spcPct val="150000"/>
              </a:lnSpc>
            </a:pPr>
            <a:r>
              <a:rPr lang="en-US" sz="2400" b="1" dirty="0" smtClean="0"/>
              <a:t>Repentance Breaks Strongholds</a:t>
            </a:r>
          </a:p>
          <a:p>
            <a:pPr algn="ctr">
              <a:lnSpc>
                <a:spcPct val="150000"/>
              </a:lnSpc>
            </a:pPr>
            <a:r>
              <a:rPr lang="en-US" sz="2400" b="1" dirty="0" smtClean="0"/>
              <a:t>When You Fail to Think Differently</a:t>
            </a:r>
          </a:p>
          <a:p>
            <a:pPr algn="ctr">
              <a:lnSpc>
                <a:spcPct val="150000"/>
              </a:lnSpc>
            </a:pPr>
            <a:r>
              <a:rPr lang="en-US" sz="2400" b="1" dirty="0" smtClean="0"/>
              <a:t>How to Renew Your Mind</a:t>
            </a:r>
            <a:endParaRPr lang="en-US" sz="2400" b="1" dirty="0"/>
          </a:p>
        </p:txBody>
      </p:sp>
    </p:spTree>
    <p:extLst>
      <p:ext uri="{BB962C8B-B14F-4D97-AF65-F5344CB8AC3E}">
        <p14:creationId xmlns:p14="http://schemas.microsoft.com/office/powerpoint/2010/main" val="3878236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hrist's promi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710"/>
            <a:ext cx="9143420" cy="64892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hrist's promises"/>
          <p:cNvPicPr>
            <a:picLocks noChangeAspect="1" noChangeArrowheads="1"/>
          </p:cNvPicPr>
          <p:nvPr/>
        </p:nvPicPr>
        <p:blipFill rotWithShape="1">
          <a:blip r:embed="rId2">
            <a:extLst>
              <a:ext uri="{28A0092B-C50C-407E-A947-70E740481C1C}">
                <a14:useLocalDpi xmlns:a14="http://schemas.microsoft.com/office/drawing/2010/main" val="0"/>
              </a:ext>
            </a:extLst>
          </a:blip>
          <a:srcRect b="95000"/>
          <a:stretch/>
        </p:blipFill>
        <p:spPr bwMode="auto">
          <a:xfrm>
            <a:off x="580" y="0"/>
            <a:ext cx="9143420" cy="7079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6980" y="221227"/>
            <a:ext cx="8789459" cy="707886"/>
          </a:xfrm>
          <a:prstGeom prst="rect">
            <a:avLst/>
          </a:prstGeom>
          <a:noFill/>
        </p:spPr>
        <p:txBody>
          <a:bodyPr wrap="square" rtlCol="0">
            <a:spAutoFit/>
          </a:bodyPr>
          <a:lstStyle/>
          <a:p>
            <a:pPr algn="r"/>
            <a:r>
              <a:rPr lang="en-US" sz="4000" dirty="0" smtClean="0">
                <a:ln>
                  <a:solidFill>
                    <a:schemeClr val="bg1"/>
                  </a:solidFill>
                </a:ln>
                <a:solidFill>
                  <a:srgbClr val="0077C8"/>
                </a:solidFill>
                <a:latin typeface="Beautiful People two Personal U" pitchFamily="2" charset="0"/>
              </a:rPr>
              <a:t>Seven </a:t>
            </a:r>
            <a:r>
              <a:rPr lang="en-US" sz="4000" dirty="0">
                <a:ln>
                  <a:solidFill>
                    <a:schemeClr val="bg1"/>
                  </a:solidFill>
                </a:ln>
                <a:solidFill>
                  <a:srgbClr val="0077C8"/>
                </a:solidFill>
                <a:latin typeface="Beautiful People two Personal U" pitchFamily="2" charset="0"/>
              </a:rPr>
              <a:t>Promises </a:t>
            </a:r>
            <a:r>
              <a:rPr lang="en-US" sz="4000" dirty="0" smtClean="0">
                <a:ln>
                  <a:solidFill>
                    <a:schemeClr val="bg1"/>
                  </a:solidFill>
                </a:ln>
                <a:solidFill>
                  <a:srgbClr val="0077C8"/>
                </a:solidFill>
                <a:latin typeface="Beautiful People two Personal U" pitchFamily="2" charset="0"/>
              </a:rPr>
              <a:t>of Christ </a:t>
            </a:r>
            <a:r>
              <a:rPr lang="en-US" sz="4000" dirty="0">
                <a:ln>
                  <a:solidFill>
                    <a:schemeClr val="bg1"/>
                  </a:solidFill>
                </a:ln>
                <a:solidFill>
                  <a:srgbClr val="0077C8"/>
                </a:solidFill>
                <a:latin typeface="Beautiful People two Personal U" pitchFamily="2" charset="0"/>
              </a:rPr>
              <a:t>to Us</a:t>
            </a:r>
          </a:p>
        </p:txBody>
      </p:sp>
      <p:sp>
        <p:nvSpPr>
          <p:cNvPr id="6" name="TextBox 5"/>
          <p:cNvSpPr txBox="1"/>
          <p:nvPr/>
        </p:nvSpPr>
        <p:spPr>
          <a:xfrm>
            <a:off x="6238569" y="929113"/>
            <a:ext cx="2595716" cy="584775"/>
          </a:xfrm>
          <a:prstGeom prst="rect">
            <a:avLst/>
          </a:prstGeom>
          <a:noFill/>
        </p:spPr>
        <p:txBody>
          <a:bodyPr wrap="square" rtlCol="0">
            <a:spAutoFit/>
          </a:bodyPr>
          <a:lstStyle/>
          <a:p>
            <a:pPr algn="r"/>
            <a:r>
              <a:rPr lang="en-US" sz="3200" dirty="0">
                <a:ln>
                  <a:solidFill>
                    <a:schemeClr val="bg1"/>
                  </a:solidFill>
                </a:ln>
                <a:solidFill>
                  <a:srgbClr val="0077C8"/>
                </a:solidFill>
              </a:rPr>
              <a:t>2 Peter </a:t>
            </a:r>
            <a:r>
              <a:rPr lang="en-US" sz="3200" dirty="0" smtClean="0">
                <a:ln>
                  <a:solidFill>
                    <a:schemeClr val="bg1"/>
                  </a:solidFill>
                </a:ln>
                <a:solidFill>
                  <a:srgbClr val="0077C8"/>
                </a:solidFill>
              </a:rPr>
              <a:t>1:1-4</a:t>
            </a:r>
            <a:endParaRPr lang="en-US" sz="3200" dirty="0">
              <a:ln>
                <a:solidFill>
                  <a:schemeClr val="bg1"/>
                </a:solidFill>
              </a:ln>
              <a:solidFill>
                <a:srgbClr val="0077C8"/>
              </a:solidFill>
            </a:endParaRPr>
          </a:p>
        </p:txBody>
      </p:sp>
    </p:spTree>
    <p:extLst>
      <p:ext uri="{BB962C8B-B14F-4D97-AF65-F5344CB8AC3E}">
        <p14:creationId xmlns:p14="http://schemas.microsoft.com/office/powerpoint/2010/main" val="681033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ictures of bible promi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538" y="70847"/>
            <a:ext cx="3312545" cy="32662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913" t="1458" r="-1" b="-1"/>
          <a:stretch/>
        </p:blipFill>
        <p:spPr bwMode="auto">
          <a:xfrm>
            <a:off x="5439582" y="70847"/>
            <a:ext cx="3525540" cy="329345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0688" y="3646489"/>
            <a:ext cx="3139236" cy="31597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1118" r="1"/>
          <a:stretch/>
        </p:blipFill>
        <p:spPr bwMode="auto">
          <a:xfrm>
            <a:off x="207034" y="3488531"/>
            <a:ext cx="3420222" cy="3255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571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Matthew 28: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064" y="-37807"/>
            <a:ext cx="5097780" cy="689580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Heb. 1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104" y="-37806"/>
            <a:ext cx="4026895" cy="6895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2014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2161</TotalTime>
  <Words>460</Words>
  <Application>Microsoft Office PowerPoint</Application>
  <PresentationFormat>On-screen Show (4:3)</PresentationFormat>
  <Paragraphs>60</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Beautiful People two Personal U</vt:lpstr>
      <vt:lpstr>Book Antiqua</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 Kellcy</dc:creator>
  <cp:lastModifiedBy>Walt Kellcy</cp:lastModifiedBy>
  <cp:revision>29</cp:revision>
  <cp:lastPrinted>2018-07-01T14:09:40Z</cp:lastPrinted>
  <dcterms:created xsi:type="dcterms:W3CDTF">2018-06-29T17:03:45Z</dcterms:created>
  <dcterms:modified xsi:type="dcterms:W3CDTF">2018-07-01T15:32:49Z</dcterms:modified>
</cp:coreProperties>
</file>