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8"/>
  </p:handoutMasterIdLst>
  <p:sldIdLst>
    <p:sldId id="257" r:id="rId2"/>
    <p:sldId id="259" r:id="rId3"/>
    <p:sldId id="260" r:id="rId4"/>
    <p:sldId id="261" r:id="rId5"/>
    <p:sldId id="262" r:id="rId6"/>
    <p:sldId id="263" r:id="rId7"/>
    <p:sldId id="264" r:id="rId8"/>
    <p:sldId id="266" r:id="rId9"/>
    <p:sldId id="269" r:id="rId10"/>
    <p:sldId id="267" r:id="rId11"/>
    <p:sldId id="268" r:id="rId12"/>
    <p:sldId id="270" r:id="rId13"/>
    <p:sldId id="271" r:id="rId14"/>
    <p:sldId id="272" r:id="rId15"/>
    <p:sldId id="274" r:id="rId16"/>
    <p:sldId id="273" r:id="rId17"/>
    <p:sldId id="275" r:id="rId18"/>
    <p:sldId id="276" r:id="rId19"/>
    <p:sldId id="277" r:id="rId20"/>
    <p:sldId id="278" r:id="rId21"/>
    <p:sldId id="282" r:id="rId22"/>
    <p:sldId id="280" r:id="rId23"/>
    <p:sldId id="279"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58"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961"/>
    <a:srgbClr val="193F61"/>
    <a:srgbClr val="580000"/>
    <a:srgbClr val="100800"/>
    <a:srgbClr val="000B22"/>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8" d="100"/>
          <a:sy n="68" d="100"/>
        </p:scale>
        <p:origin x="84"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F5EE1E6-6CB9-45E0-9BDD-A199392B12C0}" type="datetimeFigureOut">
              <a:rPr lang="en-US" smtClean="0"/>
              <a:t>6/3/2018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89CB2E9-D8E6-4D93-AA71-E819B957EE66}" type="slidenum">
              <a:rPr lang="en-US" smtClean="0"/>
              <a:t>‹#›</a:t>
            </a:fld>
            <a:endParaRPr lang="en-US"/>
          </a:p>
        </p:txBody>
      </p:sp>
    </p:spTree>
    <p:extLst>
      <p:ext uri="{BB962C8B-B14F-4D97-AF65-F5344CB8AC3E}">
        <p14:creationId xmlns:p14="http://schemas.microsoft.com/office/powerpoint/2010/main" val="13127388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414009-62F3-4A82-820C-247E92821509}"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36615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14009-62F3-4A82-820C-247E92821509}"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177323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14009-62F3-4A82-820C-247E92821509}"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101152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14009-62F3-4A82-820C-247E92821509}"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64562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414009-62F3-4A82-820C-247E92821509}"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283563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414009-62F3-4A82-820C-247E92821509}"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368325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414009-62F3-4A82-820C-247E92821509}" type="datetimeFigureOut">
              <a:rPr lang="en-US" smtClean="0"/>
              <a:t>6/3/2018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279042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414009-62F3-4A82-820C-247E92821509}" type="datetimeFigureOut">
              <a:rPr lang="en-US" smtClean="0"/>
              <a:t>6/3/2018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425096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14009-62F3-4A82-820C-247E92821509}" type="datetimeFigureOut">
              <a:rPr lang="en-US" smtClean="0"/>
              <a:t>6/3/2018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371005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414009-62F3-4A82-820C-247E92821509}"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419958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414009-62F3-4A82-820C-247E92821509}"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C343F-DAA4-410A-9638-1D07560567B8}" type="slidenum">
              <a:rPr lang="en-US" smtClean="0"/>
              <a:t>‹#›</a:t>
            </a:fld>
            <a:endParaRPr lang="en-US"/>
          </a:p>
        </p:txBody>
      </p:sp>
    </p:spTree>
    <p:extLst>
      <p:ext uri="{BB962C8B-B14F-4D97-AF65-F5344CB8AC3E}">
        <p14:creationId xmlns:p14="http://schemas.microsoft.com/office/powerpoint/2010/main" val="107178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14009-62F3-4A82-820C-247E92821509}" type="datetimeFigureOut">
              <a:rPr lang="en-US" smtClean="0"/>
              <a:t>6/3/2018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C343F-DAA4-410A-9638-1D07560567B8}" type="slidenum">
              <a:rPr lang="en-US" smtClean="0"/>
              <a:t>‹#›</a:t>
            </a:fld>
            <a:endParaRPr lang="en-US"/>
          </a:p>
        </p:txBody>
      </p:sp>
    </p:spTree>
    <p:extLst>
      <p:ext uri="{BB962C8B-B14F-4D97-AF65-F5344CB8AC3E}">
        <p14:creationId xmlns:p14="http://schemas.microsoft.com/office/powerpoint/2010/main" val="1573972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1934" y="267267"/>
            <a:ext cx="477727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2 Samuel 1:1-10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6769"/>
            <a:ext cx="9144000" cy="5451231"/>
          </a:xfrm>
          <a:prstGeom prst="rect">
            <a:avLst/>
          </a:prstGeom>
        </p:spPr>
      </p:pic>
    </p:spTree>
    <p:extLst>
      <p:ext uri="{BB962C8B-B14F-4D97-AF65-F5344CB8AC3E}">
        <p14:creationId xmlns:p14="http://schemas.microsoft.com/office/powerpoint/2010/main" val="405677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ble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474" y="70336"/>
            <a:ext cx="8862646" cy="3970318"/>
          </a:xfrm>
          <a:prstGeom prst="rect">
            <a:avLst/>
          </a:prstGeom>
          <a:noFill/>
        </p:spPr>
        <p:txBody>
          <a:bodyPr wrap="square" rtlCol="0">
            <a:spAutoFit/>
          </a:bodyPr>
          <a:lstStyle/>
          <a:p>
            <a:pPr algn="r"/>
            <a:r>
              <a:rPr lang="en-US" sz="3600" baseline="30000" dirty="0">
                <a:solidFill>
                  <a:schemeClr val="bg1"/>
                </a:solidFill>
              </a:rPr>
              <a:t>7</a:t>
            </a:r>
            <a:r>
              <a:rPr lang="en-US" sz="3600" dirty="0">
                <a:solidFill>
                  <a:schemeClr val="bg1"/>
                </a:solidFill>
              </a:rPr>
              <a:t> "Blessed </a:t>
            </a:r>
            <a:r>
              <a:rPr lang="en-US" sz="3600" i="1" dirty="0">
                <a:solidFill>
                  <a:schemeClr val="bg1"/>
                </a:solidFill>
              </a:rPr>
              <a:t>is</a:t>
            </a:r>
            <a:r>
              <a:rPr lang="en-US" sz="3600" dirty="0">
                <a:solidFill>
                  <a:schemeClr val="bg1"/>
                </a:solidFill>
              </a:rPr>
              <a:t> the man who trusts in the </a:t>
            </a:r>
            <a:r>
              <a:rPr lang="en-US" sz="3600" cap="small" dirty="0">
                <a:solidFill>
                  <a:schemeClr val="bg1"/>
                </a:solidFill>
              </a:rPr>
              <a:t>LORD</a:t>
            </a:r>
            <a:r>
              <a:rPr lang="en-US" sz="3600" dirty="0">
                <a:solidFill>
                  <a:schemeClr val="bg1"/>
                </a:solidFill>
              </a:rPr>
              <a:t>, And whose hope is the </a:t>
            </a:r>
            <a:r>
              <a:rPr lang="en-US" sz="3600" cap="small" dirty="0">
                <a:solidFill>
                  <a:schemeClr val="bg1"/>
                </a:solidFill>
              </a:rPr>
              <a:t>LORD</a:t>
            </a:r>
            <a:r>
              <a:rPr lang="en-US" sz="3600" dirty="0">
                <a:solidFill>
                  <a:schemeClr val="bg1"/>
                </a:solidFill>
              </a:rPr>
              <a:t>. </a:t>
            </a:r>
            <a:r>
              <a:rPr lang="en-US" sz="3600" baseline="30000" dirty="0">
                <a:solidFill>
                  <a:schemeClr val="bg1"/>
                </a:solidFill>
              </a:rPr>
              <a:t>8</a:t>
            </a:r>
            <a:r>
              <a:rPr lang="en-US" sz="3600" dirty="0">
                <a:solidFill>
                  <a:schemeClr val="bg1"/>
                </a:solidFill>
              </a:rPr>
              <a:t> For he shall be like a tree planted by the waters, Which spreads out its roots by the river, And will not fear when heat comes; But its leaf will be</a:t>
            </a:r>
          </a:p>
          <a:p>
            <a:pPr algn="r"/>
            <a:r>
              <a:rPr lang="en-US" sz="3600" dirty="0">
                <a:solidFill>
                  <a:schemeClr val="bg1"/>
                </a:solidFill>
              </a:rPr>
              <a:t>    				 green, And will not be anxious in the year of drought, </a:t>
            </a:r>
          </a:p>
        </p:txBody>
      </p:sp>
      <p:sp>
        <p:nvSpPr>
          <p:cNvPr id="4" name="Rectangle 3"/>
          <p:cNvSpPr/>
          <p:nvPr/>
        </p:nvSpPr>
        <p:spPr>
          <a:xfrm>
            <a:off x="5026390" y="5920602"/>
            <a:ext cx="3934730"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Jeremiah 17:7-10</a:t>
            </a:r>
          </a:p>
        </p:txBody>
      </p:sp>
    </p:spTree>
    <p:extLst>
      <p:ext uri="{BB962C8B-B14F-4D97-AF65-F5344CB8AC3E}">
        <p14:creationId xmlns:p14="http://schemas.microsoft.com/office/powerpoint/2010/main" val="310146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ble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474" y="70336"/>
            <a:ext cx="8862646" cy="3416320"/>
          </a:xfrm>
          <a:prstGeom prst="rect">
            <a:avLst/>
          </a:prstGeom>
          <a:noFill/>
        </p:spPr>
        <p:txBody>
          <a:bodyPr wrap="square" rtlCol="0">
            <a:spAutoFit/>
          </a:bodyPr>
          <a:lstStyle/>
          <a:p>
            <a:pPr algn="r"/>
            <a:r>
              <a:rPr lang="en-US" sz="3600" dirty="0">
                <a:solidFill>
                  <a:schemeClr val="bg1"/>
                </a:solidFill>
              </a:rPr>
              <a:t>Nor will cease from yielding fruit. </a:t>
            </a:r>
            <a:r>
              <a:rPr lang="en-US" sz="3600" baseline="30000" dirty="0">
                <a:solidFill>
                  <a:schemeClr val="bg1"/>
                </a:solidFill>
              </a:rPr>
              <a:t>9</a:t>
            </a:r>
            <a:r>
              <a:rPr lang="en-US" sz="3600" dirty="0">
                <a:solidFill>
                  <a:schemeClr val="bg1"/>
                </a:solidFill>
              </a:rPr>
              <a:t> "</a:t>
            </a:r>
            <a:r>
              <a:rPr lang="en-US" sz="3600" b="1" dirty="0">
                <a:solidFill>
                  <a:schemeClr val="bg1"/>
                </a:solidFill>
              </a:rPr>
              <a:t>The heart </a:t>
            </a:r>
            <a:r>
              <a:rPr lang="en-US" sz="3600" b="1" i="1" dirty="0">
                <a:solidFill>
                  <a:schemeClr val="bg1"/>
                </a:solidFill>
              </a:rPr>
              <a:t>is</a:t>
            </a:r>
            <a:r>
              <a:rPr lang="en-US" sz="3600" b="1" dirty="0">
                <a:solidFill>
                  <a:schemeClr val="bg1"/>
                </a:solidFill>
              </a:rPr>
              <a:t> deceitful above all </a:t>
            </a:r>
            <a:r>
              <a:rPr lang="en-US" sz="3600" b="1" i="1" dirty="0">
                <a:solidFill>
                  <a:schemeClr val="bg1"/>
                </a:solidFill>
              </a:rPr>
              <a:t>things,</a:t>
            </a:r>
            <a:r>
              <a:rPr lang="en-US" sz="3600" b="1" dirty="0">
                <a:solidFill>
                  <a:schemeClr val="bg1"/>
                </a:solidFill>
              </a:rPr>
              <a:t> And desperately wicked</a:t>
            </a:r>
            <a:r>
              <a:rPr lang="en-US" sz="3600" dirty="0">
                <a:solidFill>
                  <a:schemeClr val="bg1"/>
                </a:solidFill>
              </a:rPr>
              <a:t>; Who can know it? </a:t>
            </a:r>
            <a:r>
              <a:rPr lang="en-US" sz="3600" baseline="30000" dirty="0">
                <a:solidFill>
                  <a:schemeClr val="bg1"/>
                </a:solidFill>
              </a:rPr>
              <a:t>10</a:t>
            </a:r>
            <a:r>
              <a:rPr lang="en-US" sz="3600" dirty="0">
                <a:solidFill>
                  <a:schemeClr val="bg1"/>
                </a:solidFill>
              </a:rPr>
              <a:t> I, the </a:t>
            </a:r>
            <a:r>
              <a:rPr lang="en-US" sz="3600" cap="small" dirty="0">
                <a:solidFill>
                  <a:schemeClr val="bg1"/>
                </a:solidFill>
              </a:rPr>
              <a:t>LORD</a:t>
            </a:r>
            <a:r>
              <a:rPr lang="en-US" sz="3600" dirty="0">
                <a:solidFill>
                  <a:schemeClr val="bg1"/>
                </a:solidFill>
              </a:rPr>
              <a:t>, search the heart, </a:t>
            </a:r>
            <a:r>
              <a:rPr lang="en-US" sz="3600" i="1" dirty="0">
                <a:solidFill>
                  <a:schemeClr val="bg1"/>
                </a:solidFill>
              </a:rPr>
              <a:t>I</a:t>
            </a:r>
            <a:r>
              <a:rPr lang="en-US" sz="3600" dirty="0">
                <a:solidFill>
                  <a:schemeClr val="bg1"/>
                </a:solidFill>
              </a:rPr>
              <a:t> test the mind, Even to give every man according to his ways, According to the fruit of his doings. </a:t>
            </a:r>
          </a:p>
        </p:txBody>
      </p:sp>
      <p:sp>
        <p:nvSpPr>
          <p:cNvPr id="4" name="Rectangle 3"/>
          <p:cNvSpPr/>
          <p:nvPr/>
        </p:nvSpPr>
        <p:spPr>
          <a:xfrm>
            <a:off x="5026390" y="5920602"/>
            <a:ext cx="3934730"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Jeremiah 17:7-10</a:t>
            </a:r>
          </a:p>
        </p:txBody>
      </p:sp>
    </p:spTree>
    <p:extLst>
      <p:ext uri="{BB962C8B-B14F-4D97-AF65-F5344CB8AC3E}">
        <p14:creationId xmlns:p14="http://schemas.microsoft.com/office/powerpoint/2010/main" val="50191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872" b="12616"/>
          <a:stretch/>
        </p:blipFill>
        <p:spPr>
          <a:xfrm>
            <a:off x="0" y="0"/>
            <a:ext cx="8875059" cy="5795889"/>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373" t="85743" r="58242" b="3385"/>
          <a:stretch/>
        </p:blipFill>
        <p:spPr>
          <a:xfrm>
            <a:off x="6358597" y="6020973"/>
            <a:ext cx="2785403" cy="745588"/>
          </a:xfrm>
          <a:prstGeom prst="rect">
            <a:avLst/>
          </a:prstGeom>
        </p:spPr>
      </p:pic>
      <p:sp>
        <p:nvSpPr>
          <p:cNvPr id="4" name="TextBox 3">
            <a:extLst>
              <a:ext uri="{FF2B5EF4-FFF2-40B4-BE49-F238E27FC236}">
                <a16:creationId xmlns:a16="http://schemas.microsoft.com/office/drawing/2014/main" id="{2D800637-B665-4B81-A9EA-84DABB3ED137}"/>
              </a:ext>
            </a:extLst>
          </p:cNvPr>
          <p:cNvSpPr txBox="1"/>
          <p:nvPr/>
        </p:nvSpPr>
        <p:spPr>
          <a:xfrm>
            <a:off x="3175379" y="2952466"/>
            <a:ext cx="5017827" cy="2862322"/>
          </a:xfrm>
          <a:prstGeom prst="rect">
            <a:avLst/>
          </a:prstGeom>
          <a:solidFill>
            <a:schemeClr val="bg1"/>
          </a:solid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3" name="TextBox 2"/>
          <p:cNvSpPr txBox="1"/>
          <p:nvPr/>
        </p:nvSpPr>
        <p:spPr>
          <a:xfrm>
            <a:off x="3390314" y="3404382"/>
            <a:ext cx="4802892" cy="769441"/>
          </a:xfrm>
          <a:prstGeom prst="rect">
            <a:avLst/>
          </a:prstGeom>
          <a:noFill/>
        </p:spPr>
        <p:txBody>
          <a:bodyPr wrap="square" rtlCol="0">
            <a:spAutoFit/>
          </a:bodyPr>
          <a:lstStyle/>
          <a:p>
            <a:pPr algn="ctr"/>
            <a:r>
              <a:rPr lang="en-US" sz="4400" dirty="0" smtClean="0">
                <a:solidFill>
                  <a:srgbClr val="C00000"/>
                </a:solidFill>
              </a:rPr>
              <a:t>A CLEAN HEART</a:t>
            </a:r>
            <a:endParaRPr lang="en-US" sz="4400" dirty="0">
              <a:solidFill>
                <a:srgbClr val="C00000"/>
              </a:solidFill>
            </a:endParaRPr>
          </a:p>
        </p:txBody>
      </p:sp>
    </p:spTree>
    <p:extLst>
      <p:ext uri="{BB962C8B-B14F-4D97-AF65-F5344CB8AC3E}">
        <p14:creationId xmlns:p14="http://schemas.microsoft.com/office/powerpoint/2010/main" val="328012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0800"/>
        </a:solidFill>
        <a:effectLst/>
      </p:bgPr>
    </p:bg>
    <p:spTree>
      <p:nvGrpSpPr>
        <p:cNvPr id="1" name=""/>
        <p:cNvGrpSpPr/>
        <p:nvPr/>
      </p:nvGrpSpPr>
      <p:grpSpPr>
        <a:xfrm>
          <a:off x="0" y="0"/>
          <a:ext cx="0" cy="0"/>
          <a:chOff x="0" y="0"/>
          <a:chExt cx="0" cy="0"/>
        </a:xfrm>
      </p:grpSpPr>
      <p:pic>
        <p:nvPicPr>
          <p:cNvPr id="4098" name="Picture 2" descr="Image result for the holy spi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17998"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61541" y="681335"/>
            <a:ext cx="449193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The Holy Spirit</a:t>
            </a:r>
          </a:p>
        </p:txBody>
      </p:sp>
      <p:sp>
        <p:nvSpPr>
          <p:cNvPr id="4" name="Rectangle 3"/>
          <p:cNvSpPr/>
          <p:nvPr/>
        </p:nvSpPr>
        <p:spPr>
          <a:xfrm>
            <a:off x="474893" y="2636296"/>
            <a:ext cx="8150693" cy="2800767"/>
          </a:xfrm>
          <a:prstGeom prst="rect">
            <a:avLst/>
          </a:prstGeom>
          <a:noFill/>
        </p:spPr>
        <p:txBody>
          <a:bodyPr wrap="none" lIns="91440" tIns="45720" rIns="91440" bIns="45720">
            <a:spAutoFit/>
          </a:bodyPr>
          <a:lstStyle/>
          <a:p>
            <a:pPr algn="ctr"/>
            <a:r>
              <a:rPr lang="en-US" sz="4400" b="1" spc="50" dirty="0" smtClean="0">
                <a:ln w="0"/>
                <a:solidFill>
                  <a:schemeClr val="bg2"/>
                </a:solidFill>
                <a:effectLst>
                  <a:innerShdw blurRad="63500" dist="50800" dir="13500000">
                    <a:srgbClr val="000000">
                      <a:alpha val="50000"/>
                    </a:srgbClr>
                  </a:innerShdw>
                </a:effectLst>
              </a:rPr>
              <a:t>a clean heart, </a:t>
            </a:r>
          </a:p>
          <a:p>
            <a:pPr algn="ctr"/>
            <a:r>
              <a:rPr lang="en-US" sz="4400" b="1" spc="50" dirty="0" smtClean="0">
                <a:ln w="0"/>
                <a:solidFill>
                  <a:schemeClr val="bg2"/>
                </a:solidFill>
                <a:effectLst>
                  <a:innerShdw blurRad="63500" dist="50800" dir="13500000">
                    <a:srgbClr val="000000">
                      <a:alpha val="50000"/>
                    </a:srgbClr>
                  </a:innerShdw>
                </a:effectLst>
              </a:rPr>
              <a:t>So that </a:t>
            </a:r>
            <a:r>
              <a:rPr lang="en-US" sz="4400" b="1" spc="50" dirty="0">
                <a:ln w="0"/>
                <a:solidFill>
                  <a:schemeClr val="bg2"/>
                </a:solidFill>
                <a:effectLst>
                  <a:innerShdw blurRad="63500" dist="50800" dir="13500000">
                    <a:srgbClr val="000000">
                      <a:alpha val="50000"/>
                    </a:srgbClr>
                  </a:innerShdw>
                </a:effectLst>
              </a:rPr>
              <a:t>we not only make good </a:t>
            </a:r>
          </a:p>
          <a:p>
            <a:pPr algn="ctr"/>
            <a:r>
              <a:rPr lang="en-US" sz="4400" b="1" spc="50" dirty="0">
                <a:ln w="0"/>
                <a:solidFill>
                  <a:schemeClr val="bg2"/>
                </a:solidFill>
                <a:effectLst>
                  <a:innerShdw blurRad="63500" dist="50800" dir="13500000">
                    <a:srgbClr val="000000">
                      <a:alpha val="50000"/>
                    </a:srgbClr>
                  </a:innerShdw>
                </a:effectLst>
              </a:rPr>
              <a:t>d</a:t>
            </a:r>
            <a:r>
              <a:rPr lang="en-US" sz="4400" b="1" cap="none" spc="50" dirty="0">
                <a:ln w="0"/>
                <a:solidFill>
                  <a:schemeClr val="bg2"/>
                </a:solidFill>
                <a:effectLst>
                  <a:innerShdw blurRad="63500" dist="50800" dir="13500000">
                    <a:srgbClr val="000000">
                      <a:alpha val="50000"/>
                    </a:srgbClr>
                  </a:innerShdw>
                </a:effectLst>
              </a:rPr>
              <a:t>ecisions, but we make those </a:t>
            </a:r>
          </a:p>
          <a:p>
            <a:pPr algn="ctr"/>
            <a:r>
              <a:rPr lang="en-US" sz="4400" b="1" spc="50" dirty="0">
                <a:ln w="0"/>
                <a:solidFill>
                  <a:schemeClr val="bg2"/>
                </a:solidFill>
                <a:effectLst>
                  <a:innerShdw blurRad="63500" dist="50800" dir="13500000">
                    <a:srgbClr val="000000">
                      <a:alpha val="50000"/>
                    </a:srgbClr>
                  </a:innerShdw>
                </a:effectLst>
              </a:rPr>
              <a:t>d</a:t>
            </a:r>
            <a:r>
              <a:rPr lang="en-US" sz="4400" b="1" cap="none" spc="50" dirty="0">
                <a:ln w="0"/>
                <a:solidFill>
                  <a:schemeClr val="bg2"/>
                </a:solidFill>
                <a:effectLst>
                  <a:innerShdw blurRad="63500" dist="50800" dir="13500000">
                    <a:srgbClr val="000000">
                      <a:alpha val="50000"/>
                    </a:srgbClr>
                  </a:innerShdw>
                </a:effectLst>
              </a:rPr>
              <a:t>ecisions </a:t>
            </a:r>
            <a:r>
              <a:rPr lang="en-US" sz="4400" b="1" spc="50" dirty="0">
                <a:ln w="0"/>
                <a:solidFill>
                  <a:schemeClr val="bg2"/>
                </a:solidFill>
                <a:effectLst>
                  <a:innerShdw blurRad="63500" dist="50800" dir="13500000">
                    <a:srgbClr val="000000">
                      <a:alpha val="50000"/>
                    </a:srgbClr>
                  </a:innerShdw>
                </a:effectLst>
              </a:rPr>
              <a:t>with the right motives. </a:t>
            </a:r>
            <a:endParaRPr lang="en-US" sz="4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830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0800"/>
        </a:solidFill>
        <a:effectLst/>
      </p:bgPr>
    </p:bg>
    <p:spTree>
      <p:nvGrpSpPr>
        <p:cNvPr id="1" name=""/>
        <p:cNvGrpSpPr/>
        <p:nvPr/>
      </p:nvGrpSpPr>
      <p:grpSpPr>
        <a:xfrm>
          <a:off x="0" y="0"/>
          <a:ext cx="0" cy="0"/>
          <a:chOff x="0" y="0"/>
          <a:chExt cx="0" cy="0"/>
        </a:xfrm>
      </p:grpSpPr>
      <p:pic>
        <p:nvPicPr>
          <p:cNvPr id="4098" name="Picture 2" descr="Image result for the holy spi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17998"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83312" y="681335"/>
            <a:ext cx="449193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The Holy Spirit</a:t>
            </a:r>
          </a:p>
        </p:txBody>
      </p:sp>
      <p:sp>
        <p:nvSpPr>
          <p:cNvPr id="4" name="Rectangle 3"/>
          <p:cNvSpPr/>
          <p:nvPr/>
        </p:nvSpPr>
        <p:spPr>
          <a:xfrm>
            <a:off x="703366" y="2919330"/>
            <a:ext cx="7734554" cy="1446550"/>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rPr>
              <a:t>deals with not just what we do,</a:t>
            </a:r>
          </a:p>
          <a:p>
            <a:pPr algn="ctr"/>
            <a:r>
              <a:rPr lang="en-US" sz="4400" b="1" spc="50" dirty="0">
                <a:ln w="0"/>
                <a:solidFill>
                  <a:schemeClr val="bg2"/>
                </a:solidFill>
                <a:effectLst>
                  <a:innerShdw blurRad="63500" dist="50800" dir="13500000">
                    <a:srgbClr val="000000">
                      <a:alpha val="50000"/>
                    </a:srgbClr>
                  </a:innerShdw>
                </a:effectLst>
              </a:rPr>
              <a:t>but why we do it. </a:t>
            </a:r>
            <a:endParaRPr lang="en-US" sz="4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49481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0"/>
            <a:ext cx="9144000" cy="6854112"/>
          </a:xfrm>
          <a:prstGeom prst="rect">
            <a:avLst/>
          </a:prstGeom>
        </p:spPr>
      </p:pic>
      <p:sp>
        <p:nvSpPr>
          <p:cNvPr id="7" name="Rectangle 6"/>
          <p:cNvSpPr/>
          <p:nvPr/>
        </p:nvSpPr>
        <p:spPr>
          <a:xfrm>
            <a:off x="3791614" y="5555790"/>
            <a:ext cx="4205510"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Proverbs 23:7</a:t>
            </a:r>
          </a:p>
        </p:txBody>
      </p:sp>
      <p:pic>
        <p:nvPicPr>
          <p:cNvPr id="5122" name="Picture 2" descr="Image result for proverbs 23:7"/>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25388" b="51197"/>
          <a:stretch/>
        </p:blipFill>
        <p:spPr bwMode="auto">
          <a:xfrm>
            <a:off x="1679575" y="419100"/>
            <a:ext cx="71596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roverbs 23:7"/>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46403" b="33870"/>
          <a:stretch/>
        </p:blipFill>
        <p:spPr bwMode="auto">
          <a:xfrm>
            <a:off x="1524000" y="2872382"/>
            <a:ext cx="7315200" cy="14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5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5717" b="45874"/>
          <a:stretch/>
        </p:blipFill>
        <p:spPr>
          <a:xfrm>
            <a:off x="170891" y="199606"/>
            <a:ext cx="5144059" cy="3248444"/>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953" t="1" r="35479" b="49048"/>
          <a:stretch/>
        </p:blipFill>
        <p:spPr>
          <a:xfrm>
            <a:off x="5314950" y="199606"/>
            <a:ext cx="1885950" cy="3057944"/>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597" t="1" r="33336" b="45238"/>
          <a:stretch/>
        </p:blipFill>
        <p:spPr>
          <a:xfrm>
            <a:off x="6896100" y="199606"/>
            <a:ext cx="2085975" cy="3286544"/>
          </a:xfrm>
          <a:prstGeom prst="rect">
            <a:avLst/>
          </a:prstGeom>
        </p:spPr>
      </p:pic>
      <p:sp>
        <p:nvSpPr>
          <p:cNvPr id="5" name="Rectangle 4"/>
          <p:cNvSpPr/>
          <p:nvPr/>
        </p:nvSpPr>
        <p:spPr>
          <a:xfrm>
            <a:off x="3162020" y="433685"/>
            <a:ext cx="5480796" cy="1754326"/>
          </a:xfrm>
          <a:prstGeom prst="rect">
            <a:avLst/>
          </a:prstGeom>
          <a:noFill/>
        </p:spPr>
        <p:txBody>
          <a:bodyPr wrap="none" lIns="91440" tIns="45720" rIns="91440" bIns="45720">
            <a:spAutoFit/>
          </a:bodyPr>
          <a:lstStyle/>
          <a:p>
            <a:pPr algn="ctr"/>
            <a:r>
              <a:rPr lang="en-US" sz="5400" b="1" cap="none" spc="50" dirty="0">
                <a:ln w="0"/>
                <a:solidFill>
                  <a:srgbClr val="C00000"/>
                </a:solidFill>
                <a:effectLst>
                  <a:glow rad="228600">
                    <a:schemeClr val="accent3">
                      <a:satMod val="175000"/>
                      <a:alpha val="40000"/>
                    </a:schemeClr>
                  </a:glow>
                  <a:innerShdw blurRad="63500" dist="50800" dir="13500000">
                    <a:srgbClr val="000000">
                      <a:alpha val="50000"/>
                    </a:srgbClr>
                  </a:innerShdw>
                </a:effectLst>
              </a:rPr>
              <a:t>The key to having </a:t>
            </a:r>
          </a:p>
          <a:p>
            <a:pPr algn="ctr"/>
            <a:r>
              <a:rPr lang="en-US" sz="5400" b="1" cap="none" spc="50" dirty="0">
                <a:ln w="0"/>
                <a:solidFill>
                  <a:srgbClr val="C00000"/>
                </a:solidFill>
                <a:effectLst>
                  <a:glow rad="228600">
                    <a:schemeClr val="accent3">
                      <a:satMod val="175000"/>
                      <a:alpha val="40000"/>
                    </a:schemeClr>
                  </a:glow>
                  <a:innerShdw blurRad="63500" dist="50800" dir="13500000">
                    <a:srgbClr val="000000">
                      <a:alpha val="50000"/>
                    </a:srgbClr>
                  </a:innerShdw>
                </a:effectLst>
              </a:rPr>
              <a:t>a clean heart is…</a:t>
            </a:r>
          </a:p>
        </p:txBody>
      </p:sp>
      <p:cxnSp>
        <p:nvCxnSpPr>
          <p:cNvPr id="10" name="Straight Connector 9"/>
          <p:cNvCxnSpPr/>
          <p:nvPr/>
        </p:nvCxnSpPr>
        <p:spPr>
          <a:xfrm>
            <a:off x="170891" y="3257550"/>
            <a:ext cx="0" cy="32956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8876741" y="3295650"/>
            <a:ext cx="0" cy="32956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70891" y="6591300"/>
            <a:ext cx="87058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5424" y="3932962"/>
            <a:ext cx="8023671" cy="1938992"/>
          </a:xfrm>
          <a:prstGeom prst="rect">
            <a:avLst/>
          </a:prstGeom>
          <a:noFill/>
        </p:spPr>
        <p:txBody>
          <a:bodyPr wrap="none" lIns="91440" tIns="45720" rIns="91440" bIns="45720">
            <a:spAutoFit/>
          </a:bodyPr>
          <a:lstStyle/>
          <a:p>
            <a:pPr algn="ctr"/>
            <a:r>
              <a:rPr lang="en-US" sz="6000" b="1" cap="none"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#1. Asking God to make </a:t>
            </a:r>
          </a:p>
          <a:p>
            <a:pPr algn="ctr"/>
            <a:r>
              <a:rPr lang="en-US" sz="6000" b="1" cap="none"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your heart clean.</a:t>
            </a:r>
          </a:p>
        </p:txBody>
      </p:sp>
    </p:spTree>
    <p:extLst>
      <p:ext uri="{BB962C8B-B14F-4D97-AF65-F5344CB8AC3E}">
        <p14:creationId xmlns:p14="http://schemas.microsoft.com/office/powerpoint/2010/main" val="292846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5717" b="45874"/>
          <a:stretch/>
        </p:blipFill>
        <p:spPr>
          <a:xfrm>
            <a:off x="170891" y="199606"/>
            <a:ext cx="5144059" cy="3248444"/>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953" t="1" r="35479" b="49048"/>
          <a:stretch/>
        </p:blipFill>
        <p:spPr>
          <a:xfrm>
            <a:off x="5314950" y="199606"/>
            <a:ext cx="1885950" cy="3057944"/>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597" t="1" r="33336" b="45238"/>
          <a:stretch/>
        </p:blipFill>
        <p:spPr>
          <a:xfrm>
            <a:off x="6896100" y="199606"/>
            <a:ext cx="2085975" cy="3286544"/>
          </a:xfrm>
          <a:prstGeom prst="rect">
            <a:avLst/>
          </a:prstGeom>
        </p:spPr>
      </p:pic>
      <p:sp>
        <p:nvSpPr>
          <p:cNvPr id="5" name="Rectangle 4"/>
          <p:cNvSpPr/>
          <p:nvPr/>
        </p:nvSpPr>
        <p:spPr>
          <a:xfrm>
            <a:off x="4043289" y="433685"/>
            <a:ext cx="3718262" cy="923330"/>
          </a:xfrm>
          <a:prstGeom prst="rect">
            <a:avLst/>
          </a:prstGeom>
          <a:noFill/>
        </p:spPr>
        <p:txBody>
          <a:bodyPr wrap="none" lIns="91440" tIns="45720" rIns="91440" bIns="45720">
            <a:spAutoFit/>
          </a:bodyPr>
          <a:lstStyle/>
          <a:p>
            <a:pPr algn="ctr"/>
            <a:r>
              <a:rPr lang="en-US" sz="5400" b="1" cap="none" spc="50" dirty="0">
                <a:ln w="0"/>
                <a:solidFill>
                  <a:srgbClr val="C00000"/>
                </a:solidFill>
                <a:effectLst>
                  <a:glow rad="228600">
                    <a:schemeClr val="accent3">
                      <a:satMod val="175000"/>
                      <a:alpha val="40000"/>
                    </a:schemeClr>
                  </a:glow>
                  <a:innerShdw blurRad="63500" dist="50800" dir="13500000">
                    <a:srgbClr val="000000">
                      <a:alpha val="50000"/>
                    </a:srgbClr>
                  </a:innerShdw>
                </a:effectLst>
              </a:rPr>
              <a:t>Psalm 51:10</a:t>
            </a:r>
          </a:p>
        </p:txBody>
      </p:sp>
      <p:cxnSp>
        <p:nvCxnSpPr>
          <p:cNvPr id="10" name="Straight Connector 9"/>
          <p:cNvCxnSpPr/>
          <p:nvPr/>
        </p:nvCxnSpPr>
        <p:spPr>
          <a:xfrm>
            <a:off x="170891" y="199606"/>
            <a:ext cx="14068" cy="638173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8876741" y="199606"/>
            <a:ext cx="0" cy="6391694"/>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70891" y="6591300"/>
            <a:ext cx="87058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91251" y="5753100"/>
            <a:ext cx="533400" cy="552450"/>
          </a:xfrm>
          <a:prstGeom prst="rect">
            <a:avLst/>
          </a:prstGeom>
          <a:solidFill>
            <a:schemeClr val="bg1">
              <a:lumMod val="95000"/>
            </a:schemeClr>
          </a:solidFill>
        </p:spPr>
        <p:txBody>
          <a:bodyPr wrap="square" rtlCol="0">
            <a:spAutoFit/>
          </a:bodyPr>
          <a:lstStyle/>
          <a:p>
            <a:endParaRPr lang="en-US" dirty="0"/>
          </a:p>
        </p:txBody>
      </p:sp>
      <p:sp>
        <p:nvSpPr>
          <p:cNvPr id="7" name="TextBox 6"/>
          <p:cNvSpPr txBox="1"/>
          <p:nvPr/>
        </p:nvSpPr>
        <p:spPr>
          <a:xfrm>
            <a:off x="522758" y="3748296"/>
            <a:ext cx="8115300" cy="2123658"/>
          </a:xfrm>
          <a:prstGeom prst="rect">
            <a:avLst/>
          </a:prstGeom>
          <a:noFill/>
        </p:spPr>
        <p:txBody>
          <a:bodyPr wrap="square" rtlCol="0">
            <a:spAutoFit/>
          </a:bodyPr>
          <a:lstStyle/>
          <a:p>
            <a:pPr algn="ctr"/>
            <a:r>
              <a:rPr lang="en-US" sz="4400" dirty="0"/>
              <a:t>“Create in me a new, clean heart, O God, filled with clean thoughts and right desires”</a:t>
            </a:r>
          </a:p>
        </p:txBody>
      </p:sp>
      <p:sp>
        <p:nvSpPr>
          <p:cNvPr id="8" name="TextBox 7"/>
          <p:cNvSpPr txBox="1"/>
          <p:nvPr/>
        </p:nvSpPr>
        <p:spPr>
          <a:xfrm>
            <a:off x="4043289" y="1357015"/>
            <a:ext cx="3576711" cy="523220"/>
          </a:xfrm>
          <a:prstGeom prst="rect">
            <a:avLst/>
          </a:prstGeom>
          <a:noFill/>
        </p:spPr>
        <p:txBody>
          <a:bodyPr wrap="square" rtlCol="0">
            <a:spAutoFit/>
          </a:bodyPr>
          <a:lstStyle/>
          <a:p>
            <a:pPr algn="ctr"/>
            <a:r>
              <a:rPr lang="en-US" sz="2800" b="1" dirty="0"/>
              <a:t>Today’s Living Bible</a:t>
            </a:r>
          </a:p>
        </p:txBody>
      </p:sp>
    </p:spTree>
    <p:extLst>
      <p:ext uri="{BB962C8B-B14F-4D97-AF65-F5344CB8AC3E}">
        <p14:creationId xmlns:p14="http://schemas.microsoft.com/office/powerpoint/2010/main" val="609540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24200"/>
            <a:ext cx="9144000" cy="3733800"/>
          </a:xfrm>
          <a:prstGeom prst="rect">
            <a:avLst/>
          </a:prstGeom>
        </p:spPr>
      </p:pic>
      <p:sp>
        <p:nvSpPr>
          <p:cNvPr id="3" name="TextBox 2"/>
          <p:cNvSpPr txBox="1"/>
          <p:nvPr/>
        </p:nvSpPr>
        <p:spPr>
          <a:xfrm>
            <a:off x="161925" y="0"/>
            <a:ext cx="8820150" cy="5016758"/>
          </a:xfrm>
          <a:prstGeom prst="rect">
            <a:avLst/>
          </a:prstGeom>
          <a:noFill/>
        </p:spPr>
        <p:txBody>
          <a:bodyPr wrap="square" rtlCol="0">
            <a:spAutoFit/>
          </a:bodyPr>
          <a:lstStyle/>
          <a:p>
            <a:pPr algn="ctr"/>
            <a:r>
              <a:rPr lang="en-US" sz="4000" dirty="0"/>
              <a:t>“Christ loves His bride, the church and gave Himself for her, that He might sanctify and cleanse her with the washing of water by the word. He did this to present her to himself as a glorious church without a spot or wrinkle or any other blemish. Instead, she will be holy and without fault.” </a:t>
            </a:r>
          </a:p>
        </p:txBody>
      </p:sp>
      <p:sp>
        <p:nvSpPr>
          <p:cNvPr id="4" name="Rectangle 3"/>
          <p:cNvSpPr/>
          <p:nvPr/>
        </p:nvSpPr>
        <p:spPr>
          <a:xfrm>
            <a:off x="2316414" y="6163270"/>
            <a:ext cx="4511171" cy="769441"/>
          </a:xfrm>
          <a:prstGeom prst="rect">
            <a:avLst/>
          </a:prstGeom>
          <a:noFill/>
        </p:spPr>
        <p:txBody>
          <a:bodyPr wrap="none" lIns="91440" tIns="45720" rIns="91440" bIns="45720">
            <a:spAutoFit/>
          </a:bodyPr>
          <a:lstStyle/>
          <a:p>
            <a:pPr algn="ctr"/>
            <a:r>
              <a:rPr lang="en-US" sz="4400" b="1" cap="none" spc="50" dirty="0">
                <a:ln w="0"/>
                <a:solidFill>
                  <a:schemeClr val="bg2"/>
                </a:solidFill>
                <a:effectLst>
                  <a:innerShdw blurRad="63500" dist="50800" dir="13500000">
                    <a:srgbClr val="000000">
                      <a:alpha val="50000"/>
                    </a:srgbClr>
                  </a:innerShdw>
                </a:effectLst>
              </a:rPr>
              <a:t>Ephesians 5:25-27</a:t>
            </a:r>
          </a:p>
        </p:txBody>
      </p:sp>
    </p:spTree>
    <p:extLst>
      <p:ext uri="{BB962C8B-B14F-4D97-AF65-F5344CB8AC3E}">
        <p14:creationId xmlns:p14="http://schemas.microsoft.com/office/powerpoint/2010/main" val="1607216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5717" b="45874"/>
          <a:stretch/>
        </p:blipFill>
        <p:spPr>
          <a:xfrm>
            <a:off x="170891" y="199606"/>
            <a:ext cx="5144059" cy="3248444"/>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953" t="1" r="35479" b="49048"/>
          <a:stretch/>
        </p:blipFill>
        <p:spPr>
          <a:xfrm>
            <a:off x="5314950" y="199606"/>
            <a:ext cx="1885950" cy="3057944"/>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597" t="1" r="33336" b="45238"/>
          <a:stretch/>
        </p:blipFill>
        <p:spPr>
          <a:xfrm>
            <a:off x="6896100" y="199606"/>
            <a:ext cx="2085975" cy="3286544"/>
          </a:xfrm>
          <a:prstGeom prst="rect">
            <a:avLst/>
          </a:prstGeom>
        </p:spPr>
      </p:pic>
      <p:sp>
        <p:nvSpPr>
          <p:cNvPr id="5" name="Rectangle 4"/>
          <p:cNvSpPr/>
          <p:nvPr/>
        </p:nvSpPr>
        <p:spPr>
          <a:xfrm>
            <a:off x="3162020" y="433685"/>
            <a:ext cx="5480796" cy="1754326"/>
          </a:xfrm>
          <a:prstGeom prst="rect">
            <a:avLst/>
          </a:prstGeom>
          <a:noFill/>
        </p:spPr>
        <p:txBody>
          <a:bodyPr wrap="none" lIns="91440" tIns="45720" rIns="91440" bIns="45720">
            <a:spAutoFit/>
          </a:bodyPr>
          <a:lstStyle/>
          <a:p>
            <a:pPr algn="ctr"/>
            <a:r>
              <a:rPr lang="en-US" sz="5400" b="1" cap="none" spc="50" dirty="0">
                <a:ln w="0"/>
                <a:solidFill>
                  <a:srgbClr val="C00000"/>
                </a:solidFill>
                <a:effectLst>
                  <a:glow rad="228600">
                    <a:schemeClr val="accent3">
                      <a:satMod val="175000"/>
                      <a:alpha val="40000"/>
                    </a:schemeClr>
                  </a:glow>
                  <a:innerShdw blurRad="63500" dist="50800" dir="13500000">
                    <a:srgbClr val="000000">
                      <a:alpha val="50000"/>
                    </a:srgbClr>
                  </a:innerShdw>
                </a:effectLst>
              </a:rPr>
              <a:t>The key to having </a:t>
            </a:r>
          </a:p>
          <a:p>
            <a:pPr algn="ctr"/>
            <a:r>
              <a:rPr lang="en-US" sz="5400" b="1" cap="none" spc="50" dirty="0">
                <a:ln w="0"/>
                <a:solidFill>
                  <a:srgbClr val="C00000"/>
                </a:solidFill>
                <a:effectLst>
                  <a:glow rad="228600">
                    <a:schemeClr val="accent3">
                      <a:satMod val="175000"/>
                      <a:alpha val="40000"/>
                    </a:schemeClr>
                  </a:glow>
                  <a:innerShdw blurRad="63500" dist="50800" dir="13500000">
                    <a:srgbClr val="000000">
                      <a:alpha val="50000"/>
                    </a:srgbClr>
                  </a:innerShdw>
                </a:effectLst>
              </a:rPr>
              <a:t>a clean heart is…</a:t>
            </a:r>
          </a:p>
        </p:txBody>
      </p:sp>
      <p:cxnSp>
        <p:nvCxnSpPr>
          <p:cNvPr id="10" name="Straight Connector 9"/>
          <p:cNvCxnSpPr/>
          <p:nvPr/>
        </p:nvCxnSpPr>
        <p:spPr>
          <a:xfrm>
            <a:off x="170891" y="3257550"/>
            <a:ext cx="0" cy="32956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8876741" y="3295650"/>
            <a:ext cx="0" cy="32956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70891" y="6591300"/>
            <a:ext cx="87058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84413" y="3586879"/>
            <a:ext cx="6878807" cy="2862322"/>
          </a:xfrm>
          <a:prstGeom prst="rect">
            <a:avLst/>
          </a:prstGeom>
          <a:noFill/>
        </p:spPr>
        <p:txBody>
          <a:bodyPr wrap="none" lIns="91440" tIns="45720" rIns="91440" bIns="45720">
            <a:spAutoFit/>
          </a:bodyPr>
          <a:lstStyle/>
          <a:p>
            <a:pPr algn="ctr"/>
            <a:r>
              <a:rPr lang="en-US" sz="6000" b="1" cap="none"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#2. Obeying God by</a:t>
            </a:r>
          </a:p>
          <a:p>
            <a:pPr algn="ctr"/>
            <a:r>
              <a:rPr lang="en-US" sz="6000" b="1"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spending time in the</a:t>
            </a:r>
          </a:p>
          <a:p>
            <a:pPr algn="ctr"/>
            <a:r>
              <a:rPr lang="en-US" sz="6000" b="1" cap="none"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Word of God.</a:t>
            </a:r>
          </a:p>
        </p:txBody>
      </p:sp>
    </p:spTree>
    <p:extLst>
      <p:ext uri="{BB962C8B-B14F-4D97-AF65-F5344CB8AC3E}">
        <p14:creationId xmlns:p14="http://schemas.microsoft.com/office/powerpoint/2010/main" val="331388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0"/>
            <a:ext cx="9144000" cy="6854112"/>
          </a:xfrm>
          <a:prstGeom prst="rect">
            <a:avLst/>
          </a:prstGeom>
        </p:spPr>
      </p:pic>
      <p:sp>
        <p:nvSpPr>
          <p:cNvPr id="4" name="Rectangle 3"/>
          <p:cNvSpPr/>
          <p:nvPr/>
        </p:nvSpPr>
        <p:spPr>
          <a:xfrm>
            <a:off x="1505422" y="139729"/>
            <a:ext cx="7666714" cy="1754326"/>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EVERYONE IS MOTIVATED </a:t>
            </a:r>
          </a:p>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BY SOMETHING.</a:t>
            </a:r>
          </a:p>
        </p:txBody>
      </p:sp>
    </p:spTree>
    <p:extLst>
      <p:ext uri="{BB962C8B-B14F-4D97-AF65-F5344CB8AC3E}">
        <p14:creationId xmlns:p14="http://schemas.microsoft.com/office/powerpoint/2010/main" val="401564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9550"/>
            <a:ext cx="9144000" cy="2838450"/>
          </a:xfrm>
          <a:prstGeom prst="rect">
            <a:avLst/>
          </a:prstGeom>
        </p:spPr>
      </p:pic>
      <p:sp>
        <p:nvSpPr>
          <p:cNvPr id="3" name="TextBox 2"/>
          <p:cNvSpPr txBox="1"/>
          <p:nvPr/>
        </p:nvSpPr>
        <p:spPr>
          <a:xfrm>
            <a:off x="76200" y="57150"/>
            <a:ext cx="8982075" cy="5632311"/>
          </a:xfrm>
          <a:prstGeom prst="rect">
            <a:avLst/>
          </a:prstGeom>
          <a:noFill/>
        </p:spPr>
        <p:txBody>
          <a:bodyPr wrap="square" rtlCol="0">
            <a:spAutoFit/>
          </a:bodyPr>
          <a:lstStyle/>
          <a:p>
            <a:pPr algn="ctr"/>
            <a:r>
              <a:rPr lang="en-US" sz="4000" dirty="0"/>
              <a:t>“Blessed is the man who walks not in the counsel of the ungodly, nor stands in the path of sinners, nor sits in the seat of the scornful; but his delight is in the law of the Lord, and in His law he meditates day and night. He shall be like a tree planted by the rivers of water, that brings froth its fruit in is season, whose leaf also shall not wither; and whatever he does shall prosper.” </a:t>
            </a:r>
          </a:p>
        </p:txBody>
      </p:sp>
      <p:sp>
        <p:nvSpPr>
          <p:cNvPr id="4" name="Rectangle 3"/>
          <p:cNvSpPr/>
          <p:nvPr/>
        </p:nvSpPr>
        <p:spPr>
          <a:xfrm>
            <a:off x="3053207" y="6163270"/>
            <a:ext cx="2961388" cy="769441"/>
          </a:xfrm>
          <a:prstGeom prst="rect">
            <a:avLst/>
          </a:prstGeom>
          <a:noFill/>
        </p:spPr>
        <p:txBody>
          <a:bodyPr wrap="none" lIns="91440" tIns="45720" rIns="91440" bIns="45720">
            <a:spAutoFit/>
          </a:bodyPr>
          <a:lstStyle/>
          <a:p>
            <a:pPr algn="ctr"/>
            <a:r>
              <a:rPr lang="en-US" sz="4400" b="1" cap="none" spc="50" dirty="0">
                <a:ln w="0"/>
                <a:solidFill>
                  <a:schemeClr val="bg2"/>
                </a:solidFill>
                <a:effectLst>
                  <a:innerShdw blurRad="63500" dist="50800" dir="13500000">
                    <a:srgbClr val="000000">
                      <a:alpha val="50000"/>
                    </a:srgbClr>
                  </a:innerShdw>
                </a:effectLst>
              </a:rPr>
              <a:t>Psalm 1:1-3</a:t>
            </a:r>
          </a:p>
        </p:txBody>
      </p:sp>
    </p:spTree>
    <p:extLst>
      <p:ext uri="{BB962C8B-B14F-4D97-AF65-F5344CB8AC3E}">
        <p14:creationId xmlns:p14="http://schemas.microsoft.com/office/powerpoint/2010/main" val="301464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80000"/>
        </a:solidFill>
        <a:effectLst/>
      </p:bgPr>
    </p:bg>
    <p:spTree>
      <p:nvGrpSpPr>
        <p:cNvPr id="1" name=""/>
        <p:cNvGrpSpPr/>
        <p:nvPr/>
      </p:nvGrpSpPr>
      <p:grpSpPr>
        <a:xfrm>
          <a:off x="0" y="0"/>
          <a:ext cx="0" cy="0"/>
          <a:chOff x="0" y="0"/>
          <a:chExt cx="0" cy="0"/>
        </a:xfrm>
      </p:grpSpPr>
      <p:pic>
        <p:nvPicPr>
          <p:cNvPr id="9218" name="Picture 2" descr="Image result for Romans 10:17"/>
          <p:cNvPicPr>
            <a:picLocks noChangeAspect="1" noChangeArrowheads="1"/>
          </p:cNvPicPr>
          <p:nvPr/>
        </p:nvPicPr>
        <p:blipFill rotWithShape="1">
          <a:blip r:embed="rId2">
            <a:extLst>
              <a:ext uri="{28A0092B-C50C-407E-A947-70E740481C1C}">
                <a14:useLocalDpi xmlns:a14="http://schemas.microsoft.com/office/drawing/2010/main" val="0"/>
              </a:ext>
            </a:extLst>
          </a:blip>
          <a:srcRect t="4667" b="6333"/>
          <a:stretch/>
        </p:blipFill>
        <p:spPr bwMode="auto">
          <a:xfrm>
            <a:off x="1714500" y="4615"/>
            <a:ext cx="5775324" cy="685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0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5717" b="45874"/>
          <a:stretch/>
        </p:blipFill>
        <p:spPr>
          <a:xfrm>
            <a:off x="170891" y="199606"/>
            <a:ext cx="5144059" cy="3248444"/>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953" t="1" r="35479" b="49048"/>
          <a:stretch/>
        </p:blipFill>
        <p:spPr>
          <a:xfrm>
            <a:off x="5314950" y="199606"/>
            <a:ext cx="1885950" cy="3057944"/>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597" t="1" r="33336" b="45238"/>
          <a:stretch/>
        </p:blipFill>
        <p:spPr>
          <a:xfrm>
            <a:off x="6896100" y="199606"/>
            <a:ext cx="2085975" cy="3286544"/>
          </a:xfrm>
          <a:prstGeom prst="rect">
            <a:avLst/>
          </a:prstGeom>
        </p:spPr>
      </p:pic>
      <p:sp>
        <p:nvSpPr>
          <p:cNvPr id="5" name="Rectangle 4"/>
          <p:cNvSpPr/>
          <p:nvPr/>
        </p:nvSpPr>
        <p:spPr>
          <a:xfrm>
            <a:off x="3162020" y="433685"/>
            <a:ext cx="5480796" cy="1754326"/>
          </a:xfrm>
          <a:prstGeom prst="rect">
            <a:avLst/>
          </a:prstGeom>
          <a:noFill/>
        </p:spPr>
        <p:txBody>
          <a:bodyPr wrap="none" lIns="91440" tIns="45720" rIns="91440" bIns="45720">
            <a:spAutoFit/>
          </a:bodyPr>
          <a:lstStyle/>
          <a:p>
            <a:pPr algn="ctr"/>
            <a:r>
              <a:rPr lang="en-US" sz="5400" b="1" cap="none" spc="50" dirty="0">
                <a:ln w="0"/>
                <a:solidFill>
                  <a:srgbClr val="C00000"/>
                </a:solidFill>
                <a:effectLst>
                  <a:glow rad="228600">
                    <a:schemeClr val="accent3">
                      <a:satMod val="175000"/>
                      <a:alpha val="40000"/>
                    </a:schemeClr>
                  </a:glow>
                  <a:innerShdw blurRad="63500" dist="50800" dir="13500000">
                    <a:srgbClr val="000000">
                      <a:alpha val="50000"/>
                    </a:srgbClr>
                  </a:innerShdw>
                </a:effectLst>
              </a:rPr>
              <a:t>The key to having </a:t>
            </a:r>
          </a:p>
          <a:p>
            <a:pPr algn="ctr"/>
            <a:r>
              <a:rPr lang="en-US" sz="5400" b="1" cap="none" spc="50" dirty="0">
                <a:ln w="0"/>
                <a:solidFill>
                  <a:srgbClr val="C00000"/>
                </a:solidFill>
                <a:effectLst>
                  <a:glow rad="228600">
                    <a:schemeClr val="accent3">
                      <a:satMod val="175000"/>
                      <a:alpha val="40000"/>
                    </a:schemeClr>
                  </a:glow>
                  <a:innerShdw blurRad="63500" dist="50800" dir="13500000">
                    <a:srgbClr val="000000">
                      <a:alpha val="50000"/>
                    </a:srgbClr>
                  </a:innerShdw>
                </a:effectLst>
              </a:rPr>
              <a:t>a clean heart is…</a:t>
            </a:r>
          </a:p>
        </p:txBody>
      </p:sp>
      <p:cxnSp>
        <p:nvCxnSpPr>
          <p:cNvPr id="10" name="Straight Connector 9"/>
          <p:cNvCxnSpPr/>
          <p:nvPr/>
        </p:nvCxnSpPr>
        <p:spPr>
          <a:xfrm>
            <a:off x="170891" y="3257550"/>
            <a:ext cx="0" cy="32956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8876741" y="3295650"/>
            <a:ext cx="0" cy="32956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70891" y="6591300"/>
            <a:ext cx="87058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0488" y="3758329"/>
            <a:ext cx="7266668" cy="1938992"/>
          </a:xfrm>
          <a:prstGeom prst="rect">
            <a:avLst/>
          </a:prstGeom>
          <a:noFill/>
        </p:spPr>
        <p:txBody>
          <a:bodyPr wrap="none" lIns="91440" tIns="45720" rIns="91440" bIns="45720">
            <a:spAutoFit/>
          </a:bodyPr>
          <a:lstStyle/>
          <a:p>
            <a:pPr algn="ctr"/>
            <a:r>
              <a:rPr lang="en-US" sz="6000" b="1" cap="none"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#3. Planting the Word</a:t>
            </a:r>
          </a:p>
          <a:p>
            <a:pPr algn="ctr"/>
            <a:r>
              <a:rPr lang="en-US" sz="6000" b="1"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in our heart</a:t>
            </a:r>
            <a:r>
              <a:rPr lang="en-US" sz="6000" b="1" cap="none" spc="50" dirty="0">
                <a:ln w="0">
                  <a:solidFill>
                    <a:schemeClr val="tx1"/>
                  </a:solidFill>
                </a:ln>
                <a:solidFill>
                  <a:srgbClr val="FFC000"/>
                </a:solidFill>
                <a:effectLst>
                  <a:glow rad="101600">
                    <a:schemeClr val="accent2">
                      <a:satMod val="175000"/>
                      <a:alpha val="40000"/>
                    </a:schemeClr>
                  </a:glow>
                  <a:innerShdw blurRad="63500" dist="50800" dir="13500000">
                    <a:srgbClr val="000000">
                      <a:alpha val="50000"/>
                    </a:srgbClr>
                  </a:innerShdw>
                </a:effectLst>
              </a:rPr>
              <a:t>.</a:t>
            </a:r>
          </a:p>
        </p:txBody>
      </p:sp>
    </p:spTree>
    <p:extLst>
      <p:ext uri="{BB962C8B-B14F-4D97-AF65-F5344CB8AC3E}">
        <p14:creationId xmlns:p14="http://schemas.microsoft.com/office/powerpoint/2010/main" val="390747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24200"/>
            <a:ext cx="9144000" cy="3733800"/>
          </a:xfrm>
          <a:prstGeom prst="rect">
            <a:avLst/>
          </a:prstGeom>
        </p:spPr>
      </p:pic>
      <p:sp>
        <p:nvSpPr>
          <p:cNvPr id="3" name="TextBox 2"/>
          <p:cNvSpPr txBox="1"/>
          <p:nvPr/>
        </p:nvSpPr>
        <p:spPr>
          <a:xfrm>
            <a:off x="76200" y="57150"/>
            <a:ext cx="8982075" cy="3785652"/>
          </a:xfrm>
          <a:prstGeom prst="rect">
            <a:avLst/>
          </a:prstGeom>
          <a:noFill/>
        </p:spPr>
        <p:txBody>
          <a:bodyPr wrap="square" rtlCol="0">
            <a:spAutoFit/>
          </a:bodyPr>
          <a:lstStyle/>
          <a:p>
            <a:pPr algn="ctr"/>
            <a:r>
              <a:rPr lang="en-US" sz="4000" dirty="0"/>
              <a:t>“How can a young man cleanse his way? By living according to your Word. With my whole heart I have sought You; Oh, let me not wander from your commandments! Your word I have hidden in my heart, that I might not sin against You. ” </a:t>
            </a:r>
          </a:p>
        </p:txBody>
      </p:sp>
      <p:sp>
        <p:nvSpPr>
          <p:cNvPr id="4" name="Rectangle 3"/>
          <p:cNvSpPr/>
          <p:nvPr/>
        </p:nvSpPr>
        <p:spPr>
          <a:xfrm>
            <a:off x="3035203" y="6163270"/>
            <a:ext cx="3073598" cy="769441"/>
          </a:xfrm>
          <a:prstGeom prst="rect">
            <a:avLst/>
          </a:prstGeom>
          <a:noFill/>
        </p:spPr>
        <p:txBody>
          <a:bodyPr wrap="none" lIns="91440" tIns="45720" rIns="91440" bIns="45720">
            <a:spAutoFit/>
          </a:bodyPr>
          <a:lstStyle/>
          <a:p>
            <a:pPr algn="ctr"/>
            <a:r>
              <a:rPr lang="en-US" sz="4400" b="1" cap="none" spc="50" dirty="0">
                <a:ln w="0"/>
                <a:solidFill>
                  <a:schemeClr val="bg2"/>
                </a:solidFill>
                <a:effectLst>
                  <a:innerShdw blurRad="63500" dist="50800" dir="13500000">
                    <a:srgbClr val="000000">
                      <a:alpha val="50000"/>
                    </a:srgbClr>
                  </a:innerShdw>
                </a:effectLst>
              </a:rPr>
              <a:t>Psalm 119:9</a:t>
            </a:r>
          </a:p>
        </p:txBody>
      </p:sp>
    </p:spTree>
    <p:extLst>
      <p:ext uri="{BB962C8B-B14F-4D97-AF65-F5344CB8AC3E}">
        <p14:creationId xmlns:p14="http://schemas.microsoft.com/office/powerpoint/2010/main" val="17864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13647"/>
            <a:ext cx="9144000" cy="6854112"/>
          </a:xfrm>
          <a:prstGeom prst="rect">
            <a:avLst/>
          </a:prstGeom>
        </p:spPr>
      </p:pic>
      <p:sp>
        <p:nvSpPr>
          <p:cNvPr id="4" name="Rectangle 3"/>
          <p:cNvSpPr/>
          <p:nvPr/>
        </p:nvSpPr>
        <p:spPr>
          <a:xfrm>
            <a:off x="2041362" y="280406"/>
            <a:ext cx="6471708" cy="1631216"/>
          </a:xfrm>
          <a:prstGeom prst="rect">
            <a:avLst/>
          </a:prstGeom>
          <a:noFill/>
        </p:spPr>
        <p:txBody>
          <a:bodyPr wrap="none" lIns="91440" tIns="45720" rIns="91440" bIns="45720">
            <a:spAutoFit/>
          </a:bodyPr>
          <a:lstStyle/>
          <a:p>
            <a:pPr algn="ctr"/>
            <a:r>
              <a:rPr lang="en-US" sz="5000" b="1" cap="none" spc="0" dirty="0">
                <a:ln w="6600">
                  <a:solidFill>
                    <a:schemeClr val="accent2"/>
                  </a:solidFill>
                  <a:prstDash val="solid"/>
                </a:ln>
                <a:solidFill>
                  <a:srgbClr val="FFFFFF"/>
                </a:solidFill>
                <a:effectLst>
                  <a:outerShdw dist="38100" dir="2700000" algn="tl" rotWithShape="0">
                    <a:schemeClr val="accent2"/>
                  </a:outerShdw>
                </a:effectLst>
              </a:rPr>
              <a:t>We act the way we do</a:t>
            </a:r>
          </a:p>
          <a:p>
            <a:pPr algn="ctr"/>
            <a:r>
              <a:rPr lang="en-US" sz="5000" b="1" dirty="0">
                <a:ln w="6600">
                  <a:solidFill>
                    <a:schemeClr val="accent2"/>
                  </a:solidFill>
                  <a:prstDash val="solid"/>
                </a:ln>
                <a:solidFill>
                  <a:srgbClr val="FFFFFF"/>
                </a:solidFill>
                <a:effectLst>
                  <a:outerShdw dist="38100" dir="2700000" algn="tl" rotWithShape="0">
                    <a:schemeClr val="accent2"/>
                  </a:outerShdw>
                </a:effectLst>
              </a:rPr>
              <a:t>because of who we are.</a:t>
            </a:r>
            <a:endParaRPr lang="en-US" sz="5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710814" y="2967335"/>
            <a:ext cx="8433186" cy="1631216"/>
          </a:xfrm>
          <a:prstGeom prst="rect">
            <a:avLst/>
          </a:prstGeom>
          <a:noFill/>
        </p:spPr>
        <p:txBody>
          <a:bodyPr wrap="square" lIns="91440" tIns="45720" rIns="91440" bIns="45720">
            <a:spAutoFit/>
          </a:bodyPr>
          <a:lstStyle/>
          <a:p>
            <a:pPr algn="ctr"/>
            <a:r>
              <a:rPr lang="en-US" sz="5000" cap="none" spc="50" dirty="0">
                <a:ln w="0"/>
                <a:solidFill>
                  <a:schemeClr val="bg1"/>
                </a:solidFill>
                <a:effectLst>
                  <a:innerShdw blurRad="63500" dist="50800" dir="13500000">
                    <a:srgbClr val="000000">
                      <a:alpha val="50000"/>
                    </a:srgbClr>
                  </a:innerShdw>
                </a:effectLst>
              </a:rPr>
              <a:t>We want our </a:t>
            </a:r>
            <a:r>
              <a:rPr lang="en-US" sz="5000" b="1" u="sng" cap="none" spc="50" dirty="0">
                <a:ln w="0"/>
                <a:solidFill>
                  <a:schemeClr val="bg2"/>
                </a:solidFill>
                <a:effectLst>
                  <a:innerShdw blurRad="63500" dist="50800" dir="13500000">
                    <a:srgbClr val="000000">
                      <a:alpha val="50000"/>
                    </a:srgbClr>
                  </a:innerShdw>
                </a:effectLst>
              </a:rPr>
              <a:t>motivations</a:t>
            </a:r>
            <a:r>
              <a:rPr lang="en-US" sz="5000" cap="none" spc="50" dirty="0">
                <a:ln w="0"/>
                <a:solidFill>
                  <a:schemeClr val="bg2"/>
                </a:solidFill>
                <a:effectLst>
                  <a:innerShdw blurRad="63500" dist="50800" dir="13500000">
                    <a:srgbClr val="000000">
                      <a:alpha val="50000"/>
                    </a:srgbClr>
                  </a:innerShdw>
                </a:effectLst>
              </a:rPr>
              <a:t> and </a:t>
            </a:r>
          </a:p>
          <a:p>
            <a:pPr algn="ctr"/>
            <a:r>
              <a:rPr lang="en-US" sz="5000" b="1" u="sng" spc="50" dirty="0">
                <a:ln w="0"/>
                <a:solidFill>
                  <a:schemeClr val="bg1"/>
                </a:solidFill>
                <a:effectLst>
                  <a:innerShdw blurRad="63500" dist="50800" dir="13500000">
                    <a:srgbClr val="000000">
                      <a:alpha val="50000"/>
                    </a:srgbClr>
                  </a:innerShdw>
                </a:effectLst>
              </a:rPr>
              <a:t>actions</a:t>
            </a:r>
            <a:r>
              <a:rPr lang="en-US" sz="5000" spc="50" dirty="0">
                <a:ln w="0"/>
                <a:solidFill>
                  <a:schemeClr val="bg2"/>
                </a:solidFill>
                <a:effectLst>
                  <a:innerShdw blurRad="63500" dist="50800" dir="13500000">
                    <a:srgbClr val="000000">
                      <a:alpha val="50000"/>
                    </a:srgbClr>
                  </a:innerShdw>
                </a:effectLst>
              </a:rPr>
              <a:t> </a:t>
            </a:r>
            <a:r>
              <a:rPr lang="en-US" sz="5000" spc="50" dirty="0">
                <a:ln w="0"/>
                <a:solidFill>
                  <a:schemeClr val="bg1"/>
                </a:solidFill>
                <a:effectLst>
                  <a:innerShdw blurRad="63500" dist="50800" dir="13500000">
                    <a:srgbClr val="000000">
                      <a:alpha val="50000"/>
                    </a:srgbClr>
                  </a:innerShdw>
                </a:effectLst>
              </a:rPr>
              <a:t>to match our </a:t>
            </a:r>
            <a:r>
              <a:rPr lang="en-US" sz="5000" b="1" u="sng" spc="50" dirty="0">
                <a:ln w="0"/>
                <a:solidFill>
                  <a:schemeClr val="bg2"/>
                </a:solidFill>
                <a:effectLst>
                  <a:innerShdw blurRad="63500" dist="50800" dir="13500000">
                    <a:srgbClr val="000000">
                      <a:alpha val="50000"/>
                    </a:srgbClr>
                  </a:innerShdw>
                </a:effectLst>
              </a:rPr>
              <a:t>character</a:t>
            </a:r>
            <a:endParaRPr lang="en-US" sz="5000" b="1" u="sng"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8671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9496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619"/>
          <a:stretch/>
        </p:blipFill>
        <p:spPr>
          <a:xfrm>
            <a:off x="666750" y="0"/>
            <a:ext cx="7791450" cy="6858000"/>
          </a:xfrm>
          <a:prstGeom prst="rect">
            <a:avLst/>
          </a:prstGeom>
        </p:spPr>
      </p:pic>
    </p:spTree>
    <p:extLst>
      <p:ext uri="{BB962C8B-B14F-4D97-AF65-F5344CB8AC3E}">
        <p14:creationId xmlns:p14="http://schemas.microsoft.com/office/powerpoint/2010/main" val="346595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9550"/>
            <a:ext cx="9144000" cy="2838450"/>
          </a:xfrm>
          <a:prstGeom prst="rect">
            <a:avLst/>
          </a:prstGeom>
        </p:spPr>
      </p:pic>
      <p:sp>
        <p:nvSpPr>
          <p:cNvPr id="3" name="TextBox 2"/>
          <p:cNvSpPr txBox="1"/>
          <p:nvPr/>
        </p:nvSpPr>
        <p:spPr>
          <a:xfrm>
            <a:off x="76200" y="57150"/>
            <a:ext cx="8982075" cy="5016758"/>
          </a:xfrm>
          <a:prstGeom prst="rect">
            <a:avLst/>
          </a:prstGeom>
          <a:noFill/>
        </p:spPr>
        <p:txBody>
          <a:bodyPr wrap="square" rtlCol="0">
            <a:spAutoFit/>
          </a:bodyPr>
          <a:lstStyle/>
          <a:p>
            <a:r>
              <a:rPr lang="en-US" sz="4000" dirty="0"/>
              <a:t>“Beware of practicing your righteousness before other people in order </a:t>
            </a:r>
            <a:r>
              <a:rPr lang="en-US" sz="4000" b="1" dirty="0"/>
              <a:t>to be seen by them</a:t>
            </a:r>
            <a:r>
              <a:rPr lang="en-US" sz="4000" dirty="0"/>
              <a:t>, for then you </a:t>
            </a:r>
            <a:r>
              <a:rPr lang="en-US" sz="4000" u="sng" dirty="0"/>
              <a:t>will have no reward </a:t>
            </a:r>
            <a:r>
              <a:rPr lang="en-US" sz="4000" dirty="0"/>
              <a:t>from your Father who is in heaven. “Thus, when you give to the needy, sound no trumpet before you, as the hypocrites do in the synagogues and in the streets, </a:t>
            </a:r>
            <a:r>
              <a:rPr lang="en-US" sz="4000" b="1" dirty="0"/>
              <a:t>that they may be praised by others</a:t>
            </a:r>
            <a:r>
              <a:rPr lang="en-US" sz="4000" dirty="0"/>
              <a:t>. </a:t>
            </a:r>
          </a:p>
        </p:txBody>
      </p:sp>
      <p:sp>
        <p:nvSpPr>
          <p:cNvPr id="4" name="Rectangle 3"/>
          <p:cNvSpPr/>
          <p:nvPr/>
        </p:nvSpPr>
        <p:spPr>
          <a:xfrm>
            <a:off x="2665539" y="6163270"/>
            <a:ext cx="3736729" cy="769441"/>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rPr>
              <a:t>M</a:t>
            </a:r>
            <a:r>
              <a:rPr lang="en-US" sz="4400" b="1" cap="none" spc="50" dirty="0">
                <a:ln w="0"/>
                <a:solidFill>
                  <a:schemeClr val="bg2"/>
                </a:solidFill>
                <a:effectLst>
                  <a:innerShdw blurRad="63500" dist="50800" dir="13500000">
                    <a:srgbClr val="000000">
                      <a:alpha val="50000"/>
                    </a:srgbClr>
                  </a:innerShdw>
                </a:effectLst>
              </a:rPr>
              <a:t>atthew 6:1-4</a:t>
            </a:r>
          </a:p>
        </p:txBody>
      </p:sp>
    </p:spTree>
    <p:extLst>
      <p:ext uri="{BB962C8B-B14F-4D97-AF65-F5344CB8AC3E}">
        <p14:creationId xmlns:p14="http://schemas.microsoft.com/office/powerpoint/2010/main" val="4075611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9550"/>
            <a:ext cx="9144000" cy="2838450"/>
          </a:xfrm>
          <a:prstGeom prst="rect">
            <a:avLst/>
          </a:prstGeom>
        </p:spPr>
      </p:pic>
      <p:sp>
        <p:nvSpPr>
          <p:cNvPr id="3" name="TextBox 2"/>
          <p:cNvSpPr txBox="1"/>
          <p:nvPr/>
        </p:nvSpPr>
        <p:spPr>
          <a:xfrm>
            <a:off x="76200" y="57150"/>
            <a:ext cx="8982075" cy="5016758"/>
          </a:xfrm>
          <a:prstGeom prst="rect">
            <a:avLst/>
          </a:prstGeom>
          <a:noFill/>
        </p:spPr>
        <p:txBody>
          <a:bodyPr wrap="square" rtlCol="0">
            <a:spAutoFit/>
          </a:bodyPr>
          <a:lstStyle/>
          <a:p>
            <a:pPr algn="ctr"/>
            <a:r>
              <a:rPr lang="en-US" sz="4000" dirty="0"/>
              <a:t>Truly, I say to you, </a:t>
            </a:r>
            <a:r>
              <a:rPr lang="en-US" sz="4000" u="sng" dirty="0"/>
              <a:t>they have received their reward</a:t>
            </a:r>
            <a:r>
              <a:rPr lang="en-US" sz="4000" dirty="0"/>
              <a:t>. But when you give to the needy, do not let your left hand know what your right hand is doing, so that your giving may be in secret. And your Father who sees in secret will reward you. “And when you pray, you must not be like the hypocrites. </a:t>
            </a:r>
          </a:p>
        </p:txBody>
      </p:sp>
      <p:sp>
        <p:nvSpPr>
          <p:cNvPr id="4" name="Rectangle 3"/>
          <p:cNvSpPr/>
          <p:nvPr/>
        </p:nvSpPr>
        <p:spPr>
          <a:xfrm>
            <a:off x="2665540" y="6163270"/>
            <a:ext cx="3736729" cy="769441"/>
          </a:xfrm>
          <a:prstGeom prst="rect">
            <a:avLst/>
          </a:prstGeom>
          <a:noFill/>
        </p:spPr>
        <p:txBody>
          <a:bodyPr wrap="none" lIns="91440" tIns="45720" rIns="91440" bIns="45720">
            <a:spAutoFit/>
          </a:bodyPr>
          <a:lstStyle/>
          <a:p>
            <a:pPr algn="ctr"/>
            <a:r>
              <a:rPr lang="en-US" sz="4400" b="1" cap="none" spc="50" dirty="0">
                <a:ln w="0"/>
                <a:solidFill>
                  <a:schemeClr val="bg2"/>
                </a:solidFill>
                <a:effectLst>
                  <a:innerShdw blurRad="63500" dist="50800" dir="13500000">
                    <a:srgbClr val="000000">
                      <a:alpha val="50000"/>
                    </a:srgbClr>
                  </a:innerShdw>
                </a:effectLst>
              </a:rPr>
              <a:t>Matthew 6:1-4</a:t>
            </a:r>
          </a:p>
        </p:txBody>
      </p:sp>
    </p:spTree>
    <p:extLst>
      <p:ext uri="{BB962C8B-B14F-4D97-AF65-F5344CB8AC3E}">
        <p14:creationId xmlns:p14="http://schemas.microsoft.com/office/powerpoint/2010/main" val="376758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7249"/>
            <a:ext cx="9144000" cy="3630751"/>
          </a:xfrm>
          <a:prstGeom prst="rect">
            <a:avLst/>
          </a:prstGeom>
        </p:spPr>
      </p:pic>
      <p:sp>
        <p:nvSpPr>
          <p:cNvPr id="3" name="TextBox 2"/>
          <p:cNvSpPr txBox="1"/>
          <p:nvPr/>
        </p:nvSpPr>
        <p:spPr>
          <a:xfrm>
            <a:off x="76200" y="57150"/>
            <a:ext cx="8982075" cy="3170099"/>
          </a:xfrm>
          <a:prstGeom prst="rect">
            <a:avLst/>
          </a:prstGeom>
          <a:noFill/>
        </p:spPr>
        <p:txBody>
          <a:bodyPr wrap="square" rtlCol="0">
            <a:spAutoFit/>
          </a:bodyPr>
          <a:lstStyle/>
          <a:p>
            <a:pPr algn="ctr"/>
            <a:r>
              <a:rPr lang="en-US" sz="4000" dirty="0"/>
              <a:t>For </a:t>
            </a:r>
            <a:r>
              <a:rPr lang="en-US" sz="4000" b="1" dirty="0"/>
              <a:t>they love to stand and pray in the synagogues and at the street corners, that they may be seen by others.</a:t>
            </a:r>
            <a:r>
              <a:rPr lang="en-US" sz="4000" dirty="0"/>
              <a:t> </a:t>
            </a:r>
          </a:p>
          <a:p>
            <a:pPr algn="ctr"/>
            <a:r>
              <a:rPr lang="en-US" sz="4000" dirty="0"/>
              <a:t>Truly, I say to you, </a:t>
            </a:r>
            <a:r>
              <a:rPr lang="en-US" sz="4000" u="sng" dirty="0"/>
              <a:t>they have </a:t>
            </a:r>
          </a:p>
          <a:p>
            <a:pPr algn="ctr"/>
            <a:r>
              <a:rPr lang="en-US" sz="4000" u="sng" dirty="0"/>
              <a:t>received their reward</a:t>
            </a:r>
            <a:r>
              <a:rPr lang="en-US" sz="4000" dirty="0"/>
              <a:t>.</a:t>
            </a:r>
          </a:p>
        </p:txBody>
      </p:sp>
      <p:sp>
        <p:nvSpPr>
          <p:cNvPr id="4" name="Rectangle 3"/>
          <p:cNvSpPr/>
          <p:nvPr/>
        </p:nvSpPr>
        <p:spPr>
          <a:xfrm>
            <a:off x="2665540" y="6163270"/>
            <a:ext cx="3736729" cy="769441"/>
          </a:xfrm>
          <a:prstGeom prst="rect">
            <a:avLst/>
          </a:prstGeom>
          <a:noFill/>
        </p:spPr>
        <p:txBody>
          <a:bodyPr wrap="none" lIns="91440" tIns="45720" rIns="91440" bIns="45720">
            <a:spAutoFit/>
          </a:bodyPr>
          <a:lstStyle/>
          <a:p>
            <a:pPr algn="ctr"/>
            <a:r>
              <a:rPr lang="en-US" sz="4400" b="1" cap="none" spc="50" dirty="0">
                <a:ln w="0"/>
                <a:solidFill>
                  <a:schemeClr val="bg2"/>
                </a:solidFill>
                <a:effectLst>
                  <a:innerShdw blurRad="63500" dist="50800" dir="13500000">
                    <a:srgbClr val="000000">
                      <a:alpha val="50000"/>
                    </a:srgbClr>
                  </a:innerShdw>
                </a:effectLst>
              </a:rPr>
              <a:t>Matthew 6:1-4</a:t>
            </a:r>
          </a:p>
        </p:txBody>
      </p:sp>
    </p:spTree>
    <p:extLst>
      <p:ext uri="{BB962C8B-B14F-4D97-AF65-F5344CB8AC3E}">
        <p14:creationId xmlns:p14="http://schemas.microsoft.com/office/powerpoint/2010/main" val="2995104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0"/>
            <a:ext cx="9144000" cy="6854112"/>
          </a:xfrm>
          <a:prstGeom prst="rect">
            <a:avLst/>
          </a:prstGeom>
        </p:spPr>
      </p:pic>
      <p:sp>
        <p:nvSpPr>
          <p:cNvPr id="4" name="Rectangle 3"/>
          <p:cNvSpPr/>
          <p:nvPr/>
        </p:nvSpPr>
        <p:spPr>
          <a:xfrm>
            <a:off x="2497002" y="280406"/>
            <a:ext cx="5560433" cy="1631216"/>
          </a:xfrm>
          <a:prstGeom prst="rect">
            <a:avLst/>
          </a:prstGeom>
          <a:noFill/>
        </p:spPr>
        <p:txBody>
          <a:bodyPr wrap="none" lIns="91440" tIns="45720" rIns="91440" bIns="45720">
            <a:spAutoFit/>
          </a:bodyPr>
          <a:lstStyle/>
          <a:p>
            <a:pPr algn="ctr"/>
            <a:r>
              <a:rPr lang="en-US" sz="5000" b="1" cap="none" spc="0" dirty="0">
                <a:ln w="6600">
                  <a:solidFill>
                    <a:schemeClr val="accent2"/>
                  </a:solidFill>
                  <a:prstDash val="solid"/>
                </a:ln>
                <a:solidFill>
                  <a:srgbClr val="FFFFFF"/>
                </a:solidFill>
                <a:effectLst>
                  <a:outerShdw dist="38100" dir="2700000" algn="tl" rotWithShape="0">
                    <a:schemeClr val="accent2"/>
                  </a:outerShdw>
                </a:effectLst>
              </a:rPr>
              <a:t>What motivates you</a:t>
            </a:r>
          </a:p>
          <a:p>
            <a:pPr algn="ctr"/>
            <a:r>
              <a:rPr lang="en-US" sz="5000" b="1" dirty="0">
                <a:ln w="6600">
                  <a:solidFill>
                    <a:schemeClr val="accent2"/>
                  </a:solidFill>
                  <a:prstDash val="solid"/>
                </a:ln>
                <a:solidFill>
                  <a:srgbClr val="FFFFFF"/>
                </a:solidFill>
                <a:effectLst>
                  <a:outerShdw dist="38100" dir="2700000" algn="tl" rotWithShape="0">
                    <a:schemeClr val="accent2"/>
                  </a:outerShdw>
                </a:effectLst>
              </a:rPr>
              <a:t>to do what you do?</a:t>
            </a:r>
            <a:endParaRPr lang="en-US" sz="5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710814" y="2969856"/>
            <a:ext cx="8433186" cy="1631216"/>
          </a:xfrm>
          <a:prstGeom prst="rect">
            <a:avLst/>
          </a:prstGeom>
          <a:noFill/>
        </p:spPr>
        <p:txBody>
          <a:bodyPr wrap="square" lIns="91440" tIns="45720" rIns="91440" bIns="45720">
            <a:spAutoFit/>
          </a:bodyPr>
          <a:lstStyle/>
          <a:p>
            <a:pPr algn="ctr"/>
            <a:r>
              <a:rPr lang="en-US" sz="5000" b="1" cap="none" spc="50" dirty="0">
                <a:ln w="0"/>
                <a:solidFill>
                  <a:schemeClr val="bg2"/>
                </a:solidFill>
                <a:effectLst>
                  <a:innerShdw blurRad="63500" dist="50800" dir="13500000">
                    <a:srgbClr val="000000">
                      <a:alpha val="50000"/>
                    </a:srgbClr>
                  </a:innerShdw>
                </a:effectLst>
              </a:rPr>
              <a:t>They have received</a:t>
            </a:r>
          </a:p>
          <a:p>
            <a:pPr algn="ctr"/>
            <a:r>
              <a:rPr lang="en-US" sz="5000" b="1" spc="50" dirty="0">
                <a:ln w="0"/>
                <a:solidFill>
                  <a:schemeClr val="bg2"/>
                </a:solidFill>
                <a:effectLst>
                  <a:innerShdw blurRad="63500" dist="50800" dir="13500000">
                    <a:srgbClr val="000000">
                      <a:alpha val="50000"/>
                    </a:srgbClr>
                  </a:innerShdw>
                </a:effectLst>
              </a:rPr>
              <a:t>Their reward.</a:t>
            </a:r>
            <a:r>
              <a:rPr lang="en-US" sz="5000" b="1" cap="none" spc="50" dirty="0">
                <a:ln w="0"/>
                <a:solidFill>
                  <a:schemeClr val="bg2"/>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385109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0"/>
            <a:ext cx="9144000" cy="6854112"/>
          </a:xfrm>
          <a:prstGeom prst="rect">
            <a:avLst/>
          </a:prstGeom>
        </p:spPr>
      </p:pic>
      <p:sp>
        <p:nvSpPr>
          <p:cNvPr id="4" name="Rectangle 3"/>
          <p:cNvSpPr/>
          <p:nvPr/>
        </p:nvSpPr>
        <p:spPr>
          <a:xfrm>
            <a:off x="1505422" y="139729"/>
            <a:ext cx="7666714" cy="1754326"/>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EVERYONE IS MOTIVATED </a:t>
            </a:r>
          </a:p>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BY SOMETHING.</a:t>
            </a:r>
          </a:p>
        </p:txBody>
      </p:sp>
      <p:sp>
        <p:nvSpPr>
          <p:cNvPr id="5" name="Rectangle 4"/>
          <p:cNvSpPr/>
          <p:nvPr/>
        </p:nvSpPr>
        <p:spPr>
          <a:xfrm>
            <a:off x="710814" y="2967335"/>
            <a:ext cx="8433186" cy="1323439"/>
          </a:xfrm>
          <a:prstGeom prst="rect">
            <a:avLst/>
          </a:prstGeom>
          <a:noFill/>
        </p:spPr>
        <p:txBody>
          <a:bodyPr wrap="squar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OUR MOTIVATIONS ULTIMATELY</a:t>
            </a:r>
          </a:p>
          <a:p>
            <a:pPr algn="ctr"/>
            <a:r>
              <a:rPr lang="en-US" sz="4000" b="1" spc="50" dirty="0">
                <a:ln w="0"/>
                <a:solidFill>
                  <a:schemeClr val="bg2"/>
                </a:solidFill>
                <a:effectLst>
                  <a:innerShdw blurRad="63500" dist="50800" dir="13500000">
                    <a:srgbClr val="000000">
                      <a:alpha val="50000"/>
                    </a:srgbClr>
                  </a:innerShdw>
                </a:effectLst>
              </a:rPr>
              <a:t>EXPOSE SOMETHING FAR DEEPER…</a:t>
            </a:r>
            <a:endParaRPr lang="en-US" sz="40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3293299" y="5555790"/>
            <a:ext cx="5202130"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OUR CHARACTER</a:t>
            </a:r>
          </a:p>
        </p:txBody>
      </p:sp>
    </p:spTree>
    <p:extLst>
      <p:ext uri="{BB962C8B-B14F-4D97-AF65-F5344CB8AC3E}">
        <p14:creationId xmlns:p14="http://schemas.microsoft.com/office/powerpoint/2010/main" val="372440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0"/>
            <a:ext cx="9144000" cy="6854112"/>
          </a:xfrm>
          <a:prstGeom prst="rect">
            <a:avLst/>
          </a:prstGeom>
        </p:spPr>
      </p:pic>
      <p:sp>
        <p:nvSpPr>
          <p:cNvPr id="4" name="Rectangle 3"/>
          <p:cNvSpPr/>
          <p:nvPr/>
        </p:nvSpPr>
        <p:spPr>
          <a:xfrm>
            <a:off x="2497002" y="280406"/>
            <a:ext cx="5560433" cy="1631216"/>
          </a:xfrm>
          <a:prstGeom prst="rect">
            <a:avLst/>
          </a:prstGeom>
          <a:noFill/>
        </p:spPr>
        <p:txBody>
          <a:bodyPr wrap="none" lIns="91440" tIns="45720" rIns="91440" bIns="45720">
            <a:spAutoFit/>
          </a:bodyPr>
          <a:lstStyle/>
          <a:p>
            <a:pPr algn="ctr"/>
            <a:r>
              <a:rPr lang="en-US" sz="5000" b="1" cap="none" spc="0" dirty="0">
                <a:ln w="6600">
                  <a:solidFill>
                    <a:schemeClr val="accent2"/>
                  </a:solidFill>
                  <a:prstDash val="solid"/>
                </a:ln>
                <a:solidFill>
                  <a:srgbClr val="FFFFFF"/>
                </a:solidFill>
                <a:effectLst>
                  <a:outerShdw dist="38100" dir="2700000" algn="tl" rotWithShape="0">
                    <a:schemeClr val="accent2"/>
                  </a:outerShdw>
                </a:effectLst>
              </a:rPr>
              <a:t>What motivates you</a:t>
            </a:r>
          </a:p>
          <a:p>
            <a:pPr algn="ctr"/>
            <a:r>
              <a:rPr lang="en-US" sz="5000" b="1" dirty="0">
                <a:ln w="6600">
                  <a:solidFill>
                    <a:schemeClr val="accent2"/>
                  </a:solidFill>
                  <a:prstDash val="solid"/>
                </a:ln>
                <a:solidFill>
                  <a:srgbClr val="FFFFFF"/>
                </a:solidFill>
                <a:effectLst>
                  <a:outerShdw dist="38100" dir="2700000" algn="tl" rotWithShape="0">
                    <a:schemeClr val="accent2"/>
                  </a:outerShdw>
                </a:effectLst>
              </a:rPr>
              <a:t>to do what you do?</a:t>
            </a:r>
            <a:endParaRPr lang="en-US" sz="5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710814" y="3427056"/>
            <a:ext cx="8433186" cy="3323987"/>
          </a:xfrm>
          <a:prstGeom prst="rect">
            <a:avLst/>
          </a:prstGeom>
          <a:noFill/>
        </p:spPr>
        <p:txBody>
          <a:bodyPr wrap="square" lIns="91440" tIns="45720" rIns="91440" bIns="45720">
            <a:spAutoFit/>
          </a:bodyPr>
          <a:lstStyle/>
          <a:p>
            <a:pPr algn="ctr"/>
            <a:r>
              <a:rPr lang="en-US" sz="5000" b="1" cap="none" spc="50" dirty="0">
                <a:ln w="0"/>
                <a:solidFill>
                  <a:schemeClr val="bg2"/>
                </a:solidFill>
                <a:effectLst>
                  <a:innerShdw blurRad="63500" dist="50800" dir="13500000">
                    <a:srgbClr val="000000">
                      <a:alpha val="50000"/>
                    </a:srgbClr>
                  </a:innerShdw>
                </a:effectLst>
              </a:rPr>
              <a:t>They loved the praises of men</a:t>
            </a:r>
          </a:p>
          <a:p>
            <a:pPr algn="ctr"/>
            <a:endParaRPr lang="en-US" sz="6000" b="1" spc="50" dirty="0">
              <a:ln w="0"/>
              <a:solidFill>
                <a:schemeClr val="bg2"/>
              </a:solidFill>
              <a:effectLst>
                <a:innerShdw blurRad="63500" dist="50800" dir="13500000">
                  <a:srgbClr val="000000">
                    <a:alpha val="50000"/>
                  </a:srgbClr>
                </a:innerShdw>
              </a:effectLst>
            </a:endParaRPr>
          </a:p>
          <a:p>
            <a:pPr algn="ctr"/>
            <a:r>
              <a:rPr lang="en-US" sz="5000" b="1" spc="50" dirty="0">
                <a:ln w="0"/>
                <a:solidFill>
                  <a:schemeClr val="bg2"/>
                </a:solidFill>
                <a:effectLst>
                  <a:innerShdw blurRad="63500" dist="50800" dir="13500000">
                    <a:srgbClr val="000000">
                      <a:alpha val="50000"/>
                    </a:srgbClr>
                  </a:innerShdw>
                </a:effectLst>
              </a:rPr>
              <a:t>They desired honor </a:t>
            </a:r>
          </a:p>
          <a:p>
            <a:pPr algn="ctr"/>
            <a:r>
              <a:rPr lang="en-US" sz="5000" b="1" spc="50" dirty="0">
                <a:ln w="0"/>
                <a:solidFill>
                  <a:schemeClr val="bg2"/>
                </a:solidFill>
                <a:effectLst>
                  <a:innerShdw blurRad="63500" dist="50800" dir="13500000">
                    <a:srgbClr val="000000">
                      <a:alpha val="50000"/>
                    </a:srgbClr>
                  </a:innerShdw>
                </a:effectLst>
              </a:rPr>
              <a:t>and attention.</a:t>
            </a:r>
            <a:r>
              <a:rPr lang="en-US" sz="5000" b="1" cap="none" spc="50" dirty="0">
                <a:ln w="0"/>
                <a:solidFill>
                  <a:schemeClr val="bg2"/>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1127536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9550"/>
            <a:ext cx="9144000" cy="2838450"/>
          </a:xfrm>
          <a:prstGeom prst="rect">
            <a:avLst/>
          </a:prstGeom>
        </p:spPr>
      </p:pic>
      <p:sp>
        <p:nvSpPr>
          <p:cNvPr id="3" name="TextBox 2"/>
          <p:cNvSpPr txBox="1"/>
          <p:nvPr/>
        </p:nvSpPr>
        <p:spPr>
          <a:xfrm>
            <a:off x="76200" y="57150"/>
            <a:ext cx="8982075" cy="5016758"/>
          </a:xfrm>
          <a:prstGeom prst="rect">
            <a:avLst/>
          </a:prstGeom>
          <a:noFill/>
        </p:spPr>
        <p:txBody>
          <a:bodyPr wrap="square" rtlCol="0">
            <a:spAutoFit/>
          </a:bodyPr>
          <a:lstStyle/>
          <a:p>
            <a:pPr algn="ctr"/>
            <a:r>
              <a:rPr lang="en-US" sz="4000" baseline="30000" dirty="0"/>
              <a:t>40</a:t>
            </a:r>
            <a:r>
              <a:rPr lang="en-US" sz="4000" dirty="0"/>
              <a:t> And Jesus answering said to him, “Simon, I have something to say to you.” And he answered, “Say it, Teacher.” </a:t>
            </a:r>
            <a:r>
              <a:rPr lang="en-US" sz="4000" baseline="30000" dirty="0"/>
              <a:t>41</a:t>
            </a:r>
            <a:r>
              <a:rPr lang="en-US" sz="4000" dirty="0"/>
              <a:t> “A certain moneylender had two debtors. One owed five hundred denarii, and the other fifty. </a:t>
            </a:r>
            <a:r>
              <a:rPr lang="en-US" sz="4000" baseline="30000" dirty="0"/>
              <a:t>42</a:t>
            </a:r>
            <a:r>
              <a:rPr lang="en-US" sz="4000" dirty="0"/>
              <a:t> When they could not pay, he cancelled the debt of both. Now which of them will love him more?”</a:t>
            </a:r>
          </a:p>
        </p:txBody>
      </p:sp>
      <p:sp>
        <p:nvSpPr>
          <p:cNvPr id="4" name="Rectangle 3"/>
          <p:cNvSpPr/>
          <p:nvPr/>
        </p:nvSpPr>
        <p:spPr>
          <a:xfrm>
            <a:off x="2529831" y="6163270"/>
            <a:ext cx="4008149" cy="769441"/>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rPr>
              <a:t>Luke 7:40-47 </a:t>
            </a:r>
            <a:r>
              <a:rPr lang="en-US" sz="3200" b="1" spc="50" dirty="0">
                <a:ln w="0"/>
                <a:solidFill>
                  <a:schemeClr val="bg2"/>
                </a:solidFill>
                <a:effectLst>
                  <a:innerShdw blurRad="63500" dist="50800" dir="13500000">
                    <a:srgbClr val="000000">
                      <a:alpha val="50000"/>
                    </a:srgbClr>
                  </a:innerShdw>
                </a:effectLst>
              </a:rPr>
              <a:t>ESV</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238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9550"/>
            <a:ext cx="9144000" cy="2838450"/>
          </a:xfrm>
          <a:prstGeom prst="rect">
            <a:avLst/>
          </a:prstGeom>
        </p:spPr>
      </p:pic>
      <p:sp>
        <p:nvSpPr>
          <p:cNvPr id="3" name="TextBox 2"/>
          <p:cNvSpPr txBox="1"/>
          <p:nvPr/>
        </p:nvSpPr>
        <p:spPr>
          <a:xfrm>
            <a:off x="76200" y="57150"/>
            <a:ext cx="8982075" cy="5632311"/>
          </a:xfrm>
          <a:prstGeom prst="rect">
            <a:avLst/>
          </a:prstGeom>
          <a:noFill/>
        </p:spPr>
        <p:txBody>
          <a:bodyPr wrap="square" rtlCol="0">
            <a:spAutoFit/>
          </a:bodyPr>
          <a:lstStyle/>
          <a:p>
            <a:pPr algn="ctr"/>
            <a:r>
              <a:rPr lang="en-US" sz="4000" baseline="30000" dirty="0"/>
              <a:t>43</a:t>
            </a:r>
            <a:r>
              <a:rPr lang="en-US" sz="4000" dirty="0"/>
              <a:t> Simon answered, </a:t>
            </a:r>
            <a:r>
              <a:rPr lang="en-US" sz="4000" b="1" dirty="0"/>
              <a:t>“The one, I suppose, for whom he cancelled the larger debt.”</a:t>
            </a:r>
            <a:r>
              <a:rPr lang="en-US" sz="4000" dirty="0"/>
              <a:t> And he said to him, “You have judged rightly.” </a:t>
            </a:r>
            <a:r>
              <a:rPr lang="en-US" sz="4000" baseline="30000" dirty="0"/>
              <a:t>44</a:t>
            </a:r>
            <a:r>
              <a:rPr lang="en-US" sz="4000" dirty="0"/>
              <a:t> Then turning toward the woman he said to Simon, “Do you see this woman? I entered your house; you gave me no water for my feet, but she has wet my feet with her tears and wiped them with her hair. </a:t>
            </a:r>
          </a:p>
        </p:txBody>
      </p:sp>
      <p:sp>
        <p:nvSpPr>
          <p:cNvPr id="4" name="Rectangle 3"/>
          <p:cNvSpPr/>
          <p:nvPr/>
        </p:nvSpPr>
        <p:spPr>
          <a:xfrm>
            <a:off x="2529831" y="6163270"/>
            <a:ext cx="4008149" cy="769441"/>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rPr>
              <a:t>Luke 7:40-47 </a:t>
            </a:r>
            <a:r>
              <a:rPr lang="en-US" sz="3200" b="1" spc="50" dirty="0">
                <a:ln w="0"/>
                <a:solidFill>
                  <a:schemeClr val="bg2"/>
                </a:solidFill>
                <a:effectLst>
                  <a:innerShdw blurRad="63500" dist="50800" dir="13500000">
                    <a:srgbClr val="000000">
                      <a:alpha val="50000"/>
                    </a:srgbClr>
                  </a:innerShdw>
                </a:effectLst>
              </a:rPr>
              <a:t>ESV</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17413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9550"/>
            <a:ext cx="9144000" cy="2838450"/>
          </a:xfrm>
          <a:prstGeom prst="rect">
            <a:avLst/>
          </a:prstGeom>
        </p:spPr>
      </p:pic>
      <p:sp>
        <p:nvSpPr>
          <p:cNvPr id="3" name="TextBox 2"/>
          <p:cNvSpPr txBox="1"/>
          <p:nvPr/>
        </p:nvSpPr>
        <p:spPr>
          <a:xfrm>
            <a:off x="76200" y="57150"/>
            <a:ext cx="8982075" cy="5016758"/>
          </a:xfrm>
          <a:prstGeom prst="rect">
            <a:avLst/>
          </a:prstGeom>
          <a:noFill/>
        </p:spPr>
        <p:txBody>
          <a:bodyPr wrap="square" rtlCol="0">
            <a:spAutoFit/>
          </a:bodyPr>
          <a:lstStyle/>
          <a:p>
            <a:pPr algn="ctr"/>
            <a:r>
              <a:rPr lang="en-US" sz="4000" baseline="30000" dirty="0"/>
              <a:t>45</a:t>
            </a:r>
            <a:r>
              <a:rPr lang="en-US" sz="4000" dirty="0"/>
              <a:t> You gave me no kiss, but from the time I came in she has not ceased to kiss my feet. </a:t>
            </a:r>
            <a:r>
              <a:rPr lang="en-US" sz="4000" baseline="30000" dirty="0"/>
              <a:t>46</a:t>
            </a:r>
            <a:r>
              <a:rPr lang="en-US" sz="4000" dirty="0"/>
              <a:t> You did not anoint my head with oil, but she has anointed my feet with ointment. </a:t>
            </a:r>
            <a:r>
              <a:rPr lang="en-US" sz="4000" baseline="30000" dirty="0"/>
              <a:t>47</a:t>
            </a:r>
            <a:r>
              <a:rPr lang="en-US" sz="4000" dirty="0"/>
              <a:t> Therefore I tell you, </a:t>
            </a:r>
            <a:r>
              <a:rPr lang="en-US" sz="4000" b="1" dirty="0"/>
              <a:t>her sins, which are many, are forgiven</a:t>
            </a:r>
            <a:r>
              <a:rPr lang="en-US" sz="4000" dirty="0"/>
              <a:t>—</a:t>
            </a:r>
            <a:r>
              <a:rPr lang="en-US" sz="4000" b="1" dirty="0"/>
              <a:t>for she loved much</a:t>
            </a:r>
            <a:r>
              <a:rPr lang="en-US" sz="4000" dirty="0"/>
              <a:t>. But he who is forgiven little, loves little.”</a:t>
            </a:r>
          </a:p>
        </p:txBody>
      </p:sp>
      <p:sp>
        <p:nvSpPr>
          <p:cNvPr id="4" name="Rectangle 3"/>
          <p:cNvSpPr/>
          <p:nvPr/>
        </p:nvSpPr>
        <p:spPr>
          <a:xfrm>
            <a:off x="2529831" y="6163270"/>
            <a:ext cx="4008149" cy="769441"/>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rPr>
              <a:t>Luke 7:40-47 </a:t>
            </a:r>
            <a:r>
              <a:rPr lang="en-US" sz="3200" b="1" spc="50" dirty="0">
                <a:ln w="0"/>
                <a:solidFill>
                  <a:schemeClr val="bg2"/>
                </a:solidFill>
                <a:effectLst>
                  <a:innerShdw blurRad="63500" dist="50800" dir="13500000">
                    <a:srgbClr val="000000">
                      <a:alpha val="50000"/>
                    </a:srgbClr>
                  </a:innerShdw>
                </a:effectLst>
              </a:rPr>
              <a:t>ESV</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13756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Image result for love the lord your god with all your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86350" y="6115050"/>
            <a:ext cx="3790950" cy="584775"/>
          </a:xfrm>
          <a:prstGeom prst="rect">
            <a:avLst/>
          </a:prstGeom>
          <a:noFill/>
        </p:spPr>
        <p:txBody>
          <a:bodyPr wrap="square" rtlCol="0">
            <a:spAutoFit/>
          </a:bodyPr>
          <a:lstStyle/>
          <a:p>
            <a:pPr algn="r"/>
            <a:r>
              <a:rPr lang="en-US" sz="3200" b="1" dirty="0">
                <a:solidFill>
                  <a:schemeClr val="bg1"/>
                </a:solidFill>
              </a:rPr>
              <a:t>MARK 12:30</a:t>
            </a:r>
          </a:p>
        </p:txBody>
      </p:sp>
    </p:spTree>
    <p:extLst>
      <p:ext uri="{BB962C8B-B14F-4D97-AF65-F5344CB8AC3E}">
        <p14:creationId xmlns:p14="http://schemas.microsoft.com/office/powerpoint/2010/main" val="2931600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1919"/>
            <a:ext cx="9144000" cy="5451231"/>
          </a:xfrm>
          <a:prstGeom prst="rect">
            <a:avLst/>
          </a:prstGeom>
        </p:spPr>
      </p:pic>
    </p:spTree>
    <p:extLst>
      <p:ext uri="{BB962C8B-B14F-4D97-AF65-F5344CB8AC3E}">
        <p14:creationId xmlns:p14="http://schemas.microsoft.com/office/powerpoint/2010/main" val="3717035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Our motivation reveals our character"/>
          <p:cNvPicPr>
            <a:picLocks noChangeAspect="1" noChangeArrowheads="1"/>
          </p:cNvPicPr>
          <p:nvPr/>
        </p:nvPicPr>
        <p:blipFill rotWithShape="1">
          <a:blip r:embed="rId2">
            <a:extLst>
              <a:ext uri="{28A0092B-C50C-407E-A947-70E740481C1C}">
                <a14:useLocalDpi xmlns:a14="http://schemas.microsoft.com/office/drawing/2010/main" val="0"/>
              </a:ext>
            </a:extLst>
          </a:blip>
          <a:srcRect b="9817"/>
          <a:stretch/>
        </p:blipFill>
        <p:spPr bwMode="auto">
          <a:xfrm>
            <a:off x="-36394" y="625642"/>
            <a:ext cx="9295156" cy="6232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Our motivation reveals our character"/>
          <p:cNvPicPr>
            <a:picLocks noChangeAspect="1" noChangeArrowheads="1"/>
          </p:cNvPicPr>
          <p:nvPr/>
        </p:nvPicPr>
        <p:blipFill rotWithShape="1">
          <a:blip r:embed="rId2">
            <a:extLst>
              <a:ext uri="{28A0092B-C50C-407E-A947-70E740481C1C}">
                <a14:useLocalDpi xmlns:a14="http://schemas.microsoft.com/office/drawing/2010/main" val="0"/>
              </a:ext>
            </a:extLst>
          </a:blip>
          <a:srcRect b="90634"/>
          <a:stretch/>
        </p:blipFill>
        <p:spPr bwMode="auto">
          <a:xfrm>
            <a:off x="-50041" y="-62851"/>
            <a:ext cx="9308804" cy="109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3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2110" b="27439"/>
          <a:stretch/>
        </p:blipFill>
        <p:spPr>
          <a:xfrm>
            <a:off x="2132455" y="386003"/>
            <a:ext cx="5365625" cy="6097277"/>
          </a:xfrm>
          <a:prstGeom prst="rect">
            <a:avLst/>
          </a:prstGeom>
        </p:spPr>
      </p:pic>
      <p:sp>
        <p:nvSpPr>
          <p:cNvPr id="3" name="Rectangle 2"/>
          <p:cNvSpPr/>
          <p:nvPr/>
        </p:nvSpPr>
        <p:spPr>
          <a:xfrm rot="120000">
            <a:off x="2233864" y="4234376"/>
            <a:ext cx="1693925" cy="516986"/>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CHARACTER</a:t>
            </a:r>
          </a:p>
        </p:txBody>
      </p:sp>
      <p:sp>
        <p:nvSpPr>
          <p:cNvPr id="4" name="Rectangle 3"/>
          <p:cNvSpPr/>
          <p:nvPr/>
        </p:nvSpPr>
        <p:spPr>
          <a:xfrm rot="-240000">
            <a:off x="5381995" y="3636815"/>
            <a:ext cx="1693925" cy="516986"/>
          </a:xfrm>
          <a:prstGeom prst="rect">
            <a:avLst/>
          </a:prstGeom>
          <a:noFill/>
        </p:spPr>
        <p:txBody>
          <a:bodyPr wrap="none" lIns="91440" tIns="45720" rIns="91440" bIns="45720">
            <a:prstTxWarp prst="textArchDown">
              <a:avLst/>
            </a:prstTxWarp>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REPUTATION</a:t>
            </a:r>
          </a:p>
        </p:txBody>
      </p:sp>
      <p:sp>
        <p:nvSpPr>
          <p:cNvPr id="5" name="Rectangle 4"/>
          <p:cNvSpPr/>
          <p:nvPr/>
        </p:nvSpPr>
        <p:spPr>
          <a:xfrm>
            <a:off x="123726" y="6080522"/>
            <a:ext cx="8867877"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CHRACTER IS MORE IMPORTANT THAN REPUTATION</a:t>
            </a:r>
          </a:p>
        </p:txBody>
      </p:sp>
    </p:spTree>
    <p:extLst>
      <p:ext uri="{BB962C8B-B14F-4D97-AF65-F5344CB8AC3E}">
        <p14:creationId xmlns:p14="http://schemas.microsoft.com/office/powerpoint/2010/main" val="22039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0"/>
            <a:ext cx="9144000" cy="6854112"/>
          </a:xfrm>
          <a:prstGeom prst="rect">
            <a:avLst/>
          </a:prstGeom>
        </p:spPr>
      </p:pic>
      <p:sp>
        <p:nvSpPr>
          <p:cNvPr id="4" name="Rectangle 3"/>
          <p:cNvSpPr/>
          <p:nvPr/>
        </p:nvSpPr>
        <p:spPr>
          <a:xfrm>
            <a:off x="1673568" y="280406"/>
            <a:ext cx="7207293" cy="1631216"/>
          </a:xfrm>
          <a:prstGeom prst="rect">
            <a:avLst/>
          </a:prstGeom>
          <a:noFill/>
        </p:spPr>
        <p:txBody>
          <a:bodyPr wrap="none" lIns="91440" tIns="45720" rIns="91440" bIns="45720">
            <a:spAutoFit/>
          </a:bodyPr>
          <a:lstStyle/>
          <a:p>
            <a:pPr algn="ctr"/>
            <a:r>
              <a:rPr lang="en-US" sz="5000" b="1" cap="none" spc="0" dirty="0">
                <a:ln w="6600">
                  <a:solidFill>
                    <a:schemeClr val="accent2"/>
                  </a:solidFill>
                  <a:prstDash val="solid"/>
                </a:ln>
                <a:solidFill>
                  <a:srgbClr val="FFFFFF"/>
                </a:solidFill>
                <a:effectLst>
                  <a:outerShdw dist="38100" dir="2700000" algn="tl" rotWithShape="0">
                    <a:schemeClr val="accent2"/>
                  </a:outerShdw>
                </a:effectLst>
              </a:rPr>
              <a:t>When our character</a:t>
            </a:r>
          </a:p>
          <a:p>
            <a:pPr algn="ctr"/>
            <a:r>
              <a:rPr lang="en-US" sz="5000" b="1" dirty="0">
                <a:ln w="6600">
                  <a:solidFill>
                    <a:schemeClr val="accent2"/>
                  </a:solidFill>
                  <a:prstDash val="solid"/>
                </a:ln>
                <a:solidFill>
                  <a:srgbClr val="FFFFFF"/>
                </a:solidFill>
                <a:effectLst>
                  <a:outerShdw dist="38100" dir="2700000" algn="tl" rotWithShape="0">
                    <a:schemeClr val="accent2"/>
                  </a:outerShdw>
                </a:effectLst>
              </a:rPr>
              <a:t>and motivation are in sync</a:t>
            </a:r>
            <a:endParaRPr lang="en-US" sz="5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710814" y="2967335"/>
            <a:ext cx="8433186" cy="1631216"/>
          </a:xfrm>
          <a:prstGeom prst="rect">
            <a:avLst/>
          </a:prstGeom>
          <a:noFill/>
        </p:spPr>
        <p:txBody>
          <a:bodyPr wrap="square" lIns="91440" tIns="45720" rIns="91440" bIns="45720">
            <a:spAutoFit/>
          </a:bodyPr>
          <a:lstStyle/>
          <a:p>
            <a:pPr algn="ctr"/>
            <a:r>
              <a:rPr lang="en-US" sz="5000" b="1" cap="none" spc="50" dirty="0">
                <a:ln w="0"/>
                <a:solidFill>
                  <a:schemeClr val="bg2"/>
                </a:solidFill>
                <a:effectLst>
                  <a:innerShdw blurRad="63500" dist="50800" dir="13500000">
                    <a:srgbClr val="000000">
                      <a:alpha val="50000"/>
                    </a:srgbClr>
                  </a:innerShdw>
                </a:effectLst>
              </a:rPr>
              <a:t>We live and serve through</a:t>
            </a:r>
            <a:r>
              <a:rPr lang="en-US" sz="5000" b="1" spc="50" dirty="0">
                <a:ln w="0"/>
                <a:solidFill>
                  <a:schemeClr val="bg2"/>
                </a:solidFill>
                <a:effectLst>
                  <a:innerShdw blurRad="63500" dist="50800" dir="13500000">
                    <a:srgbClr val="000000">
                      <a:alpha val="50000"/>
                    </a:srgbClr>
                  </a:innerShdw>
                </a:effectLst>
              </a:rPr>
              <a:t> </a:t>
            </a:r>
            <a:r>
              <a:rPr lang="en-US" sz="5000" b="1" u="sng" spc="50" dirty="0">
                <a:ln w="0"/>
                <a:solidFill>
                  <a:schemeClr val="bg2"/>
                </a:solidFill>
                <a:effectLst>
                  <a:innerShdw blurRad="63500" dist="50800" dir="13500000">
                    <a:srgbClr val="000000">
                      <a:alpha val="50000"/>
                    </a:srgbClr>
                  </a:innerShdw>
                </a:effectLst>
              </a:rPr>
              <a:t>love</a:t>
            </a:r>
            <a:r>
              <a:rPr lang="en-US" sz="5000" b="1" spc="50" dirty="0">
                <a:ln w="0"/>
                <a:solidFill>
                  <a:schemeClr val="bg2"/>
                </a:solidFill>
                <a:effectLst>
                  <a:innerShdw blurRad="63500" dist="50800" dir="13500000">
                    <a:srgbClr val="000000">
                      <a:alpha val="50000"/>
                    </a:srgbClr>
                  </a:innerShdw>
                </a:effectLst>
              </a:rPr>
              <a:t>, </a:t>
            </a:r>
            <a:r>
              <a:rPr lang="en-US" sz="5000" b="1" u="sng" spc="50" dirty="0">
                <a:ln w="0"/>
                <a:solidFill>
                  <a:schemeClr val="bg2"/>
                </a:solidFill>
                <a:effectLst>
                  <a:innerShdw blurRad="63500" dist="50800" dir="13500000">
                    <a:srgbClr val="000000">
                      <a:alpha val="50000"/>
                    </a:srgbClr>
                  </a:innerShdw>
                </a:effectLst>
              </a:rPr>
              <a:t>faith</a:t>
            </a:r>
            <a:r>
              <a:rPr lang="en-US" sz="5000" b="1" spc="50" dirty="0">
                <a:ln w="0"/>
                <a:solidFill>
                  <a:schemeClr val="bg2"/>
                </a:solidFill>
                <a:effectLst>
                  <a:innerShdw blurRad="63500" dist="50800" dir="13500000">
                    <a:srgbClr val="000000">
                      <a:alpha val="50000"/>
                    </a:srgbClr>
                  </a:innerShdw>
                </a:effectLst>
              </a:rPr>
              <a:t> &amp; </a:t>
            </a:r>
            <a:r>
              <a:rPr lang="en-US" sz="5000" b="1" u="sng" spc="50" dirty="0">
                <a:ln w="0"/>
                <a:solidFill>
                  <a:schemeClr val="bg2"/>
                </a:solidFill>
                <a:effectLst>
                  <a:innerShdw blurRad="63500" dist="50800" dir="13500000">
                    <a:srgbClr val="000000">
                      <a:alpha val="50000"/>
                    </a:srgbClr>
                  </a:innerShdw>
                </a:effectLst>
              </a:rPr>
              <a:t>obedience</a:t>
            </a:r>
            <a:endParaRPr lang="en-US" sz="5000" b="1" u="sng"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9128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2 Sam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8341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3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7198" b="40301"/>
          <a:stretch/>
        </p:blipFill>
        <p:spPr>
          <a:xfrm>
            <a:off x="0" y="0"/>
            <a:ext cx="9144000" cy="6854112"/>
          </a:xfrm>
          <a:prstGeom prst="rect">
            <a:avLst/>
          </a:prstGeom>
        </p:spPr>
      </p:pic>
      <p:sp>
        <p:nvSpPr>
          <p:cNvPr id="4" name="Rectangle 3"/>
          <p:cNvSpPr/>
          <p:nvPr/>
        </p:nvSpPr>
        <p:spPr>
          <a:xfrm>
            <a:off x="1629241" y="139729"/>
            <a:ext cx="7419082"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MOTIVES GIVE MEANING</a:t>
            </a:r>
          </a:p>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TO OUR BEHAVIORS!</a:t>
            </a:r>
          </a:p>
        </p:txBody>
      </p:sp>
      <p:sp>
        <p:nvSpPr>
          <p:cNvPr id="5" name="Rectangle 4"/>
          <p:cNvSpPr/>
          <p:nvPr/>
        </p:nvSpPr>
        <p:spPr>
          <a:xfrm>
            <a:off x="710814" y="2967335"/>
            <a:ext cx="8433186" cy="1323439"/>
          </a:xfrm>
          <a:prstGeom prst="rect">
            <a:avLst/>
          </a:prstGeom>
          <a:noFill/>
        </p:spPr>
        <p:txBody>
          <a:bodyPr wrap="squar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“Test me, Lord, and try me, </a:t>
            </a:r>
          </a:p>
          <a:p>
            <a:pPr algn="ctr"/>
            <a:r>
              <a:rPr lang="en-US" sz="4000" b="1" spc="50" dirty="0">
                <a:ln w="0"/>
                <a:solidFill>
                  <a:schemeClr val="bg2"/>
                </a:solidFill>
                <a:effectLst>
                  <a:innerShdw blurRad="63500" dist="50800" dir="13500000">
                    <a:srgbClr val="000000">
                      <a:alpha val="50000"/>
                    </a:srgbClr>
                  </a:innerShdw>
                </a:effectLst>
              </a:rPr>
              <a:t>e</a:t>
            </a:r>
            <a:r>
              <a:rPr lang="en-US" sz="4000" b="1" cap="none" spc="50" dirty="0">
                <a:ln w="0"/>
                <a:solidFill>
                  <a:schemeClr val="bg2"/>
                </a:solidFill>
                <a:effectLst>
                  <a:innerShdw blurRad="63500" dist="50800" dir="13500000">
                    <a:srgbClr val="000000">
                      <a:alpha val="50000"/>
                    </a:srgbClr>
                  </a:innerShdw>
                </a:effectLst>
              </a:rPr>
              <a:t>xamine my heart and my mind.”</a:t>
            </a:r>
          </a:p>
        </p:txBody>
      </p:sp>
      <p:sp>
        <p:nvSpPr>
          <p:cNvPr id="7" name="Rectangle 6"/>
          <p:cNvSpPr/>
          <p:nvPr/>
        </p:nvSpPr>
        <p:spPr>
          <a:xfrm>
            <a:off x="4213969" y="5555790"/>
            <a:ext cx="3360793"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Psalm 26:2</a:t>
            </a:r>
          </a:p>
        </p:txBody>
      </p:sp>
    </p:spTree>
    <p:extLst>
      <p:ext uri="{BB962C8B-B14F-4D97-AF65-F5344CB8AC3E}">
        <p14:creationId xmlns:p14="http://schemas.microsoft.com/office/powerpoint/2010/main" val="64089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0827"/>
            <a:ext cx="9144000" cy="600075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00" t="61677" r="68000" b="13290"/>
          <a:stretch/>
        </p:blipFill>
        <p:spPr>
          <a:xfrm>
            <a:off x="3376245" y="1223891"/>
            <a:ext cx="731520" cy="136456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385" t="37678" r="34000" b="37548"/>
          <a:stretch/>
        </p:blipFill>
        <p:spPr>
          <a:xfrm>
            <a:off x="3545059" y="2525371"/>
            <a:ext cx="1336432" cy="13504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769" t="37677" r="85539" b="36516"/>
          <a:stretch/>
        </p:blipFill>
        <p:spPr>
          <a:xfrm>
            <a:off x="443132" y="3938953"/>
            <a:ext cx="886265" cy="140677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769" t="14193" r="55077" b="61291"/>
          <a:stretch/>
        </p:blipFill>
        <p:spPr>
          <a:xfrm>
            <a:off x="1399735" y="3960054"/>
            <a:ext cx="745588" cy="1336432"/>
          </a:xfrm>
          <a:prstGeom prst="rect">
            <a:avLst/>
          </a:prstGeom>
        </p:spPr>
      </p:pic>
      <p:sp>
        <p:nvSpPr>
          <p:cNvPr id="8" name="TextBox 7"/>
          <p:cNvSpPr txBox="1"/>
          <p:nvPr/>
        </p:nvSpPr>
        <p:spPr>
          <a:xfrm>
            <a:off x="1997612" y="3960054"/>
            <a:ext cx="218049" cy="369332"/>
          </a:xfrm>
          <a:prstGeom prst="rect">
            <a:avLst/>
          </a:prstGeom>
          <a:solidFill>
            <a:schemeClr val="bg1"/>
          </a:solidFill>
        </p:spPr>
        <p:txBody>
          <a:bodyPr wrap="square" rtlCol="0">
            <a:spAutoFit/>
          </a:bodyPr>
          <a:lstStyle/>
          <a:p>
            <a:r>
              <a:rPr lang="en-US" dirty="0">
                <a:solidFill>
                  <a:schemeClr val="bg1"/>
                </a:solidFill>
              </a:rPr>
              <a:t>  </a:t>
            </a:r>
          </a:p>
        </p:txBody>
      </p:sp>
      <p:sp>
        <p:nvSpPr>
          <p:cNvPr id="9" name="TextBox 8"/>
          <p:cNvSpPr txBox="1"/>
          <p:nvPr/>
        </p:nvSpPr>
        <p:spPr>
          <a:xfrm>
            <a:off x="3995225" y="1814732"/>
            <a:ext cx="140676" cy="450166"/>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3539" t="13936" r="49231" b="62322"/>
          <a:stretch/>
        </p:blipFill>
        <p:spPr>
          <a:xfrm>
            <a:off x="1997612" y="3932142"/>
            <a:ext cx="661181" cy="1294227"/>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3539" t="13936" r="49231" b="62322"/>
          <a:stretch/>
        </p:blipFill>
        <p:spPr>
          <a:xfrm>
            <a:off x="2665827" y="3960054"/>
            <a:ext cx="661181" cy="1294227"/>
          </a:xfrm>
          <a:prstGeom prst="rect">
            <a:avLst/>
          </a:prstGeom>
        </p:spPr>
      </p:pic>
      <p:sp>
        <p:nvSpPr>
          <p:cNvPr id="12" name="TextBox 11"/>
          <p:cNvSpPr txBox="1"/>
          <p:nvPr/>
        </p:nvSpPr>
        <p:spPr>
          <a:xfrm>
            <a:off x="2658793" y="4642338"/>
            <a:ext cx="112542" cy="654148"/>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846" t="37677" r="42001" b="37290"/>
          <a:stretch/>
        </p:blipFill>
        <p:spPr>
          <a:xfrm>
            <a:off x="3432516" y="3981157"/>
            <a:ext cx="562709" cy="1364566"/>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5770" t="13419" r="49231" b="62065"/>
          <a:stretch/>
        </p:blipFill>
        <p:spPr>
          <a:xfrm>
            <a:off x="4135901" y="3917850"/>
            <a:ext cx="457196" cy="1336431"/>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8000" t="37161" r="34154" b="53549"/>
          <a:stretch/>
        </p:blipFill>
        <p:spPr>
          <a:xfrm>
            <a:off x="4171070" y="3981157"/>
            <a:ext cx="717452" cy="506437"/>
          </a:xfrm>
          <a:prstGeom prst="rect">
            <a:avLst/>
          </a:prstGeom>
        </p:spPr>
      </p:pic>
      <p:sp>
        <p:nvSpPr>
          <p:cNvPr id="16" name="TextBox 15"/>
          <p:cNvSpPr txBox="1"/>
          <p:nvPr/>
        </p:nvSpPr>
        <p:spPr>
          <a:xfrm>
            <a:off x="4065563" y="3981157"/>
            <a:ext cx="105507" cy="369332"/>
          </a:xfrm>
          <a:prstGeom prst="rect">
            <a:avLst/>
          </a:prstGeom>
          <a:solidFill>
            <a:schemeClr val="bg1"/>
          </a:solidFill>
        </p:spPr>
        <p:txBody>
          <a:bodyPr wrap="square" rtlCol="0">
            <a:spAutoFit/>
          </a:bodyPr>
          <a:lstStyle/>
          <a:p>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60462" t="52387" r="34153" b="38065"/>
          <a:stretch/>
        </p:blipFill>
        <p:spPr>
          <a:xfrm>
            <a:off x="4459458" y="4444908"/>
            <a:ext cx="358728" cy="538904"/>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42615" t="54928" r="54154" b="38323"/>
          <a:stretch/>
        </p:blipFill>
        <p:spPr>
          <a:xfrm>
            <a:off x="4459458" y="4895003"/>
            <a:ext cx="295422" cy="367904"/>
          </a:xfrm>
          <a:prstGeom prst="rect">
            <a:avLst/>
          </a:prstGeom>
          <a:scene3d>
            <a:camera prst="orthographicFront">
              <a:rot lat="0" lon="1200000" rev="0"/>
            </a:camera>
            <a:lightRig rig="threePt" dir="t"/>
          </a:scene3d>
        </p:spPr>
      </p:pic>
    </p:spTree>
    <p:extLst>
      <p:ext uri="{BB962C8B-B14F-4D97-AF65-F5344CB8AC3E}">
        <p14:creationId xmlns:p14="http://schemas.microsoft.com/office/powerpoint/2010/main" val="4150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ible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3219" y="112542"/>
            <a:ext cx="8890781" cy="4678204"/>
          </a:xfrm>
          <a:prstGeom prst="rect">
            <a:avLst/>
          </a:prstGeom>
          <a:noFill/>
        </p:spPr>
        <p:txBody>
          <a:bodyPr wrap="square" rtlCol="0">
            <a:spAutoFit/>
          </a:bodyPr>
          <a:lstStyle/>
          <a:p>
            <a:r>
              <a:rPr lang="en-US" sz="4000" i="1" dirty="0">
                <a:solidFill>
                  <a:schemeClr val="bg1"/>
                </a:solidFill>
              </a:rPr>
              <a:t>“</a:t>
            </a:r>
            <a:r>
              <a:rPr lang="en-US" sz="4000" i="1" dirty="0">
                <a:solidFill>
                  <a:schemeClr val="bg1"/>
                </a:solidFill>
                <a:effectLst>
                  <a:glow rad="228600">
                    <a:schemeClr val="accent3">
                      <a:satMod val="175000"/>
                      <a:alpha val="40000"/>
                    </a:schemeClr>
                  </a:glow>
                </a:effectLst>
              </a:rPr>
              <a:t>You desire but do not have, so you kill. You covet but you cannot get what you want, so you quarrel and fight. You do not have because you do not ask God. When you ask, you do not receive, because you ask with wrong motives, that you may spend what you get on your pleasures</a:t>
            </a:r>
            <a:r>
              <a:rPr lang="en-US" sz="4000" i="1" dirty="0">
                <a:solidFill>
                  <a:schemeClr val="bg1"/>
                </a:solidFill>
              </a:rPr>
              <a:t>.”</a:t>
            </a:r>
            <a:endParaRPr lang="en-US" sz="4000" dirty="0">
              <a:solidFill>
                <a:schemeClr val="bg1"/>
              </a:solidFill>
            </a:endParaRPr>
          </a:p>
          <a:p>
            <a:endParaRPr lang="en-US" dirty="0"/>
          </a:p>
        </p:txBody>
      </p:sp>
      <p:sp>
        <p:nvSpPr>
          <p:cNvPr id="3" name="Rectangle 2"/>
          <p:cNvSpPr/>
          <p:nvPr/>
        </p:nvSpPr>
        <p:spPr>
          <a:xfrm>
            <a:off x="2948464" y="6089418"/>
            <a:ext cx="3254417" cy="830997"/>
          </a:xfrm>
          <a:prstGeom prst="rect">
            <a:avLst/>
          </a:prstGeom>
          <a:noFill/>
        </p:spPr>
        <p:txBody>
          <a:bodyPr wrap="none" lIns="91440" tIns="45720" rIns="91440" bIns="45720">
            <a:spAutoFit/>
          </a:bodyPr>
          <a:lstStyle/>
          <a:p>
            <a:pPr algn="ctr"/>
            <a:r>
              <a:rPr lang="en-US" sz="4800" b="1" cap="none" spc="50" dirty="0">
                <a:ln w="0"/>
                <a:solidFill>
                  <a:schemeClr val="bg2"/>
                </a:solidFill>
                <a:effectLst>
                  <a:innerShdw blurRad="63500" dist="50800" dir="13500000">
                    <a:srgbClr val="000000">
                      <a:alpha val="50000"/>
                    </a:srgbClr>
                  </a:innerShdw>
                </a:effectLst>
              </a:rPr>
              <a:t>James 4:2-3</a:t>
            </a:r>
          </a:p>
        </p:txBody>
      </p:sp>
    </p:spTree>
    <p:extLst>
      <p:ext uri="{BB962C8B-B14F-4D97-AF65-F5344CB8AC3E}">
        <p14:creationId xmlns:p14="http://schemas.microsoft.com/office/powerpoint/2010/main" val="4074957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2557</TotalTime>
  <Words>758</Words>
  <Application>Microsoft Office PowerPoint</Application>
  <PresentationFormat>On-screen Show (4:3)</PresentationFormat>
  <Paragraphs>96</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34</cp:revision>
  <cp:lastPrinted>2018-06-03T14:03:45Z</cp:lastPrinted>
  <dcterms:created xsi:type="dcterms:W3CDTF">2018-05-29T14:19:40Z</dcterms:created>
  <dcterms:modified xsi:type="dcterms:W3CDTF">2018-06-03T14:36:03Z</dcterms:modified>
</cp:coreProperties>
</file>