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handoutMasterIdLst>
    <p:handoutMasterId r:id="rId43"/>
  </p:handoutMasterIdLst>
  <p:sldIdLst>
    <p:sldId id="300" r:id="rId2"/>
    <p:sldId id="257" r:id="rId3"/>
    <p:sldId id="263" r:id="rId4"/>
    <p:sldId id="289" r:id="rId5"/>
    <p:sldId id="291" r:id="rId6"/>
    <p:sldId id="264" r:id="rId7"/>
    <p:sldId id="290" r:id="rId8"/>
    <p:sldId id="265" r:id="rId9"/>
    <p:sldId id="268" r:id="rId10"/>
    <p:sldId id="271" r:id="rId11"/>
    <p:sldId id="272" r:id="rId12"/>
    <p:sldId id="266" r:id="rId13"/>
    <p:sldId id="267" r:id="rId14"/>
    <p:sldId id="292" r:id="rId15"/>
    <p:sldId id="270" r:id="rId16"/>
    <p:sldId id="269" r:id="rId17"/>
    <p:sldId id="301" r:id="rId18"/>
    <p:sldId id="275" r:id="rId19"/>
    <p:sldId id="276" r:id="rId20"/>
    <p:sldId id="277" r:id="rId21"/>
    <p:sldId id="278" r:id="rId22"/>
    <p:sldId id="279" r:id="rId23"/>
    <p:sldId id="280" r:id="rId24"/>
    <p:sldId id="281" r:id="rId25"/>
    <p:sldId id="293" r:id="rId26"/>
    <p:sldId id="258" r:id="rId27"/>
    <p:sldId id="259" r:id="rId28"/>
    <p:sldId id="282" r:id="rId29"/>
    <p:sldId id="283" r:id="rId30"/>
    <p:sldId id="284" r:id="rId31"/>
    <p:sldId id="294" r:id="rId32"/>
    <p:sldId id="295" r:id="rId33"/>
    <p:sldId id="296" r:id="rId34"/>
    <p:sldId id="297" r:id="rId35"/>
    <p:sldId id="285" r:id="rId36"/>
    <p:sldId id="286" r:id="rId37"/>
    <p:sldId id="287" r:id="rId38"/>
    <p:sldId id="298" r:id="rId39"/>
    <p:sldId id="299" r:id="rId40"/>
    <p:sldId id="288" r:id="rId4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C"/>
    <a:srgbClr val="000008"/>
    <a:srgbClr val="111111"/>
    <a:srgbClr val="191919"/>
    <a:srgbClr val="9999FF"/>
    <a:srgbClr val="080400"/>
    <a:srgbClr val="FFD1FF"/>
    <a:srgbClr val="FF99FF"/>
    <a:srgbClr val="FFC247"/>
    <a:srgbClr val="140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p:scale>
          <a:sx n="40" d="100"/>
          <a:sy n="40" d="100"/>
        </p:scale>
        <p:origin x="894" y="15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E81432D-2518-41C3-9D8A-EEEBCCC9A575}" type="datetimeFigureOut">
              <a:rPr lang="en-US" smtClean="0"/>
              <a:t>5/6/2018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4875195-BA5F-429B-ABA1-912D625EB1B8}" type="slidenum">
              <a:rPr lang="en-US" smtClean="0"/>
              <a:t>‹#›</a:t>
            </a:fld>
            <a:endParaRPr lang="en-US"/>
          </a:p>
        </p:txBody>
      </p:sp>
    </p:spTree>
    <p:extLst>
      <p:ext uri="{BB962C8B-B14F-4D97-AF65-F5344CB8AC3E}">
        <p14:creationId xmlns:p14="http://schemas.microsoft.com/office/powerpoint/2010/main" val="18379000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5888B2D-BDCB-4A30-9FF2-A92B5C84144E}" type="datetimeFigureOut">
              <a:rPr lang="en-US" smtClean="0"/>
              <a:t>5/6/2018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2FFBEF4-498C-4FB0-ACE1-2D9094528BA6}" type="slidenum">
              <a:rPr lang="en-US" smtClean="0"/>
              <a:t>‹#›</a:t>
            </a:fld>
            <a:endParaRPr lang="en-US"/>
          </a:p>
        </p:txBody>
      </p:sp>
    </p:spTree>
    <p:extLst>
      <p:ext uri="{BB962C8B-B14F-4D97-AF65-F5344CB8AC3E}">
        <p14:creationId xmlns:p14="http://schemas.microsoft.com/office/powerpoint/2010/main" val="1142826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12A0DF9-29F5-4190-B105-2A81BDBBC2BA}"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6E471-54A0-4B2A-A4DE-917D58E593DA}" type="slidenum">
              <a:rPr lang="en-US" smtClean="0"/>
              <a:t>‹#›</a:t>
            </a:fld>
            <a:endParaRPr lang="en-US"/>
          </a:p>
        </p:txBody>
      </p:sp>
    </p:spTree>
    <p:extLst>
      <p:ext uri="{BB962C8B-B14F-4D97-AF65-F5344CB8AC3E}">
        <p14:creationId xmlns:p14="http://schemas.microsoft.com/office/powerpoint/2010/main" val="59235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2A0DF9-29F5-4190-B105-2A81BDBBC2BA}"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6E471-54A0-4B2A-A4DE-917D58E593DA}" type="slidenum">
              <a:rPr lang="en-US" smtClean="0"/>
              <a:t>‹#›</a:t>
            </a:fld>
            <a:endParaRPr lang="en-US"/>
          </a:p>
        </p:txBody>
      </p:sp>
    </p:spTree>
    <p:extLst>
      <p:ext uri="{BB962C8B-B14F-4D97-AF65-F5344CB8AC3E}">
        <p14:creationId xmlns:p14="http://schemas.microsoft.com/office/powerpoint/2010/main" val="2456226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2A0DF9-29F5-4190-B105-2A81BDBBC2BA}"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6E471-54A0-4B2A-A4DE-917D58E593DA}" type="slidenum">
              <a:rPr lang="en-US" smtClean="0"/>
              <a:t>‹#›</a:t>
            </a:fld>
            <a:endParaRPr lang="en-US"/>
          </a:p>
        </p:txBody>
      </p:sp>
    </p:spTree>
    <p:extLst>
      <p:ext uri="{BB962C8B-B14F-4D97-AF65-F5344CB8AC3E}">
        <p14:creationId xmlns:p14="http://schemas.microsoft.com/office/powerpoint/2010/main" val="1933341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2A0DF9-29F5-4190-B105-2A81BDBBC2BA}"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6E471-54A0-4B2A-A4DE-917D58E593DA}" type="slidenum">
              <a:rPr lang="en-US" smtClean="0"/>
              <a:t>‹#›</a:t>
            </a:fld>
            <a:endParaRPr lang="en-US"/>
          </a:p>
        </p:txBody>
      </p:sp>
    </p:spTree>
    <p:extLst>
      <p:ext uri="{BB962C8B-B14F-4D97-AF65-F5344CB8AC3E}">
        <p14:creationId xmlns:p14="http://schemas.microsoft.com/office/powerpoint/2010/main" val="419253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12A0DF9-29F5-4190-B105-2A81BDBBC2BA}"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6E471-54A0-4B2A-A4DE-917D58E593DA}" type="slidenum">
              <a:rPr lang="en-US" smtClean="0"/>
              <a:t>‹#›</a:t>
            </a:fld>
            <a:endParaRPr lang="en-US"/>
          </a:p>
        </p:txBody>
      </p:sp>
    </p:spTree>
    <p:extLst>
      <p:ext uri="{BB962C8B-B14F-4D97-AF65-F5344CB8AC3E}">
        <p14:creationId xmlns:p14="http://schemas.microsoft.com/office/powerpoint/2010/main" val="4062968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12A0DF9-29F5-4190-B105-2A81BDBBC2BA}" type="datetimeFigureOut">
              <a:rPr lang="en-US" smtClean="0"/>
              <a:t>5/6/2018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06E471-54A0-4B2A-A4DE-917D58E593DA}" type="slidenum">
              <a:rPr lang="en-US" smtClean="0"/>
              <a:t>‹#›</a:t>
            </a:fld>
            <a:endParaRPr lang="en-US"/>
          </a:p>
        </p:txBody>
      </p:sp>
    </p:spTree>
    <p:extLst>
      <p:ext uri="{BB962C8B-B14F-4D97-AF65-F5344CB8AC3E}">
        <p14:creationId xmlns:p14="http://schemas.microsoft.com/office/powerpoint/2010/main" val="1264496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12A0DF9-29F5-4190-B105-2A81BDBBC2BA}" type="datetimeFigureOut">
              <a:rPr lang="en-US" smtClean="0"/>
              <a:t>5/6/2018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06E471-54A0-4B2A-A4DE-917D58E593DA}" type="slidenum">
              <a:rPr lang="en-US" smtClean="0"/>
              <a:t>‹#›</a:t>
            </a:fld>
            <a:endParaRPr lang="en-US"/>
          </a:p>
        </p:txBody>
      </p:sp>
    </p:spTree>
    <p:extLst>
      <p:ext uri="{BB962C8B-B14F-4D97-AF65-F5344CB8AC3E}">
        <p14:creationId xmlns:p14="http://schemas.microsoft.com/office/powerpoint/2010/main" val="1850946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12A0DF9-29F5-4190-B105-2A81BDBBC2BA}" type="datetimeFigureOut">
              <a:rPr lang="en-US" smtClean="0"/>
              <a:t>5/6/2018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06E471-54A0-4B2A-A4DE-917D58E593DA}" type="slidenum">
              <a:rPr lang="en-US" smtClean="0"/>
              <a:t>‹#›</a:t>
            </a:fld>
            <a:endParaRPr lang="en-US"/>
          </a:p>
        </p:txBody>
      </p:sp>
    </p:spTree>
    <p:extLst>
      <p:ext uri="{BB962C8B-B14F-4D97-AF65-F5344CB8AC3E}">
        <p14:creationId xmlns:p14="http://schemas.microsoft.com/office/powerpoint/2010/main" val="1339348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2A0DF9-29F5-4190-B105-2A81BDBBC2BA}" type="datetimeFigureOut">
              <a:rPr lang="en-US" smtClean="0"/>
              <a:t>5/6/2018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06E471-54A0-4B2A-A4DE-917D58E593DA}" type="slidenum">
              <a:rPr lang="en-US" smtClean="0"/>
              <a:t>‹#›</a:t>
            </a:fld>
            <a:endParaRPr lang="en-US"/>
          </a:p>
        </p:txBody>
      </p:sp>
    </p:spTree>
    <p:extLst>
      <p:ext uri="{BB962C8B-B14F-4D97-AF65-F5344CB8AC3E}">
        <p14:creationId xmlns:p14="http://schemas.microsoft.com/office/powerpoint/2010/main" val="1489938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12A0DF9-29F5-4190-B105-2A81BDBBC2BA}" type="datetimeFigureOut">
              <a:rPr lang="en-US" smtClean="0"/>
              <a:t>5/6/2018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06E471-54A0-4B2A-A4DE-917D58E593DA}" type="slidenum">
              <a:rPr lang="en-US" smtClean="0"/>
              <a:t>‹#›</a:t>
            </a:fld>
            <a:endParaRPr lang="en-US"/>
          </a:p>
        </p:txBody>
      </p:sp>
    </p:spTree>
    <p:extLst>
      <p:ext uri="{BB962C8B-B14F-4D97-AF65-F5344CB8AC3E}">
        <p14:creationId xmlns:p14="http://schemas.microsoft.com/office/powerpoint/2010/main" val="2701803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12A0DF9-29F5-4190-B105-2A81BDBBC2BA}" type="datetimeFigureOut">
              <a:rPr lang="en-US" smtClean="0"/>
              <a:t>5/6/2018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06E471-54A0-4B2A-A4DE-917D58E593DA}" type="slidenum">
              <a:rPr lang="en-US" smtClean="0"/>
              <a:t>‹#›</a:t>
            </a:fld>
            <a:endParaRPr lang="en-US"/>
          </a:p>
        </p:txBody>
      </p:sp>
    </p:spTree>
    <p:extLst>
      <p:ext uri="{BB962C8B-B14F-4D97-AF65-F5344CB8AC3E}">
        <p14:creationId xmlns:p14="http://schemas.microsoft.com/office/powerpoint/2010/main" val="3851233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2A0DF9-29F5-4190-B105-2A81BDBBC2BA}" type="datetimeFigureOut">
              <a:rPr lang="en-US" smtClean="0"/>
              <a:t>5/6/2018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06E471-54A0-4B2A-A4DE-917D58E593DA}" type="slidenum">
              <a:rPr lang="en-US" smtClean="0"/>
              <a:t>‹#›</a:t>
            </a:fld>
            <a:endParaRPr lang="en-US"/>
          </a:p>
        </p:txBody>
      </p:sp>
    </p:spTree>
    <p:extLst>
      <p:ext uri="{BB962C8B-B14F-4D97-AF65-F5344CB8AC3E}">
        <p14:creationId xmlns:p14="http://schemas.microsoft.com/office/powerpoint/2010/main" val="2531704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youtube.com/watch?v=-jABcYKhDrI"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4695" y="1082842"/>
            <a:ext cx="8518358" cy="3908762"/>
          </a:xfrm>
          <a:prstGeom prst="rect">
            <a:avLst/>
          </a:prstGeom>
          <a:noFill/>
        </p:spPr>
        <p:txBody>
          <a:bodyPr wrap="square" rtlCol="0">
            <a:spAutoFit/>
          </a:bodyPr>
          <a:lstStyle/>
          <a:p>
            <a:r>
              <a:rPr lang="en-US" sz="4000" dirty="0" smtClean="0"/>
              <a:t>PRELUDE: START 3 MINUTES BEFORE SERVICE BEGINS</a:t>
            </a:r>
          </a:p>
          <a:p>
            <a:endParaRPr lang="en-US" sz="4000" dirty="0"/>
          </a:p>
          <a:p>
            <a:r>
              <a:rPr lang="en-US" sz="3200" dirty="0">
                <a:hlinkClick r:id="rId2"/>
              </a:rPr>
              <a:t>https://www.youtube.com/watch?v=-</a:t>
            </a:r>
            <a:r>
              <a:rPr lang="en-US" sz="3200" dirty="0" smtClean="0">
                <a:hlinkClick r:id="rId2"/>
              </a:rPr>
              <a:t>jABcYKhDrI</a:t>
            </a:r>
            <a:endParaRPr lang="en-US" sz="3200" dirty="0" smtClean="0"/>
          </a:p>
          <a:p>
            <a:endParaRPr lang="en-US" sz="3200" dirty="0"/>
          </a:p>
          <a:p>
            <a:endParaRPr lang="en-US" sz="3200" dirty="0" smtClean="0"/>
          </a:p>
          <a:p>
            <a:r>
              <a:rPr lang="en-US" sz="3200" dirty="0" smtClean="0"/>
              <a:t>JOEY+RORY – JESUS LOVES ME (LIVE)</a:t>
            </a:r>
            <a:endParaRPr lang="en-US" sz="3200" dirty="0"/>
          </a:p>
        </p:txBody>
      </p:sp>
    </p:spTree>
    <p:extLst>
      <p:ext uri="{BB962C8B-B14F-4D97-AF65-F5344CB8AC3E}">
        <p14:creationId xmlns:p14="http://schemas.microsoft.com/office/powerpoint/2010/main" val="2033979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5362" name="Picture 2" descr="Image result for matthew 28:20"/>
          <p:cNvPicPr>
            <a:picLocks noChangeAspect="1" noChangeArrowheads="1"/>
          </p:cNvPicPr>
          <p:nvPr/>
        </p:nvPicPr>
        <p:blipFill rotWithShape="1">
          <a:blip r:embed="rId2">
            <a:extLst>
              <a:ext uri="{28A0092B-C50C-407E-A947-70E740481C1C}">
                <a14:useLocalDpi xmlns:a14="http://schemas.microsoft.com/office/drawing/2010/main" val="0"/>
              </a:ext>
            </a:extLst>
          </a:blip>
          <a:srcRect b="3415"/>
          <a:stretch/>
        </p:blipFill>
        <p:spPr bwMode="auto">
          <a:xfrm>
            <a:off x="1023582" y="-2031"/>
            <a:ext cx="7102569" cy="6860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2492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Image result for matthew 4: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4002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result for go into all the world and preach the gospel kj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60" y="1"/>
            <a:ext cx="919906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32879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760" y="210553"/>
            <a:ext cx="8903368" cy="5564605"/>
          </a:xfrm>
          <a:prstGeom prst="rect">
            <a:avLst/>
          </a:prstGeom>
        </p:spPr>
      </p:pic>
      <p:sp>
        <p:nvSpPr>
          <p:cNvPr id="3" name="Rectangle 2"/>
          <p:cNvSpPr/>
          <p:nvPr/>
        </p:nvSpPr>
        <p:spPr>
          <a:xfrm rot="-240000">
            <a:off x="954628" y="547371"/>
            <a:ext cx="1828800" cy="930898"/>
          </a:xfrm>
          <a:prstGeom prst="rect">
            <a:avLst/>
          </a:prstGeom>
          <a:noFill/>
        </p:spPr>
        <p:txBody>
          <a:bodyPr wrap="none" lIns="91440" tIns="45720" rIns="91440" bIns="45720">
            <a:prstTxWarp prst="textArchUp">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cap="none" spc="0" dirty="0" smtClean="0">
                <a:ln/>
                <a:solidFill>
                  <a:schemeClr val="accent3"/>
                </a:solidFill>
                <a:effectLst/>
              </a:rPr>
              <a:t>Exalting</a:t>
            </a:r>
            <a:endParaRPr lang="en-US" sz="4000" b="1" cap="none" spc="0" dirty="0">
              <a:ln/>
              <a:solidFill>
                <a:schemeClr val="accent3"/>
              </a:solidFill>
              <a:effectLst/>
            </a:endParaRPr>
          </a:p>
        </p:txBody>
      </p:sp>
      <p:sp>
        <p:nvSpPr>
          <p:cNvPr id="5" name="Rectangle 4"/>
          <p:cNvSpPr/>
          <p:nvPr/>
        </p:nvSpPr>
        <p:spPr>
          <a:xfrm rot="2580000">
            <a:off x="535811" y="2218885"/>
            <a:ext cx="1252224" cy="673380"/>
          </a:xfrm>
          <a:prstGeom prst="rect">
            <a:avLst/>
          </a:prstGeom>
          <a:noFill/>
        </p:spPr>
        <p:txBody>
          <a:bodyPr wrap="none" lIns="91440" tIns="45720" rIns="91440" bIns="45720">
            <a:prstTxWarp prst="textArchDown">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cap="none" spc="0" dirty="0" smtClean="0">
                <a:ln/>
                <a:solidFill>
                  <a:schemeClr val="accent3"/>
                </a:solidFill>
                <a:effectLst/>
              </a:rPr>
              <a:t>Jesus</a:t>
            </a:r>
            <a:endParaRPr lang="en-US" sz="4000" b="1" cap="none" spc="0" dirty="0">
              <a:ln/>
              <a:solidFill>
                <a:schemeClr val="accent3"/>
              </a:solidFill>
              <a:effectLst/>
            </a:endParaRPr>
          </a:p>
        </p:txBody>
      </p:sp>
      <p:sp>
        <p:nvSpPr>
          <p:cNvPr id="6" name="Rectangle 5"/>
          <p:cNvSpPr/>
          <p:nvPr/>
        </p:nvSpPr>
        <p:spPr>
          <a:xfrm rot="240000">
            <a:off x="1099270" y="2235821"/>
            <a:ext cx="1504643" cy="918225"/>
          </a:xfrm>
          <a:prstGeom prst="rect">
            <a:avLst/>
          </a:prstGeom>
          <a:noFill/>
        </p:spPr>
        <p:txBody>
          <a:bodyPr wrap="none" lIns="91440" tIns="45720" rIns="91440" bIns="45720">
            <a:prstTxWarp prst="textArchDown">
              <a:avLst>
                <a:gd name="adj" fmla="val 83797"/>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dirty="0" smtClean="0">
                <a:ln/>
                <a:solidFill>
                  <a:schemeClr val="accent3"/>
                </a:solidFill>
              </a:rPr>
              <a:t>a</a:t>
            </a:r>
            <a:r>
              <a:rPr lang="en-US" sz="4000" b="1" cap="none" spc="0" dirty="0" smtClean="0">
                <a:ln/>
                <a:solidFill>
                  <a:schemeClr val="accent3"/>
                </a:solidFill>
                <a:effectLst/>
              </a:rPr>
              <a:t>s </a:t>
            </a:r>
            <a:endParaRPr lang="en-US" sz="4000" b="1" cap="none" spc="0" dirty="0">
              <a:ln/>
              <a:solidFill>
                <a:schemeClr val="accent3"/>
              </a:solidFill>
              <a:effectLst/>
            </a:endParaRPr>
          </a:p>
        </p:txBody>
      </p:sp>
      <p:sp>
        <p:nvSpPr>
          <p:cNvPr id="7" name="Rectangle 6"/>
          <p:cNvSpPr/>
          <p:nvPr/>
        </p:nvSpPr>
        <p:spPr>
          <a:xfrm rot="19800000">
            <a:off x="1541679" y="2115839"/>
            <a:ext cx="1696454" cy="918225"/>
          </a:xfrm>
          <a:prstGeom prst="rect">
            <a:avLst/>
          </a:prstGeom>
          <a:noFill/>
        </p:spPr>
        <p:txBody>
          <a:bodyPr wrap="none" lIns="91440" tIns="45720" rIns="91440" bIns="45720">
            <a:prstTxWarp prst="textArchDown">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dirty="0" smtClean="0">
                <a:ln/>
                <a:solidFill>
                  <a:schemeClr val="accent3"/>
                </a:solidFill>
              </a:rPr>
              <a:t>Lord</a:t>
            </a:r>
            <a:endParaRPr lang="en-US" sz="4000" b="1" cap="none" spc="0" dirty="0">
              <a:ln/>
              <a:solidFill>
                <a:schemeClr val="accent3"/>
              </a:solidFill>
              <a:effectLst/>
            </a:endParaRPr>
          </a:p>
        </p:txBody>
      </p:sp>
      <p:sp>
        <p:nvSpPr>
          <p:cNvPr id="4" name="Rectangle 3"/>
          <p:cNvSpPr/>
          <p:nvPr/>
        </p:nvSpPr>
        <p:spPr>
          <a:xfrm>
            <a:off x="914400" y="4292043"/>
            <a:ext cx="7168373" cy="923330"/>
          </a:xfrm>
          <a:prstGeom prst="rect">
            <a:avLst/>
          </a:prstGeom>
          <a:noFill/>
        </p:spPr>
        <p:txBody>
          <a:bodyPr wrap="non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#1  PREACH THE GOSPEL</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6793981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Acts 2: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178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338" name="Picture 2" descr="Image result for preach the gospel to all creatu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023" y="-29893"/>
            <a:ext cx="8216521" cy="688789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67687" y="1856099"/>
            <a:ext cx="6817572" cy="4650896"/>
          </a:xfrm>
          <a:prstGeom prst="rect">
            <a:avLst/>
          </a:prstGeom>
          <a:noFill/>
        </p:spPr>
        <p:txBody>
          <a:bodyPr wrap="none" lIns="91440" tIns="45720" rIns="91440" bIns="45720">
            <a:prstTxWarp prst="textArchDown">
              <a:avLst/>
            </a:prstTxWarp>
            <a:spAutoFit/>
          </a:bodyPr>
          <a:lstStyle/>
          <a:p>
            <a:pPr algn="ctr"/>
            <a:r>
              <a:rPr lang="en-US" sz="3600" dirty="0" smtClean="0">
                <a:ln w="0"/>
                <a:effectLst>
                  <a:glow rad="139700">
                    <a:schemeClr val="accent2">
                      <a:satMod val="175000"/>
                      <a:alpha val="40000"/>
                    </a:schemeClr>
                  </a:glow>
                  <a:outerShdw blurRad="38100" dist="19050" dir="2700000" algn="tl" rotWithShape="0">
                    <a:schemeClr val="dk1">
                      <a:alpha val="40000"/>
                    </a:schemeClr>
                  </a:outerShdw>
                </a:effectLst>
              </a:rPr>
              <a:t>The m</a:t>
            </a:r>
            <a:r>
              <a:rPr lang="en-US" sz="3600" b="0" cap="none" spc="0" dirty="0" smtClean="0">
                <a:ln w="0"/>
                <a:solidFill>
                  <a:schemeClr val="tx1"/>
                </a:solidFill>
                <a:effectLst>
                  <a:glow rad="139700">
                    <a:schemeClr val="accent2">
                      <a:satMod val="175000"/>
                      <a:alpha val="40000"/>
                    </a:schemeClr>
                  </a:glow>
                  <a:outerShdw blurRad="38100" dist="19050" dir="2700000" algn="tl" rotWithShape="0">
                    <a:schemeClr val="dk1">
                      <a:alpha val="40000"/>
                    </a:schemeClr>
                  </a:outerShdw>
                </a:effectLst>
              </a:rPr>
              <a:t>issional priority of the church</a:t>
            </a:r>
            <a:endParaRPr lang="en-US" sz="3600" b="0" cap="none" spc="0" dirty="0">
              <a:ln w="0"/>
              <a:solidFill>
                <a:schemeClr val="tx1"/>
              </a:solidFill>
              <a:effectLst>
                <a:glow rad="139700">
                  <a:schemeClr val="accent2">
                    <a:satMod val="175000"/>
                    <a:alpha val="40000"/>
                  </a:schemeClr>
                </a:glow>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0519696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Image result for Colossians 2: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5148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6304547"/>
            <a:ext cx="2165684" cy="409074"/>
          </a:xfrm>
          <a:prstGeom prst="rect">
            <a:avLst/>
          </a:prstGeom>
          <a:solidFill>
            <a:srgbClr val="080400"/>
          </a:solidFill>
        </p:spPr>
        <p:txBody>
          <a:bodyPr wrap="square" rtlCol="0">
            <a:spAutoFit/>
          </a:bodyPr>
          <a:lstStyle/>
          <a:p>
            <a:endParaRPr lang="en-US" dirty="0"/>
          </a:p>
        </p:txBody>
      </p:sp>
      <p:cxnSp>
        <p:nvCxnSpPr>
          <p:cNvPr id="4" name="Straight Connector 3"/>
          <p:cNvCxnSpPr/>
          <p:nvPr/>
        </p:nvCxnSpPr>
        <p:spPr>
          <a:xfrm>
            <a:off x="5554639" y="4490113"/>
            <a:ext cx="2747150" cy="9698"/>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657367" y="5049672"/>
            <a:ext cx="3477905" cy="2274"/>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792640" y="5049672"/>
            <a:ext cx="2276900"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06355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338" name="Picture 2" descr="Image result for preach the gospel to all creatu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023" y="-29893"/>
            <a:ext cx="8216521" cy="688789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67687" y="1856099"/>
            <a:ext cx="6817572" cy="4650896"/>
          </a:xfrm>
          <a:prstGeom prst="rect">
            <a:avLst/>
          </a:prstGeom>
          <a:noFill/>
        </p:spPr>
        <p:txBody>
          <a:bodyPr wrap="none" lIns="91440" tIns="45720" rIns="91440" bIns="45720">
            <a:prstTxWarp prst="textArchDown">
              <a:avLst/>
            </a:prstTxWarp>
            <a:spAutoFit/>
          </a:bodyPr>
          <a:lstStyle/>
          <a:p>
            <a:pPr algn="ctr"/>
            <a:r>
              <a:rPr lang="en-US" sz="3600" dirty="0" smtClean="0">
                <a:ln w="0"/>
                <a:effectLst>
                  <a:glow rad="139700">
                    <a:schemeClr val="accent2">
                      <a:satMod val="175000"/>
                      <a:alpha val="40000"/>
                    </a:schemeClr>
                  </a:glow>
                  <a:outerShdw blurRad="38100" dist="19050" dir="2700000" algn="tl" rotWithShape="0">
                    <a:schemeClr val="dk1">
                      <a:alpha val="40000"/>
                    </a:schemeClr>
                  </a:outerShdw>
                </a:effectLst>
              </a:rPr>
              <a:t>The m</a:t>
            </a:r>
            <a:r>
              <a:rPr lang="en-US" sz="3600" b="0" cap="none" spc="0" dirty="0" smtClean="0">
                <a:ln w="0"/>
                <a:solidFill>
                  <a:schemeClr val="tx1"/>
                </a:solidFill>
                <a:effectLst>
                  <a:glow rad="139700">
                    <a:schemeClr val="accent2">
                      <a:satMod val="175000"/>
                      <a:alpha val="40000"/>
                    </a:schemeClr>
                  </a:glow>
                  <a:outerShdw blurRad="38100" dist="19050" dir="2700000" algn="tl" rotWithShape="0">
                    <a:schemeClr val="dk1">
                      <a:alpha val="40000"/>
                    </a:schemeClr>
                  </a:outerShdw>
                </a:effectLst>
              </a:rPr>
              <a:t>issional priority of the church</a:t>
            </a:r>
            <a:endParaRPr lang="en-US" sz="3600" b="0" cap="none" spc="0" dirty="0">
              <a:ln w="0"/>
              <a:solidFill>
                <a:schemeClr val="tx1"/>
              </a:solidFill>
              <a:effectLst>
                <a:glow rad="139700">
                  <a:schemeClr val="accent2">
                    <a:satMod val="175000"/>
                    <a:alpha val="40000"/>
                  </a:schemeClr>
                </a:glow>
                <a:outerShdw blurRad="38100" dist="19050" dir="2700000" algn="tl" rotWithShape="0">
                  <a:schemeClr val="dk1">
                    <a:alpha val="40000"/>
                  </a:schemeClr>
                </a:outerShdw>
              </a:effectLst>
            </a:endParaRPr>
          </a:p>
        </p:txBody>
      </p:sp>
      <p:sp>
        <p:nvSpPr>
          <p:cNvPr id="4" name="Rectangle 3"/>
          <p:cNvSpPr/>
          <p:nvPr/>
        </p:nvSpPr>
        <p:spPr>
          <a:xfrm>
            <a:off x="988096" y="48126"/>
            <a:ext cx="7168373" cy="923330"/>
          </a:xfrm>
          <a:prstGeom prst="rect">
            <a:avLst/>
          </a:prstGeom>
          <a:noFill/>
        </p:spPr>
        <p:txBody>
          <a:bodyPr wrap="non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glow rad="228600">
                    <a:schemeClr val="accent2">
                      <a:satMod val="175000"/>
                      <a:alpha val="40000"/>
                    </a:schemeClr>
                  </a:glow>
                  <a:outerShdw dist="38100" dir="2700000" algn="bl" rotWithShape="0">
                    <a:schemeClr val="accent5"/>
                  </a:outerShdw>
                </a:effectLst>
              </a:rPr>
              <a:t>#1  PREACH THE GOSPEL</a:t>
            </a:r>
            <a:endParaRPr lang="en-US" sz="5400" b="1" cap="none" spc="0" dirty="0">
              <a:ln w="13462">
                <a:solidFill>
                  <a:schemeClr val="bg1"/>
                </a:solidFill>
                <a:prstDash val="solid"/>
              </a:ln>
              <a:solidFill>
                <a:schemeClr val="tx1">
                  <a:lumMod val="85000"/>
                  <a:lumOff val="15000"/>
                </a:schemeClr>
              </a:solidFill>
              <a:effectLst>
                <a:glow rad="228600">
                  <a:schemeClr val="accent2">
                    <a:satMod val="175000"/>
                    <a:alpha val="40000"/>
                  </a:schemeClr>
                </a:glow>
                <a:outerShdw dist="38100" dir="2700000" algn="bl" rotWithShape="0">
                  <a:schemeClr val="accent5"/>
                </a:outerShdw>
              </a:effectLst>
            </a:endParaRPr>
          </a:p>
        </p:txBody>
      </p:sp>
    </p:spTree>
    <p:extLst>
      <p:ext uri="{BB962C8B-B14F-4D97-AF65-F5344CB8AC3E}">
        <p14:creationId xmlns:p14="http://schemas.microsoft.com/office/powerpoint/2010/main" val="6537236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Image result for âThere is none that seeketh after God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133" y="581903"/>
            <a:ext cx="7672972" cy="575473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69415" y="0"/>
            <a:ext cx="880369"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#2</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1064316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Image result for the purpose of worshi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646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876798" y="1187117"/>
            <a:ext cx="4186990" cy="830997"/>
          </a:xfrm>
          <a:prstGeom prst="rect">
            <a:avLst/>
          </a:prstGeom>
          <a:noFill/>
        </p:spPr>
        <p:txBody>
          <a:bodyPr wrap="square" rtlCol="0">
            <a:spAutoFit/>
          </a:bodyPr>
          <a:lstStyle/>
          <a:p>
            <a:pPr algn="r"/>
            <a:r>
              <a:rPr lang="en-US" sz="4800" dirty="0" smtClean="0">
                <a:effectLst>
                  <a:glow rad="101600">
                    <a:srgbClr val="9999FF">
                      <a:alpha val="60000"/>
                    </a:srgbClr>
                  </a:glow>
                </a:effectLst>
              </a:rPr>
              <a:t>IS ABOUT GOD!</a:t>
            </a:r>
            <a:endParaRPr lang="en-US" sz="4800" dirty="0">
              <a:effectLst>
                <a:glow rad="101600">
                  <a:srgbClr val="9999FF">
                    <a:alpha val="60000"/>
                  </a:srgbClr>
                </a:glow>
              </a:effectLst>
            </a:endParaRPr>
          </a:p>
        </p:txBody>
      </p:sp>
      <p:sp>
        <p:nvSpPr>
          <p:cNvPr id="3" name="Rectangle 2"/>
          <p:cNvSpPr/>
          <p:nvPr/>
        </p:nvSpPr>
        <p:spPr>
          <a:xfrm>
            <a:off x="233585" y="0"/>
            <a:ext cx="880369" cy="923330"/>
          </a:xfrm>
          <a:prstGeom prst="rect">
            <a:avLst/>
          </a:prstGeom>
          <a:noFill/>
        </p:spPr>
        <p:txBody>
          <a:bodyPr wrap="non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#3</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070621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the power of the gosp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11015" y="3390314"/>
            <a:ext cx="8764173" cy="584775"/>
          </a:xfrm>
          <a:prstGeom prst="rect">
            <a:avLst/>
          </a:prstGeom>
          <a:noFill/>
        </p:spPr>
        <p:txBody>
          <a:bodyPr wrap="square" rtlCol="0">
            <a:spAutoFit/>
          </a:bodyPr>
          <a:lstStyle/>
          <a:p>
            <a:pPr algn="r"/>
            <a:r>
              <a:rPr lang="en-US" sz="3200" b="1" dirty="0" smtClean="0">
                <a:solidFill>
                  <a:schemeClr val="bg1"/>
                </a:solidFill>
              </a:rPr>
              <a:t>Romans 1:16</a:t>
            </a:r>
            <a:endParaRPr lang="en-US" sz="3200" b="1" dirty="0">
              <a:solidFill>
                <a:schemeClr val="bg1"/>
              </a:solidFill>
            </a:endParaRPr>
          </a:p>
        </p:txBody>
      </p:sp>
    </p:spTree>
    <p:extLst>
      <p:ext uri="{BB962C8B-B14F-4D97-AF65-F5344CB8AC3E}">
        <p14:creationId xmlns:p14="http://schemas.microsoft.com/office/powerpoint/2010/main" val="3103695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Image result for the purpose of worshi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31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1529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pic>
        <p:nvPicPr>
          <p:cNvPr id="22530" name="Picture 2" descr="Image result for praying toge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74031"/>
            <a:ext cx="9125954" cy="608396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19387" y="-48126"/>
            <a:ext cx="6087179" cy="923330"/>
          </a:xfrm>
          <a:prstGeom prst="rect">
            <a:avLst/>
          </a:prstGeom>
          <a:noFill/>
        </p:spPr>
        <p:txBody>
          <a:bodyPr wrap="none" lIns="91440" tIns="45720" rIns="91440" bIns="45720">
            <a:spAutoFit/>
          </a:bodyPr>
          <a:lstStyle/>
          <a:p>
            <a:pPr algn="ctr"/>
            <a:r>
              <a:rPr lang="en-US" sz="5400" b="1" cap="none" spc="50" dirty="0" smtClean="0">
                <a:ln w="0"/>
                <a:solidFill>
                  <a:schemeClr val="bg2"/>
                </a:solidFill>
                <a:effectLst>
                  <a:innerShdw blurRad="63500" dist="50800" dir="13500000">
                    <a:srgbClr val="000000">
                      <a:alpha val="50000"/>
                    </a:srgbClr>
                  </a:innerShdw>
                </a:effectLst>
              </a:rPr>
              <a:t>PRAYING TOGETHER</a:t>
            </a:r>
            <a:endParaRPr lang="en-US" sz="54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3908034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1111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17632" b="12737"/>
          <a:stretch/>
        </p:blipFill>
        <p:spPr>
          <a:xfrm>
            <a:off x="-1" y="0"/>
            <a:ext cx="9144001" cy="6087979"/>
          </a:xfrm>
          <a:prstGeom prst="rect">
            <a:avLst/>
          </a:prstGeom>
        </p:spPr>
      </p:pic>
      <p:sp>
        <p:nvSpPr>
          <p:cNvPr id="3" name="TextBox 2"/>
          <p:cNvSpPr txBox="1"/>
          <p:nvPr/>
        </p:nvSpPr>
        <p:spPr>
          <a:xfrm>
            <a:off x="2213812" y="4957011"/>
            <a:ext cx="4740442" cy="646331"/>
          </a:xfrm>
          <a:prstGeom prst="rect">
            <a:avLst/>
          </a:prstGeom>
          <a:solidFill>
            <a:schemeClr val="tx1">
              <a:lumMod val="85000"/>
              <a:lumOff val="15000"/>
            </a:schemeClr>
          </a:solidFill>
        </p:spPr>
        <p:txBody>
          <a:bodyPr wrap="square" rtlCol="0">
            <a:spAutoFit/>
          </a:bodyPr>
          <a:lstStyle/>
          <a:p>
            <a:pPr algn="ctr"/>
            <a:r>
              <a:rPr lang="en-US" sz="3600" dirty="0" smtClean="0">
                <a:solidFill>
                  <a:schemeClr val="bg1"/>
                </a:solidFill>
              </a:rPr>
              <a:t>WHAT PLEASES </a:t>
            </a:r>
            <a:r>
              <a:rPr lang="en-US" sz="3600" dirty="0">
                <a:solidFill>
                  <a:schemeClr val="bg1"/>
                </a:solidFill>
              </a:rPr>
              <a:t>G</a:t>
            </a:r>
            <a:r>
              <a:rPr lang="en-US" sz="3600" dirty="0" smtClean="0">
                <a:solidFill>
                  <a:schemeClr val="bg1"/>
                </a:solidFill>
              </a:rPr>
              <a:t>OD</a:t>
            </a:r>
            <a:endParaRPr lang="en-US" sz="3600" dirty="0">
              <a:solidFill>
                <a:schemeClr val="bg1"/>
              </a:solidFill>
            </a:endParaRPr>
          </a:p>
        </p:txBody>
      </p:sp>
    </p:spTree>
    <p:extLst>
      <p:ext uri="{BB962C8B-B14F-4D97-AF65-F5344CB8AC3E}">
        <p14:creationId xmlns:p14="http://schemas.microsoft.com/office/powerpoint/2010/main" val="4714058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1528" b="18632"/>
          <a:stretch/>
        </p:blipFill>
        <p:spPr>
          <a:xfrm>
            <a:off x="0" y="1822784"/>
            <a:ext cx="9144000" cy="5035216"/>
          </a:xfrm>
          <a:prstGeom prst="rect">
            <a:avLst/>
          </a:prstGeom>
        </p:spPr>
      </p:pic>
      <p:sp>
        <p:nvSpPr>
          <p:cNvPr id="3" name="Rectangle 2"/>
          <p:cNvSpPr/>
          <p:nvPr/>
        </p:nvSpPr>
        <p:spPr>
          <a:xfrm>
            <a:off x="0" y="416640"/>
            <a:ext cx="9143999" cy="923330"/>
          </a:xfrm>
          <a:prstGeom prst="rect">
            <a:avLst/>
          </a:prstGeom>
          <a:noFill/>
        </p:spPr>
        <p:txBody>
          <a:bodyPr wrap="square" lIns="91440" tIns="45720" rIns="91440" bIns="45720">
            <a:spAutoFit/>
          </a:bodyPr>
          <a:lstStyle/>
          <a:p>
            <a:pPr algn="ctr"/>
            <a:r>
              <a:rPr lang="en-US" sz="5400" b="1" cap="none" spc="50" dirty="0" smtClean="0">
                <a:ln w="0"/>
                <a:solidFill>
                  <a:schemeClr val="bg2"/>
                </a:solidFill>
                <a:effectLst>
                  <a:innerShdw blurRad="63500" dist="50800" dir="13500000">
                    <a:srgbClr val="000000">
                      <a:alpha val="50000"/>
                    </a:srgbClr>
                  </a:innerShdw>
                </a:effectLst>
              </a:rPr>
              <a:t>MARK 16:16</a:t>
            </a:r>
            <a:endParaRPr lang="en-US" sz="54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37390340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Image result for teaching them to obser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 y="0"/>
            <a:ext cx="913828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96682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0C"/>
        </a:solidFill>
        <a:effectLst/>
      </p:bgPr>
    </p:bg>
    <p:spTree>
      <p:nvGrpSpPr>
        <p:cNvPr id="1" name=""/>
        <p:cNvGrpSpPr/>
        <p:nvPr/>
      </p:nvGrpSpPr>
      <p:grpSpPr>
        <a:xfrm>
          <a:off x="0" y="0"/>
          <a:ext cx="0" cy="0"/>
          <a:chOff x="0" y="0"/>
          <a:chExt cx="0" cy="0"/>
        </a:xfrm>
      </p:grpSpPr>
      <p:pic>
        <p:nvPicPr>
          <p:cNvPr id="5122" name="Picture 2" descr="Image result for Billy Graham preached the gosp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62526"/>
            <a:ext cx="9125166" cy="589547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16011" y="39196"/>
            <a:ext cx="6983194" cy="830997"/>
          </a:xfrm>
          <a:prstGeom prst="rect">
            <a:avLst/>
          </a:prstGeom>
          <a:noFill/>
        </p:spPr>
        <p:txBody>
          <a:bodyPr wrap="none" lIns="91440" tIns="45720" rIns="91440" bIns="45720">
            <a:spAutoFit/>
          </a:bodyPr>
          <a:lstStyle/>
          <a:p>
            <a:pPr algn="ctr"/>
            <a:r>
              <a:rPr lang="en-US" sz="4800" b="1" cap="none" spc="50" dirty="0" smtClean="0">
                <a:ln w="0"/>
                <a:solidFill>
                  <a:schemeClr val="bg2"/>
                </a:solidFill>
                <a:effectLst>
                  <a:innerShdw blurRad="63500" dist="50800" dir="13500000">
                    <a:srgbClr val="000000">
                      <a:alpha val="50000"/>
                    </a:srgbClr>
                  </a:innerShdw>
                </a:effectLst>
              </a:rPr>
              <a:t>They preached the Gospel</a:t>
            </a:r>
            <a:endParaRPr lang="en-US" sz="48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37903041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Romans 1: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2914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p:cNvPicPr>
            <a:picLocks noChangeAspect="1" noChangeArrowheads="1"/>
          </p:cNvPicPr>
          <p:nvPr/>
        </p:nvPicPr>
        <p:blipFill rotWithShape="1">
          <a:blip r:embed="rId2">
            <a:extLst>
              <a:ext uri="{28A0092B-C50C-407E-A947-70E740481C1C}">
                <a14:useLocalDpi xmlns:a14="http://schemas.microsoft.com/office/drawing/2010/main" val="0"/>
              </a:ext>
            </a:extLst>
          </a:blip>
          <a:srcRect l="1928" r="10668"/>
          <a:stretch/>
        </p:blipFill>
        <p:spPr bwMode="auto">
          <a:xfrm>
            <a:off x="0" y="2053"/>
            <a:ext cx="9280478" cy="6855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79049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098" name="Picture 2" descr="Image result"/>
          <p:cNvPicPr>
            <a:picLocks noChangeAspect="1" noChangeArrowheads="1"/>
          </p:cNvPicPr>
          <p:nvPr/>
        </p:nvPicPr>
        <p:blipFill rotWithShape="1">
          <a:blip r:embed="rId2">
            <a:extLst>
              <a:ext uri="{28A0092B-C50C-407E-A947-70E740481C1C}">
                <a14:useLocalDpi xmlns:a14="http://schemas.microsoft.com/office/drawing/2010/main" val="0"/>
              </a:ext>
            </a:extLst>
          </a:blip>
          <a:srcRect l="1928" r="10668"/>
          <a:stretch/>
        </p:blipFill>
        <p:spPr bwMode="auto">
          <a:xfrm>
            <a:off x="0" y="2053"/>
            <a:ext cx="6688276" cy="501470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42020" y="1841242"/>
            <a:ext cx="3801979" cy="5016758"/>
          </a:xfrm>
          <a:prstGeom prst="rect">
            <a:avLst/>
          </a:prstGeom>
          <a:solidFill>
            <a:schemeClr val="bg2"/>
          </a:solidFill>
        </p:spPr>
        <p:txBody>
          <a:bodyPr wrap="square" rtlCol="0">
            <a:spAutoFit/>
          </a:bodyPr>
          <a:lstStyle/>
          <a:p>
            <a:pPr algn="r"/>
            <a:r>
              <a:rPr lang="en-US" sz="4000" b="1" dirty="0" smtClean="0"/>
              <a:t>The gospel in the New Testament is the gospel about Jesus, </a:t>
            </a:r>
          </a:p>
          <a:p>
            <a:pPr algn="r"/>
            <a:r>
              <a:rPr lang="en-US" sz="4000" b="1" dirty="0" smtClean="0"/>
              <a:t>His person, who He is, His work, what He has done.</a:t>
            </a:r>
            <a:endParaRPr lang="en-US" sz="4000" b="1" dirty="0"/>
          </a:p>
        </p:txBody>
      </p:sp>
      <p:sp>
        <p:nvSpPr>
          <p:cNvPr id="3" name="TextBox 2"/>
          <p:cNvSpPr txBox="1"/>
          <p:nvPr/>
        </p:nvSpPr>
        <p:spPr>
          <a:xfrm>
            <a:off x="4451683" y="1955952"/>
            <a:ext cx="890337" cy="1106906"/>
          </a:xfrm>
          <a:prstGeom prst="rect">
            <a:avLst/>
          </a:prstGeom>
          <a:solidFill>
            <a:schemeClr val="bg2"/>
          </a:solidFill>
        </p:spPr>
        <p:txBody>
          <a:bodyPr wrap="square" rtlCol="0">
            <a:spAutoFit/>
          </a:bodyPr>
          <a:lstStyle/>
          <a:p>
            <a:endParaRPr lang="en-US" dirty="0"/>
          </a:p>
        </p:txBody>
      </p:sp>
      <p:sp>
        <p:nvSpPr>
          <p:cNvPr id="4" name="Rectangle 3"/>
          <p:cNvSpPr/>
          <p:nvPr/>
        </p:nvSpPr>
        <p:spPr>
          <a:xfrm>
            <a:off x="3903009" y="114710"/>
            <a:ext cx="4911473" cy="769441"/>
          </a:xfrm>
          <a:prstGeom prst="rect">
            <a:avLst/>
          </a:prstGeom>
          <a:noFill/>
        </p:spPr>
        <p:txBody>
          <a:bodyPr wrap="none" lIns="91440" tIns="45720" rIns="91440" bIns="45720">
            <a:spAutoFit/>
          </a:bodyPr>
          <a:lstStyle/>
          <a:p>
            <a:pPr algn="ctr"/>
            <a:r>
              <a:rPr lang="en-US" sz="4400" b="0" cap="none" spc="0" dirty="0" smtClean="0">
                <a:ln w="0"/>
                <a:solidFill>
                  <a:schemeClr val="tx1"/>
                </a:solidFill>
                <a:effectLst>
                  <a:outerShdw blurRad="38100" dist="19050" dir="2700000" algn="tl" rotWithShape="0">
                    <a:schemeClr val="dk1">
                      <a:alpha val="40000"/>
                    </a:schemeClr>
                  </a:outerShdw>
                </a:effectLst>
              </a:rPr>
              <a:t>What the Gospel is…</a:t>
            </a:r>
            <a:endParaRPr lang="en-US" sz="4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9138814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098" name="Picture 2" descr="Image result"/>
          <p:cNvPicPr>
            <a:picLocks noChangeAspect="1" noChangeArrowheads="1"/>
          </p:cNvPicPr>
          <p:nvPr/>
        </p:nvPicPr>
        <p:blipFill rotWithShape="1">
          <a:blip r:embed="rId2">
            <a:extLst>
              <a:ext uri="{28A0092B-C50C-407E-A947-70E740481C1C}">
                <a14:useLocalDpi xmlns:a14="http://schemas.microsoft.com/office/drawing/2010/main" val="0"/>
              </a:ext>
            </a:extLst>
          </a:blip>
          <a:srcRect l="1928" r="10668"/>
          <a:stretch/>
        </p:blipFill>
        <p:spPr bwMode="auto">
          <a:xfrm>
            <a:off x="0" y="2054"/>
            <a:ext cx="5654843" cy="439915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620126" y="2054"/>
            <a:ext cx="4186990" cy="4770537"/>
          </a:xfrm>
          <a:prstGeom prst="rect">
            <a:avLst/>
          </a:prstGeom>
          <a:solidFill>
            <a:schemeClr val="bg2"/>
          </a:solidFill>
        </p:spPr>
        <p:txBody>
          <a:bodyPr wrap="square" rtlCol="0">
            <a:spAutoFit/>
          </a:bodyPr>
          <a:lstStyle/>
          <a:p>
            <a:pPr algn="r"/>
            <a:endParaRPr lang="en-US" sz="4000" dirty="0" smtClean="0"/>
          </a:p>
          <a:p>
            <a:pPr algn="r"/>
            <a:r>
              <a:rPr lang="en-US" sz="4800" b="1" dirty="0" smtClean="0"/>
              <a:t>The gospel is a clearly defined message</a:t>
            </a:r>
            <a:r>
              <a:rPr lang="en-US" sz="4000" b="1" dirty="0" smtClean="0"/>
              <a:t>.</a:t>
            </a:r>
          </a:p>
          <a:p>
            <a:pPr algn="r"/>
            <a:endParaRPr lang="en-US" sz="4000" dirty="0"/>
          </a:p>
          <a:p>
            <a:pPr algn="r"/>
            <a:endParaRPr lang="en-US" sz="4000" dirty="0" smtClean="0"/>
          </a:p>
          <a:p>
            <a:pPr algn="r"/>
            <a:endParaRPr lang="en-US" sz="4000" dirty="0"/>
          </a:p>
        </p:txBody>
      </p:sp>
      <p:sp>
        <p:nvSpPr>
          <p:cNvPr id="3" name="TextBox 2"/>
          <p:cNvSpPr txBox="1"/>
          <p:nvPr/>
        </p:nvSpPr>
        <p:spPr>
          <a:xfrm>
            <a:off x="3729789" y="1780524"/>
            <a:ext cx="1046749" cy="842211"/>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30260754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B2911"/>
        </a:solidFill>
        <a:effectLst/>
      </p:bgPr>
    </p:bg>
    <p:spTree>
      <p:nvGrpSpPr>
        <p:cNvPr id="1" name=""/>
        <p:cNvGrpSpPr/>
        <p:nvPr/>
      </p:nvGrpSpPr>
      <p:grpSpPr>
        <a:xfrm>
          <a:off x="0" y="0"/>
          <a:ext cx="0" cy="0"/>
          <a:chOff x="0" y="0"/>
          <a:chExt cx="0" cy="0"/>
        </a:xfrm>
      </p:grpSpPr>
      <p:pic>
        <p:nvPicPr>
          <p:cNvPr id="819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08025"/>
            <a:ext cx="9144000" cy="529389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169034"/>
            <a:ext cx="9144000" cy="923330"/>
          </a:xfrm>
          <a:prstGeom prst="rect">
            <a:avLst/>
          </a:prstGeom>
          <a:noFill/>
        </p:spPr>
        <p:txBody>
          <a:bodyPr wrap="square" lIns="91440" tIns="45720" rIns="91440" bIns="45720">
            <a:spAutoFit/>
          </a:bodyPr>
          <a:lstStyle/>
          <a:p>
            <a:pPr algn="ctr"/>
            <a:r>
              <a:rPr lang="en-US" sz="5400" b="1" cap="none" spc="50" dirty="0" smtClean="0">
                <a:ln w="0"/>
                <a:solidFill>
                  <a:schemeClr val="bg2"/>
                </a:solidFill>
                <a:effectLst>
                  <a:innerShdw blurRad="63500" dist="50800" dir="13500000">
                    <a:srgbClr val="000000">
                      <a:alpha val="50000"/>
                    </a:srgbClr>
                  </a:innerShdw>
                </a:effectLst>
              </a:rPr>
              <a:t>MARK 16:9-12</a:t>
            </a:r>
            <a:endParaRPr lang="en-US" sz="54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38725044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098" name="Picture 2" descr="Image result"/>
          <p:cNvPicPr>
            <a:picLocks noChangeAspect="1" noChangeArrowheads="1"/>
          </p:cNvPicPr>
          <p:nvPr/>
        </p:nvPicPr>
        <p:blipFill rotWithShape="1">
          <a:blip r:embed="rId2">
            <a:extLst>
              <a:ext uri="{28A0092B-C50C-407E-A947-70E740481C1C}">
                <a14:useLocalDpi xmlns:a14="http://schemas.microsoft.com/office/drawing/2010/main" val="0"/>
              </a:ext>
            </a:extLst>
          </a:blip>
          <a:srcRect l="1928" r="10668"/>
          <a:stretch/>
        </p:blipFill>
        <p:spPr bwMode="auto">
          <a:xfrm>
            <a:off x="0" y="2054"/>
            <a:ext cx="5356929" cy="40164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029200" y="614655"/>
            <a:ext cx="3801979" cy="1323439"/>
          </a:xfrm>
          <a:prstGeom prst="rect">
            <a:avLst/>
          </a:prstGeom>
          <a:solidFill>
            <a:schemeClr val="bg2"/>
          </a:solidFill>
        </p:spPr>
        <p:txBody>
          <a:bodyPr wrap="square" rtlCol="0">
            <a:spAutoFit/>
          </a:bodyPr>
          <a:lstStyle/>
          <a:p>
            <a:pPr algn="r"/>
            <a:r>
              <a:rPr lang="en-US" sz="4000" b="1" dirty="0" smtClean="0"/>
              <a:t>There’s power in the gospel. </a:t>
            </a:r>
            <a:endParaRPr lang="en-US" sz="4000" b="1" dirty="0"/>
          </a:p>
        </p:txBody>
      </p:sp>
      <p:sp>
        <p:nvSpPr>
          <p:cNvPr id="3" name="TextBox 2"/>
          <p:cNvSpPr txBox="1"/>
          <p:nvPr/>
        </p:nvSpPr>
        <p:spPr>
          <a:xfrm>
            <a:off x="3513220" y="1588168"/>
            <a:ext cx="1564106" cy="649705"/>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4109018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098" name="Picture 2" descr="Image result"/>
          <p:cNvPicPr>
            <a:picLocks noChangeAspect="1" noChangeArrowheads="1"/>
          </p:cNvPicPr>
          <p:nvPr/>
        </p:nvPicPr>
        <p:blipFill rotWithShape="1">
          <a:blip r:embed="rId2">
            <a:extLst>
              <a:ext uri="{28A0092B-C50C-407E-A947-70E740481C1C}">
                <a14:useLocalDpi xmlns:a14="http://schemas.microsoft.com/office/drawing/2010/main" val="0"/>
              </a:ext>
            </a:extLst>
          </a:blip>
          <a:srcRect l="1928" r="10668"/>
          <a:stretch/>
        </p:blipFill>
        <p:spPr bwMode="auto">
          <a:xfrm>
            <a:off x="0" y="2054"/>
            <a:ext cx="5356929" cy="40164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068170" y="301834"/>
            <a:ext cx="3801979" cy="5355312"/>
          </a:xfrm>
          <a:prstGeom prst="rect">
            <a:avLst/>
          </a:prstGeom>
          <a:solidFill>
            <a:schemeClr val="bg2"/>
          </a:solidFill>
        </p:spPr>
        <p:txBody>
          <a:bodyPr wrap="square" rtlCol="0">
            <a:spAutoFit/>
          </a:bodyPr>
          <a:lstStyle/>
          <a:p>
            <a:pPr algn="r"/>
            <a:r>
              <a:rPr lang="en-US" sz="3800" b="1" dirty="0"/>
              <a:t>It’s about Jesus who was born according to the Scriptures and who lived a sinless life and preached that the kingdom of God was at hand. </a:t>
            </a:r>
            <a:endParaRPr lang="en-US" sz="3800" dirty="0"/>
          </a:p>
        </p:txBody>
      </p:sp>
      <p:sp>
        <p:nvSpPr>
          <p:cNvPr id="3" name="TextBox 2"/>
          <p:cNvSpPr txBox="1"/>
          <p:nvPr/>
        </p:nvSpPr>
        <p:spPr>
          <a:xfrm>
            <a:off x="3513220" y="1588168"/>
            <a:ext cx="1564106" cy="649705"/>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32802377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098" name="Picture 2" descr="Image result"/>
          <p:cNvPicPr>
            <a:picLocks noChangeAspect="1" noChangeArrowheads="1"/>
          </p:cNvPicPr>
          <p:nvPr/>
        </p:nvPicPr>
        <p:blipFill rotWithShape="1">
          <a:blip r:embed="rId2">
            <a:extLst>
              <a:ext uri="{28A0092B-C50C-407E-A947-70E740481C1C}">
                <a14:useLocalDpi xmlns:a14="http://schemas.microsoft.com/office/drawing/2010/main" val="0"/>
              </a:ext>
            </a:extLst>
          </a:blip>
          <a:srcRect l="1928" r="10668"/>
          <a:stretch/>
        </p:blipFill>
        <p:spPr bwMode="auto">
          <a:xfrm>
            <a:off x="0" y="2054"/>
            <a:ext cx="5356929" cy="40164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068170" y="301834"/>
            <a:ext cx="3801979" cy="3416320"/>
          </a:xfrm>
          <a:prstGeom prst="rect">
            <a:avLst/>
          </a:prstGeom>
          <a:solidFill>
            <a:schemeClr val="bg2"/>
          </a:solidFill>
        </p:spPr>
        <p:txBody>
          <a:bodyPr wrap="square" rtlCol="0">
            <a:spAutoFit/>
          </a:bodyPr>
          <a:lstStyle/>
          <a:p>
            <a:r>
              <a:rPr lang="en-US" sz="3600" b="1" dirty="0" smtClean="0"/>
              <a:t>It’s </a:t>
            </a:r>
            <a:r>
              <a:rPr lang="en-US" sz="3600" b="1" dirty="0"/>
              <a:t>about the ONE who died an atoning death on the cross for our transgressions against a holy God. </a:t>
            </a:r>
            <a:endParaRPr lang="en-US" sz="3600" dirty="0"/>
          </a:p>
        </p:txBody>
      </p:sp>
      <p:sp>
        <p:nvSpPr>
          <p:cNvPr id="3" name="TextBox 2"/>
          <p:cNvSpPr txBox="1"/>
          <p:nvPr/>
        </p:nvSpPr>
        <p:spPr>
          <a:xfrm>
            <a:off x="3513220" y="1588168"/>
            <a:ext cx="1564106" cy="649705"/>
          </a:xfrm>
          <a:prstGeom prst="rect">
            <a:avLst/>
          </a:prstGeom>
          <a:solidFill>
            <a:schemeClr val="bg2"/>
          </a:solidFill>
        </p:spPr>
        <p:txBody>
          <a:bodyPr wrap="square" rtlCol="0">
            <a:spAutoFit/>
          </a:bodyPr>
          <a:lstStyle/>
          <a:p>
            <a:endParaRPr lang="en-US" dirty="0"/>
          </a:p>
        </p:txBody>
      </p:sp>
      <p:sp>
        <p:nvSpPr>
          <p:cNvPr id="4" name="TextBox 3"/>
          <p:cNvSpPr txBox="1"/>
          <p:nvPr/>
        </p:nvSpPr>
        <p:spPr>
          <a:xfrm>
            <a:off x="168442" y="4138864"/>
            <a:ext cx="8927432" cy="2708434"/>
          </a:xfrm>
          <a:prstGeom prst="rect">
            <a:avLst/>
          </a:prstGeom>
          <a:noFill/>
        </p:spPr>
        <p:txBody>
          <a:bodyPr wrap="square" rtlCol="0">
            <a:spAutoFit/>
          </a:bodyPr>
          <a:lstStyle/>
          <a:p>
            <a:r>
              <a:rPr lang="en-US" sz="3800" b="1" dirty="0"/>
              <a:t>Who for our righteousness God raised Him from the dead and carried Him in glory to heaven for His coronation as our King and for His installation as our great High Priest. </a:t>
            </a:r>
            <a:endParaRPr lang="en-US" sz="3800" dirty="0"/>
          </a:p>
          <a:p>
            <a:endParaRPr lang="en-US" dirty="0"/>
          </a:p>
        </p:txBody>
      </p:sp>
    </p:spTree>
    <p:extLst>
      <p:ext uri="{BB962C8B-B14F-4D97-AF65-F5344CB8AC3E}">
        <p14:creationId xmlns:p14="http://schemas.microsoft.com/office/powerpoint/2010/main" val="40884735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098" name="Picture 2" descr="Image result"/>
          <p:cNvPicPr>
            <a:picLocks noChangeAspect="1" noChangeArrowheads="1"/>
          </p:cNvPicPr>
          <p:nvPr/>
        </p:nvPicPr>
        <p:blipFill rotWithShape="1">
          <a:blip r:embed="rId2">
            <a:extLst>
              <a:ext uri="{28A0092B-C50C-407E-A947-70E740481C1C}">
                <a14:useLocalDpi xmlns:a14="http://schemas.microsoft.com/office/drawing/2010/main" val="0"/>
              </a:ext>
            </a:extLst>
          </a:blip>
          <a:srcRect l="1928" r="10668"/>
          <a:stretch/>
        </p:blipFill>
        <p:spPr bwMode="auto">
          <a:xfrm>
            <a:off x="0" y="2054"/>
            <a:ext cx="5356929" cy="40164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068170" y="451927"/>
            <a:ext cx="3801979" cy="3508653"/>
          </a:xfrm>
          <a:prstGeom prst="rect">
            <a:avLst/>
          </a:prstGeom>
          <a:solidFill>
            <a:schemeClr val="bg2"/>
          </a:solidFill>
        </p:spPr>
        <p:txBody>
          <a:bodyPr wrap="square" rtlCol="0">
            <a:spAutoFit/>
          </a:bodyPr>
          <a:lstStyle/>
          <a:p>
            <a:r>
              <a:rPr lang="en-US" sz="3700" b="1" dirty="0"/>
              <a:t>It’s about the ONE who ministers and intercedes for us each and every one of us. </a:t>
            </a:r>
            <a:r>
              <a:rPr lang="en-US" sz="3700" b="1" dirty="0" smtClean="0"/>
              <a:t>About the one who will</a:t>
            </a:r>
            <a:endParaRPr lang="en-US" sz="3700" dirty="0"/>
          </a:p>
        </p:txBody>
      </p:sp>
      <p:sp>
        <p:nvSpPr>
          <p:cNvPr id="3" name="TextBox 2"/>
          <p:cNvSpPr txBox="1"/>
          <p:nvPr/>
        </p:nvSpPr>
        <p:spPr>
          <a:xfrm>
            <a:off x="3513220" y="1588168"/>
            <a:ext cx="1564106" cy="649705"/>
          </a:xfrm>
          <a:prstGeom prst="rect">
            <a:avLst/>
          </a:prstGeom>
          <a:solidFill>
            <a:schemeClr val="bg2"/>
          </a:solidFill>
        </p:spPr>
        <p:txBody>
          <a:bodyPr wrap="square" rtlCol="0">
            <a:spAutoFit/>
          </a:bodyPr>
          <a:lstStyle/>
          <a:p>
            <a:endParaRPr lang="en-US" dirty="0"/>
          </a:p>
        </p:txBody>
      </p:sp>
      <p:sp>
        <p:nvSpPr>
          <p:cNvPr id="4" name="TextBox 3"/>
          <p:cNvSpPr txBox="1"/>
          <p:nvPr/>
        </p:nvSpPr>
        <p:spPr>
          <a:xfrm>
            <a:off x="216568" y="3960580"/>
            <a:ext cx="8927432" cy="3016210"/>
          </a:xfrm>
          <a:prstGeom prst="rect">
            <a:avLst/>
          </a:prstGeom>
          <a:noFill/>
        </p:spPr>
        <p:txBody>
          <a:bodyPr wrap="square" rtlCol="0">
            <a:spAutoFit/>
          </a:bodyPr>
          <a:lstStyle/>
          <a:p>
            <a:r>
              <a:rPr lang="en-US" sz="3700" b="1" dirty="0" smtClean="0"/>
              <a:t>come </a:t>
            </a:r>
            <a:r>
              <a:rPr lang="en-US" sz="3700" b="1" dirty="0"/>
              <a:t>again at the end of history to bring the fullness of His kingdom, which is already present, but will not be completely manifested and consummated until His return.</a:t>
            </a:r>
            <a:endParaRPr lang="en-US" sz="3700" dirty="0"/>
          </a:p>
        </p:txBody>
      </p:sp>
    </p:spTree>
    <p:extLst>
      <p:ext uri="{BB962C8B-B14F-4D97-AF65-F5344CB8AC3E}">
        <p14:creationId xmlns:p14="http://schemas.microsoft.com/office/powerpoint/2010/main" val="20964961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098" name="Picture 2" descr="Image result"/>
          <p:cNvPicPr>
            <a:picLocks noChangeAspect="1" noChangeArrowheads="1"/>
          </p:cNvPicPr>
          <p:nvPr/>
        </p:nvPicPr>
        <p:blipFill rotWithShape="1">
          <a:blip r:embed="rId2">
            <a:extLst>
              <a:ext uri="{28A0092B-C50C-407E-A947-70E740481C1C}">
                <a14:useLocalDpi xmlns:a14="http://schemas.microsoft.com/office/drawing/2010/main" val="0"/>
              </a:ext>
            </a:extLst>
          </a:blip>
          <a:srcRect l="1928" r="10668"/>
          <a:stretch/>
        </p:blipFill>
        <p:spPr bwMode="auto">
          <a:xfrm>
            <a:off x="0" y="2054"/>
            <a:ext cx="5356929" cy="40164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077326" y="542466"/>
            <a:ext cx="3753853" cy="2062103"/>
          </a:xfrm>
          <a:prstGeom prst="rect">
            <a:avLst/>
          </a:prstGeom>
          <a:solidFill>
            <a:schemeClr val="bg2"/>
          </a:solidFill>
        </p:spPr>
        <p:txBody>
          <a:bodyPr wrap="square" rtlCol="0">
            <a:spAutoFit/>
          </a:bodyPr>
          <a:lstStyle/>
          <a:p>
            <a:pPr algn="ctr"/>
            <a:r>
              <a:rPr lang="en-US" sz="4400" b="1" dirty="0" smtClean="0"/>
              <a:t>It’s about getting ready,</a:t>
            </a:r>
          </a:p>
          <a:p>
            <a:pPr algn="r"/>
            <a:endParaRPr lang="en-US" sz="4000" b="1" dirty="0" smtClean="0"/>
          </a:p>
        </p:txBody>
      </p:sp>
      <p:sp>
        <p:nvSpPr>
          <p:cNvPr id="3" name="TextBox 2"/>
          <p:cNvSpPr txBox="1"/>
          <p:nvPr/>
        </p:nvSpPr>
        <p:spPr>
          <a:xfrm>
            <a:off x="3513220" y="1588168"/>
            <a:ext cx="1564106" cy="649705"/>
          </a:xfrm>
          <a:prstGeom prst="rect">
            <a:avLst/>
          </a:prstGeom>
          <a:solidFill>
            <a:schemeClr val="bg2"/>
          </a:solidFill>
        </p:spPr>
        <p:txBody>
          <a:bodyPr wrap="square" rtlCol="0">
            <a:spAutoFit/>
          </a:bodyPr>
          <a:lstStyle/>
          <a:p>
            <a:endParaRPr lang="en-US" dirty="0"/>
          </a:p>
        </p:txBody>
      </p:sp>
      <p:sp>
        <p:nvSpPr>
          <p:cNvPr id="4" name="TextBox 3"/>
          <p:cNvSpPr txBox="1"/>
          <p:nvPr/>
        </p:nvSpPr>
        <p:spPr>
          <a:xfrm>
            <a:off x="216568" y="4451684"/>
            <a:ext cx="8614611" cy="923330"/>
          </a:xfrm>
          <a:prstGeom prst="rect">
            <a:avLst/>
          </a:prstGeom>
          <a:noFill/>
        </p:spPr>
        <p:txBody>
          <a:bodyPr wrap="square" rtlCol="0">
            <a:spAutoFit/>
          </a:bodyPr>
          <a:lstStyle/>
          <a:p>
            <a:pPr algn="ctr"/>
            <a:r>
              <a:rPr lang="en-US" sz="5400" b="1" dirty="0"/>
              <a:t>Jesus is coming again! </a:t>
            </a:r>
          </a:p>
        </p:txBody>
      </p:sp>
    </p:spTree>
    <p:extLst>
      <p:ext uri="{BB962C8B-B14F-4D97-AF65-F5344CB8AC3E}">
        <p14:creationId xmlns:p14="http://schemas.microsoft.com/office/powerpoint/2010/main" val="19760895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098" name="Picture 2" descr="Image result"/>
          <p:cNvPicPr>
            <a:picLocks noChangeAspect="1" noChangeArrowheads="1"/>
          </p:cNvPicPr>
          <p:nvPr/>
        </p:nvPicPr>
        <p:blipFill rotWithShape="1">
          <a:blip r:embed="rId2">
            <a:extLst>
              <a:ext uri="{28A0092B-C50C-407E-A947-70E740481C1C}">
                <a14:useLocalDpi xmlns:a14="http://schemas.microsoft.com/office/drawing/2010/main" val="0"/>
              </a:ext>
            </a:extLst>
          </a:blip>
          <a:srcRect l="1928" r="40110"/>
          <a:stretch/>
        </p:blipFill>
        <p:spPr bwMode="auto">
          <a:xfrm>
            <a:off x="0" y="2054"/>
            <a:ext cx="3467357" cy="392024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777917" y="254015"/>
            <a:ext cx="5053264" cy="3416320"/>
          </a:xfrm>
          <a:prstGeom prst="rect">
            <a:avLst/>
          </a:prstGeom>
          <a:solidFill>
            <a:schemeClr val="bg2"/>
          </a:solidFill>
        </p:spPr>
        <p:txBody>
          <a:bodyPr wrap="square" rtlCol="0">
            <a:spAutoFit/>
          </a:bodyPr>
          <a:lstStyle/>
          <a:p>
            <a:pPr algn="r"/>
            <a:r>
              <a:rPr lang="en-US" sz="3600" b="1" dirty="0"/>
              <a:t>I doubt very much if there are five percent of ordained ministers in this country who believe that the gospel is the power of God for salvation.</a:t>
            </a:r>
          </a:p>
        </p:txBody>
      </p:sp>
    </p:spTree>
    <p:extLst>
      <p:ext uri="{BB962C8B-B14F-4D97-AF65-F5344CB8AC3E}">
        <p14:creationId xmlns:p14="http://schemas.microsoft.com/office/powerpoint/2010/main" val="27383252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098" name="Picture 2" descr="Image result"/>
          <p:cNvPicPr>
            <a:picLocks noChangeAspect="1" noChangeArrowheads="1"/>
          </p:cNvPicPr>
          <p:nvPr/>
        </p:nvPicPr>
        <p:blipFill rotWithShape="1">
          <a:blip r:embed="rId2">
            <a:extLst>
              <a:ext uri="{28A0092B-C50C-407E-A947-70E740481C1C}">
                <a14:useLocalDpi xmlns:a14="http://schemas.microsoft.com/office/drawing/2010/main" val="0"/>
              </a:ext>
            </a:extLst>
          </a:blip>
          <a:srcRect l="1928" r="40110"/>
          <a:stretch/>
        </p:blipFill>
        <p:spPr bwMode="auto">
          <a:xfrm>
            <a:off x="0" y="2053"/>
            <a:ext cx="3657600" cy="41353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162927" y="315392"/>
            <a:ext cx="4692316" cy="3508653"/>
          </a:xfrm>
          <a:prstGeom prst="rect">
            <a:avLst/>
          </a:prstGeom>
          <a:solidFill>
            <a:schemeClr val="bg2"/>
          </a:solidFill>
        </p:spPr>
        <p:txBody>
          <a:bodyPr wrap="square" rtlCol="0">
            <a:spAutoFit/>
          </a:bodyPr>
          <a:lstStyle/>
          <a:p>
            <a:pPr algn="r"/>
            <a:r>
              <a:rPr lang="en-US" sz="3700" b="1" dirty="0"/>
              <a:t>The Gospel is called the ‘good news’ because it addresses the most serious problem that you and I have as human </a:t>
            </a:r>
            <a:r>
              <a:rPr lang="en-US" sz="3700" b="1" dirty="0" smtClean="0"/>
              <a:t>beings.</a:t>
            </a:r>
            <a:r>
              <a:rPr lang="en-US" sz="3700" dirty="0" smtClean="0"/>
              <a:t> </a:t>
            </a:r>
            <a:endParaRPr lang="en-US" sz="3700" b="1" dirty="0"/>
          </a:p>
        </p:txBody>
      </p:sp>
    </p:spTree>
    <p:extLst>
      <p:ext uri="{BB962C8B-B14F-4D97-AF65-F5344CB8AC3E}">
        <p14:creationId xmlns:p14="http://schemas.microsoft.com/office/powerpoint/2010/main" val="5521944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Box 1"/>
          <p:cNvSpPr txBox="1"/>
          <p:nvPr/>
        </p:nvSpPr>
        <p:spPr>
          <a:xfrm>
            <a:off x="240632" y="315392"/>
            <a:ext cx="8903368" cy="6186309"/>
          </a:xfrm>
          <a:prstGeom prst="rect">
            <a:avLst/>
          </a:prstGeom>
          <a:solidFill>
            <a:schemeClr val="bg2"/>
          </a:solidFill>
        </p:spPr>
        <p:txBody>
          <a:bodyPr wrap="square" rtlCol="0">
            <a:spAutoFit/>
          </a:bodyPr>
          <a:lstStyle/>
          <a:p>
            <a:pPr algn="just"/>
            <a:r>
              <a:rPr lang="en-US" sz="3600" b="1" i="1" dirty="0" smtClean="0"/>
              <a:t>							 The </a:t>
            </a:r>
            <a:r>
              <a:rPr lang="en-US" sz="3600" b="1" i="1" dirty="0"/>
              <a:t>good news of </a:t>
            </a:r>
            <a:r>
              <a:rPr lang="en-US" sz="3600" b="1" i="1" dirty="0" smtClean="0"/>
              <a:t>the</a:t>
            </a:r>
          </a:p>
          <a:p>
            <a:pPr algn="just"/>
            <a:r>
              <a:rPr lang="en-US" sz="3600" b="1" i="1" dirty="0"/>
              <a:t>	</a:t>
            </a:r>
            <a:r>
              <a:rPr lang="en-US" sz="3600" b="1" i="1" dirty="0" smtClean="0"/>
              <a:t>						 Gospel </a:t>
            </a:r>
            <a:r>
              <a:rPr lang="en-US" sz="3600" b="1" i="1" dirty="0"/>
              <a:t>is that Jesus lived </a:t>
            </a:r>
            <a:r>
              <a:rPr lang="en-US" sz="3600" b="1" i="1" dirty="0" smtClean="0"/>
              <a:t>a</a:t>
            </a:r>
          </a:p>
          <a:p>
            <a:r>
              <a:rPr lang="en-US" sz="3600" b="1" i="1" dirty="0"/>
              <a:t>	</a:t>
            </a:r>
            <a:r>
              <a:rPr lang="en-US" sz="3600" b="1" i="1" dirty="0" smtClean="0"/>
              <a:t>						 </a:t>
            </a:r>
            <a:r>
              <a:rPr lang="en-US" sz="3600" b="1" i="1" dirty="0"/>
              <a:t>life of perfect righteousness</a:t>
            </a:r>
            <a:r>
              <a:rPr lang="en-US" sz="3600" b="1" i="1" dirty="0" smtClean="0"/>
              <a:t>,</a:t>
            </a:r>
          </a:p>
          <a:p>
            <a:r>
              <a:rPr lang="en-US" sz="3600" b="1" i="1" dirty="0"/>
              <a:t>	</a:t>
            </a:r>
            <a:r>
              <a:rPr lang="en-US" sz="3600" b="1" i="1" dirty="0" smtClean="0"/>
              <a:t>						 of perfect obedience </a:t>
            </a:r>
            <a:r>
              <a:rPr lang="en-US" sz="3600" b="1" i="1" dirty="0"/>
              <a:t>to God</a:t>
            </a:r>
            <a:r>
              <a:rPr lang="en-US" sz="3600" b="1" i="1" dirty="0" smtClean="0"/>
              <a:t>,</a:t>
            </a:r>
          </a:p>
          <a:p>
            <a:r>
              <a:rPr lang="en-US" sz="3600" b="1" i="1" dirty="0"/>
              <a:t>	</a:t>
            </a:r>
            <a:r>
              <a:rPr lang="en-US" sz="3600" b="1" i="1" dirty="0" smtClean="0"/>
              <a:t>						 not </a:t>
            </a:r>
            <a:r>
              <a:rPr lang="en-US" sz="3600" b="1" i="1" dirty="0"/>
              <a:t>for His own well being </a:t>
            </a:r>
            <a:endParaRPr lang="en-US" sz="3600" b="1" i="1" dirty="0" smtClean="0"/>
          </a:p>
          <a:p>
            <a:r>
              <a:rPr lang="en-US" sz="3600" b="1" i="1" dirty="0"/>
              <a:t>	</a:t>
            </a:r>
            <a:r>
              <a:rPr lang="en-US" sz="3600" b="1" i="1" dirty="0" smtClean="0"/>
              <a:t>						 but </a:t>
            </a:r>
            <a:r>
              <a:rPr lang="en-US" sz="3600" b="1" i="1" dirty="0"/>
              <a:t>for His people. He has </a:t>
            </a:r>
            <a:endParaRPr lang="en-US" sz="3600" b="1" i="1" dirty="0" smtClean="0"/>
          </a:p>
          <a:p>
            <a:r>
              <a:rPr lang="en-US" sz="3600" b="1" i="1" dirty="0"/>
              <a:t>	</a:t>
            </a:r>
            <a:r>
              <a:rPr lang="en-US" sz="3600" b="1" i="1" dirty="0" smtClean="0"/>
              <a:t>						 done </a:t>
            </a:r>
            <a:r>
              <a:rPr lang="en-US" sz="3600" b="1" i="1" dirty="0"/>
              <a:t>for me what I couldn’t possibly do for myself. But not only has He lived that life of perfect obedience, He offered Himself as a perfect sacrifice to satisfy the justice and the righteousness of God.</a:t>
            </a:r>
            <a:endParaRPr lang="en-US" sz="3600" dirty="0"/>
          </a:p>
        </p:txBody>
      </p:sp>
      <p:pic>
        <p:nvPicPr>
          <p:cNvPr id="3" name="Picture 2"/>
          <p:cNvPicPr preferRelativeResize="0">
            <a:picLocks/>
          </p:cNvPicPr>
          <p:nvPr/>
        </p:nvPicPr>
        <p:blipFill rotWithShape="1">
          <a:blip r:embed="rId2">
            <a:extLst>
              <a:ext uri="{28A0092B-C50C-407E-A947-70E740481C1C}">
                <a14:useLocalDpi xmlns:a14="http://schemas.microsoft.com/office/drawing/2010/main" val="0"/>
              </a:ext>
            </a:extLst>
          </a:blip>
          <a:srcRect r="61842" b="31263"/>
          <a:stretch/>
        </p:blipFill>
        <p:spPr>
          <a:xfrm>
            <a:off x="0" y="0"/>
            <a:ext cx="3489158" cy="3928311"/>
          </a:xfrm>
          <a:prstGeom prst="rect">
            <a:avLst/>
          </a:prstGeom>
        </p:spPr>
      </p:pic>
    </p:spTree>
    <p:extLst>
      <p:ext uri="{BB962C8B-B14F-4D97-AF65-F5344CB8AC3E}">
        <p14:creationId xmlns:p14="http://schemas.microsoft.com/office/powerpoint/2010/main" val="28178085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preach the gospel"/>
          <p:cNvPicPr>
            <a:picLocks noChangeAspect="1" noChangeArrowheads="1"/>
          </p:cNvPicPr>
          <p:nvPr/>
        </p:nvPicPr>
        <p:blipFill rotWithShape="1">
          <a:blip r:embed="rId2">
            <a:extLst>
              <a:ext uri="{28A0092B-C50C-407E-A947-70E740481C1C}">
                <a14:useLocalDpi xmlns:a14="http://schemas.microsoft.com/office/drawing/2010/main" val="0"/>
              </a:ext>
            </a:extLst>
          </a:blip>
          <a:srcRect t="9825" b="42104"/>
          <a:stretch/>
        </p:blipFill>
        <p:spPr bwMode="auto">
          <a:xfrm>
            <a:off x="0" y="0"/>
            <a:ext cx="9175579" cy="329665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e result for preach the gospel"/>
          <p:cNvPicPr>
            <a:picLocks noChangeAspect="1" noChangeArrowheads="1"/>
          </p:cNvPicPr>
          <p:nvPr/>
        </p:nvPicPr>
        <p:blipFill rotWithShape="1">
          <a:blip r:embed="rId2">
            <a:extLst>
              <a:ext uri="{28A0092B-C50C-407E-A947-70E740481C1C}">
                <a14:useLocalDpi xmlns:a14="http://schemas.microsoft.com/office/drawing/2010/main" val="0"/>
              </a:ext>
            </a:extLst>
          </a:blip>
          <a:srcRect t="56491"/>
          <a:stretch/>
        </p:blipFill>
        <p:spPr bwMode="auto">
          <a:xfrm>
            <a:off x="-1" y="3296653"/>
            <a:ext cx="9175579" cy="35613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62526" y="3922295"/>
            <a:ext cx="7098632" cy="1754326"/>
          </a:xfrm>
          <a:prstGeom prst="rect">
            <a:avLst/>
          </a:prstGeom>
          <a:noFill/>
        </p:spPr>
        <p:txBody>
          <a:bodyPr wrap="square" rtlCol="0">
            <a:spAutoFit/>
          </a:bodyPr>
          <a:lstStyle/>
          <a:p>
            <a:pPr algn="ctr"/>
            <a:r>
              <a:rPr lang="en-US" sz="3600" b="1" dirty="0">
                <a:effectLst>
                  <a:glow rad="228600">
                    <a:schemeClr val="accent2">
                      <a:satMod val="175000"/>
                      <a:alpha val="40000"/>
                    </a:schemeClr>
                  </a:glow>
                </a:effectLst>
              </a:rPr>
              <a:t>The only way you can receive the benefit of Christ’s life and death is </a:t>
            </a:r>
            <a:endParaRPr lang="en-US" sz="3600" b="1" dirty="0" smtClean="0">
              <a:effectLst>
                <a:glow rad="228600">
                  <a:schemeClr val="accent2">
                    <a:satMod val="175000"/>
                    <a:alpha val="40000"/>
                  </a:schemeClr>
                </a:glow>
              </a:effectLst>
            </a:endParaRPr>
          </a:p>
          <a:p>
            <a:pPr algn="ctr"/>
            <a:r>
              <a:rPr lang="en-US" sz="3600" b="1" dirty="0" smtClean="0">
                <a:effectLst>
                  <a:glow rad="228600">
                    <a:schemeClr val="accent2">
                      <a:satMod val="175000"/>
                      <a:alpha val="40000"/>
                    </a:schemeClr>
                  </a:glow>
                </a:effectLst>
              </a:rPr>
              <a:t>by </a:t>
            </a:r>
            <a:r>
              <a:rPr lang="en-US" sz="3600" b="1" dirty="0">
                <a:effectLst>
                  <a:glow rad="228600">
                    <a:schemeClr val="accent2">
                      <a:satMod val="175000"/>
                      <a:alpha val="40000"/>
                    </a:schemeClr>
                  </a:glow>
                </a:effectLst>
              </a:rPr>
              <a:t>putting your trust in </a:t>
            </a:r>
            <a:r>
              <a:rPr lang="en-US" sz="3600" b="1" dirty="0" smtClean="0">
                <a:effectLst>
                  <a:glow rad="228600">
                    <a:schemeClr val="accent2">
                      <a:satMod val="175000"/>
                      <a:alpha val="40000"/>
                    </a:schemeClr>
                  </a:glow>
                </a:effectLst>
              </a:rPr>
              <a:t>Him. </a:t>
            </a:r>
            <a:endParaRPr lang="en-US" sz="3600" b="1" dirty="0">
              <a:effectLst>
                <a:glow rad="228600">
                  <a:schemeClr val="accent2">
                    <a:satMod val="175000"/>
                    <a:alpha val="40000"/>
                  </a:schemeClr>
                </a:glow>
              </a:effectLst>
            </a:endParaRPr>
          </a:p>
        </p:txBody>
      </p:sp>
    </p:spTree>
    <p:extLst>
      <p:ext uri="{BB962C8B-B14F-4D97-AF65-F5344CB8AC3E}">
        <p14:creationId xmlns:p14="http://schemas.microsoft.com/office/powerpoint/2010/main" val="377353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preach the gospel"/>
          <p:cNvPicPr>
            <a:picLocks noChangeAspect="1" noChangeArrowheads="1"/>
          </p:cNvPicPr>
          <p:nvPr/>
        </p:nvPicPr>
        <p:blipFill rotWithShape="1">
          <a:blip r:embed="rId2">
            <a:extLst>
              <a:ext uri="{28A0092B-C50C-407E-A947-70E740481C1C}">
                <a14:useLocalDpi xmlns:a14="http://schemas.microsoft.com/office/drawing/2010/main" val="0"/>
              </a:ext>
            </a:extLst>
          </a:blip>
          <a:srcRect t="9825" b="42104"/>
          <a:stretch/>
        </p:blipFill>
        <p:spPr bwMode="auto">
          <a:xfrm>
            <a:off x="0" y="0"/>
            <a:ext cx="9175579" cy="329665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e result for preach the gospel"/>
          <p:cNvPicPr>
            <a:picLocks noChangeAspect="1" noChangeArrowheads="1"/>
          </p:cNvPicPr>
          <p:nvPr/>
        </p:nvPicPr>
        <p:blipFill rotWithShape="1">
          <a:blip r:embed="rId2">
            <a:extLst>
              <a:ext uri="{28A0092B-C50C-407E-A947-70E740481C1C}">
                <a14:useLocalDpi xmlns:a14="http://schemas.microsoft.com/office/drawing/2010/main" val="0"/>
              </a:ext>
            </a:extLst>
          </a:blip>
          <a:srcRect t="56491"/>
          <a:stretch/>
        </p:blipFill>
        <p:spPr bwMode="auto">
          <a:xfrm>
            <a:off x="-1" y="3296653"/>
            <a:ext cx="9175579" cy="35613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62526" y="3753854"/>
            <a:ext cx="7098632" cy="1938992"/>
          </a:xfrm>
          <a:prstGeom prst="rect">
            <a:avLst/>
          </a:prstGeom>
          <a:noFill/>
        </p:spPr>
        <p:txBody>
          <a:bodyPr wrap="square" rtlCol="0">
            <a:spAutoFit/>
          </a:bodyPr>
          <a:lstStyle/>
          <a:p>
            <a:pPr algn="ctr"/>
            <a:r>
              <a:rPr lang="en-US" sz="4000" b="1" dirty="0">
                <a:effectLst>
                  <a:glow rad="228600">
                    <a:schemeClr val="accent2">
                      <a:satMod val="175000"/>
                      <a:alpha val="40000"/>
                    </a:schemeClr>
                  </a:glow>
                </a:effectLst>
              </a:rPr>
              <a:t>It is a glorious gospel </a:t>
            </a:r>
            <a:endParaRPr lang="en-US" sz="4000" b="1" dirty="0" smtClean="0">
              <a:effectLst>
                <a:glow rad="228600">
                  <a:schemeClr val="accent2">
                    <a:satMod val="175000"/>
                    <a:alpha val="40000"/>
                  </a:schemeClr>
                </a:glow>
              </a:effectLst>
            </a:endParaRPr>
          </a:p>
          <a:p>
            <a:pPr algn="ctr"/>
            <a:r>
              <a:rPr lang="en-US" sz="4000" b="1" dirty="0">
                <a:effectLst>
                  <a:glow rad="228600">
                    <a:schemeClr val="accent2">
                      <a:satMod val="175000"/>
                      <a:alpha val="40000"/>
                    </a:schemeClr>
                  </a:glow>
                </a:effectLst>
              </a:rPr>
              <a:t>o</a:t>
            </a:r>
            <a:r>
              <a:rPr lang="en-US" sz="4000" b="1" dirty="0" smtClean="0">
                <a:effectLst>
                  <a:glow rad="228600">
                    <a:schemeClr val="accent2">
                      <a:satMod val="175000"/>
                      <a:alpha val="40000"/>
                    </a:schemeClr>
                  </a:glow>
                </a:effectLst>
              </a:rPr>
              <a:t>f good </a:t>
            </a:r>
            <a:r>
              <a:rPr lang="en-US" sz="4000" b="1" dirty="0">
                <a:effectLst>
                  <a:glow rad="228600">
                    <a:schemeClr val="accent2">
                      <a:satMod val="175000"/>
                      <a:alpha val="40000"/>
                    </a:schemeClr>
                  </a:glow>
                </a:effectLst>
              </a:rPr>
              <a:t>news </a:t>
            </a:r>
            <a:endParaRPr lang="en-US" sz="4000" b="1" dirty="0" smtClean="0">
              <a:effectLst>
                <a:glow rad="228600">
                  <a:schemeClr val="accent2">
                    <a:satMod val="175000"/>
                    <a:alpha val="40000"/>
                  </a:schemeClr>
                </a:glow>
              </a:effectLst>
            </a:endParaRPr>
          </a:p>
          <a:p>
            <a:pPr algn="ctr"/>
            <a:r>
              <a:rPr lang="en-US" sz="4000" b="1" dirty="0" smtClean="0">
                <a:effectLst>
                  <a:glow rad="228600">
                    <a:schemeClr val="accent2">
                      <a:satMod val="175000"/>
                      <a:alpha val="40000"/>
                    </a:schemeClr>
                  </a:glow>
                </a:effectLst>
              </a:rPr>
              <a:t>to </a:t>
            </a:r>
            <a:r>
              <a:rPr lang="en-US" sz="4000" b="1" dirty="0">
                <a:effectLst>
                  <a:glow rad="228600">
                    <a:schemeClr val="accent2">
                      <a:satMod val="175000"/>
                      <a:alpha val="40000"/>
                    </a:schemeClr>
                  </a:glow>
                </a:effectLst>
              </a:rPr>
              <a:t>all who embrace it. </a:t>
            </a:r>
            <a:endParaRPr lang="en-US" sz="4000" b="1" dirty="0">
              <a:effectLst>
                <a:glow rad="228600">
                  <a:schemeClr val="accent2">
                    <a:satMod val="175000"/>
                    <a:alpha val="40000"/>
                  </a:schemeClr>
                </a:glow>
              </a:effectLst>
            </a:endParaRPr>
          </a:p>
        </p:txBody>
      </p:sp>
    </p:spTree>
    <p:extLst>
      <p:ext uri="{BB962C8B-B14F-4D97-AF65-F5344CB8AC3E}">
        <p14:creationId xmlns:p14="http://schemas.microsoft.com/office/powerpoint/2010/main" val="2079349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Now on the first day of the we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5890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Romans 1: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80091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Luke 24: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Luke 24:11"/>
          <p:cNvPicPr>
            <a:picLocks noChangeAspect="1" noChangeArrowheads="1"/>
          </p:cNvPicPr>
          <p:nvPr/>
        </p:nvPicPr>
        <p:blipFill rotWithShape="1">
          <a:blip r:embed="rId2">
            <a:extLst>
              <a:ext uri="{28A0092B-C50C-407E-A947-70E740481C1C}">
                <a14:useLocalDpi xmlns:a14="http://schemas.microsoft.com/office/drawing/2010/main" val="0"/>
              </a:ext>
            </a:extLst>
          </a:blip>
          <a:srcRect l="59089" t="59214" r="21437" b="30260"/>
          <a:stretch/>
        </p:blipFill>
        <p:spPr bwMode="auto">
          <a:xfrm>
            <a:off x="3994483" y="4090737"/>
            <a:ext cx="1780674" cy="721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227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21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 y="1160045"/>
            <a:ext cx="9138708" cy="514052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217160"/>
            <a:ext cx="9144000" cy="830997"/>
          </a:xfrm>
          <a:prstGeom prst="rect">
            <a:avLst/>
          </a:prstGeom>
          <a:noFill/>
        </p:spPr>
        <p:txBody>
          <a:bodyPr wrap="square" lIns="91440" tIns="45720" rIns="91440" bIns="45720">
            <a:spAutoFit/>
          </a:bodyPr>
          <a:lstStyle/>
          <a:p>
            <a:pPr algn="ctr"/>
            <a:r>
              <a:rPr lang="en-US" sz="4800" b="1" spc="50" dirty="0" smtClean="0">
                <a:ln w="0"/>
                <a:solidFill>
                  <a:schemeClr val="bg2"/>
                </a:solidFill>
                <a:effectLst>
                  <a:innerShdw blurRad="63500" dist="50800" dir="13500000">
                    <a:srgbClr val="000000">
                      <a:alpha val="50000"/>
                    </a:srgbClr>
                  </a:innerShdw>
                </a:effectLst>
              </a:rPr>
              <a:t>MARK 16:12-13 / LUKE 24:36-43</a:t>
            </a:r>
            <a:endParaRPr lang="en-US" sz="48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27662894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Mark 16: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0"/>
            <a:ext cx="9134452" cy="1331495"/>
          </a:xfrm>
          <a:prstGeom prst="rect">
            <a:avLst/>
          </a:prstGeom>
          <a:solidFill>
            <a:srgbClr val="000008"/>
          </a:solidFill>
        </p:spPr>
        <p:txBody>
          <a:bodyPr wrap="square" rtlCol="0">
            <a:spAutoFit/>
          </a:bodyPr>
          <a:lstStyle/>
          <a:p>
            <a:endParaRPr lang="en-US" dirty="0"/>
          </a:p>
        </p:txBody>
      </p:sp>
      <p:pic>
        <p:nvPicPr>
          <p:cNvPr id="2052" name="Picture 4" descr="Image result for disciples reclining at the tab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1" y="299286"/>
            <a:ext cx="2799154" cy="1697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726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matthew 28: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753350" y="6153150"/>
            <a:ext cx="1390650" cy="704850"/>
          </a:xfrm>
          <a:prstGeom prst="rect">
            <a:avLst/>
          </a:prstGeom>
          <a:solidFill>
            <a:schemeClr val="tx1">
              <a:lumMod val="95000"/>
              <a:lumOff val="5000"/>
            </a:schemeClr>
          </a:solidFill>
        </p:spPr>
        <p:txBody>
          <a:bodyPr wrap="square" rtlCol="0">
            <a:spAutoFit/>
          </a:bodyPr>
          <a:lstStyle/>
          <a:p>
            <a:endParaRPr lang="en-US" dirty="0"/>
          </a:p>
        </p:txBody>
      </p:sp>
    </p:spTree>
    <p:extLst>
      <p:ext uri="{BB962C8B-B14F-4D97-AF65-F5344CB8AC3E}">
        <p14:creationId xmlns:p14="http://schemas.microsoft.com/office/powerpoint/2010/main" val="41589754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26842"/>
          <a:stretch/>
        </p:blipFill>
        <p:spPr>
          <a:xfrm>
            <a:off x="0" y="0"/>
            <a:ext cx="9168063" cy="6848603"/>
          </a:xfrm>
          <a:prstGeom prst="rect">
            <a:avLst/>
          </a:prstGeom>
        </p:spPr>
      </p:pic>
    </p:spTree>
    <p:extLst>
      <p:ext uri="{BB962C8B-B14F-4D97-AF65-F5344CB8AC3E}">
        <p14:creationId xmlns:p14="http://schemas.microsoft.com/office/powerpoint/2010/main" val="9537864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3014</TotalTime>
  <Words>351</Words>
  <Application>Microsoft Office PowerPoint</Application>
  <PresentationFormat>On-screen Show (4:3)</PresentationFormat>
  <Paragraphs>52</Paragraphs>
  <Slides>40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Walt Kellcy</dc:creator>
  <cp:lastModifiedBy>Walt Kellcy</cp:lastModifiedBy>
  <cp:revision>29</cp:revision>
  <cp:lastPrinted>2018-05-06T15:52:01Z</cp:lastPrinted>
  <dcterms:created xsi:type="dcterms:W3CDTF">2018-05-03T20:03:55Z</dcterms:created>
  <dcterms:modified xsi:type="dcterms:W3CDTF">2018-05-06T16:00:17Z</dcterms:modified>
</cp:coreProperties>
</file>