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6"/>
  </p:handoutMasterIdLst>
  <p:sldIdLst>
    <p:sldId id="256" r:id="rId2"/>
    <p:sldId id="260" r:id="rId3"/>
    <p:sldId id="264" r:id="rId4"/>
    <p:sldId id="265" r:id="rId5"/>
    <p:sldId id="262" r:id="rId6"/>
    <p:sldId id="263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6" r:id="rId17"/>
    <p:sldId id="277" r:id="rId18"/>
    <p:sldId id="275" r:id="rId19"/>
    <p:sldId id="258" r:id="rId20"/>
    <p:sldId id="278" r:id="rId21"/>
    <p:sldId id="279" r:id="rId22"/>
    <p:sldId id="281" r:id="rId23"/>
    <p:sldId id="282" r:id="rId24"/>
    <p:sldId id="283" r:id="rId25"/>
    <p:sldId id="284" r:id="rId26"/>
    <p:sldId id="257" r:id="rId27"/>
    <p:sldId id="285" r:id="rId28"/>
    <p:sldId id="259" r:id="rId29"/>
    <p:sldId id="286" r:id="rId30"/>
    <p:sldId id="287" r:id="rId31"/>
    <p:sldId id="288" r:id="rId32"/>
    <p:sldId id="289" r:id="rId33"/>
    <p:sldId id="290" r:id="rId34"/>
    <p:sldId id="291" r:id="rId35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0000"/>
    <a:srgbClr val="220000"/>
    <a:srgbClr val="001000"/>
    <a:srgbClr val="2A0000"/>
    <a:srgbClr val="3E1F00"/>
    <a:srgbClr val="321900"/>
    <a:srgbClr val="2E1700"/>
    <a:srgbClr val="422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>
        <p:scale>
          <a:sx n="50" d="100"/>
          <a:sy n="50" d="100"/>
        </p:scale>
        <p:origin x="612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84285-A7D2-4385-8342-481E82BB8A8A}" type="datetimeFigureOut">
              <a:rPr lang="en-US" smtClean="0"/>
              <a:t>2/4/2018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38393B-1C94-4260-B4AE-84DB76900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0302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AEF0-A17E-46EB-99A7-1BCEBF7F0D66}" type="datetimeFigureOut">
              <a:rPr lang="en-US" smtClean="0"/>
              <a:t>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0035-7E5D-46B1-A521-ACDE86FD5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363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AEF0-A17E-46EB-99A7-1BCEBF7F0D66}" type="datetimeFigureOut">
              <a:rPr lang="en-US" smtClean="0"/>
              <a:t>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0035-7E5D-46B1-A521-ACDE86FD5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631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AEF0-A17E-46EB-99A7-1BCEBF7F0D66}" type="datetimeFigureOut">
              <a:rPr lang="en-US" smtClean="0"/>
              <a:t>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0035-7E5D-46B1-A521-ACDE86FD5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016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AEF0-A17E-46EB-99A7-1BCEBF7F0D66}" type="datetimeFigureOut">
              <a:rPr lang="en-US" smtClean="0"/>
              <a:t>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0035-7E5D-46B1-A521-ACDE86FD5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23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AEF0-A17E-46EB-99A7-1BCEBF7F0D66}" type="datetimeFigureOut">
              <a:rPr lang="en-US" smtClean="0"/>
              <a:t>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0035-7E5D-46B1-A521-ACDE86FD5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314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AEF0-A17E-46EB-99A7-1BCEBF7F0D66}" type="datetimeFigureOut">
              <a:rPr lang="en-US" smtClean="0"/>
              <a:t>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0035-7E5D-46B1-A521-ACDE86FD5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23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AEF0-A17E-46EB-99A7-1BCEBF7F0D66}" type="datetimeFigureOut">
              <a:rPr lang="en-US" smtClean="0"/>
              <a:t>2/4/2018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0035-7E5D-46B1-A521-ACDE86FD5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03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AEF0-A17E-46EB-99A7-1BCEBF7F0D66}" type="datetimeFigureOut">
              <a:rPr lang="en-US" smtClean="0"/>
              <a:t>2/4/2018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0035-7E5D-46B1-A521-ACDE86FD5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072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AEF0-A17E-46EB-99A7-1BCEBF7F0D66}" type="datetimeFigureOut">
              <a:rPr lang="en-US" smtClean="0"/>
              <a:t>2/4/2018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0035-7E5D-46B1-A521-ACDE86FD5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949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AEF0-A17E-46EB-99A7-1BCEBF7F0D66}" type="datetimeFigureOut">
              <a:rPr lang="en-US" smtClean="0"/>
              <a:t>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0035-7E5D-46B1-A521-ACDE86FD5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152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AEF0-A17E-46EB-99A7-1BCEBF7F0D66}" type="datetimeFigureOut">
              <a:rPr lang="en-US" smtClean="0"/>
              <a:t>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0035-7E5D-46B1-A521-ACDE86FD5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39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8AEF0-A17E-46EB-99A7-1BCEBF7F0D66}" type="datetimeFigureOut">
              <a:rPr lang="en-US" smtClean="0"/>
              <a:t>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C0035-7E5D-46B1-A521-ACDE86FD5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156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1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owprince.files.wordpress.com/2014/12/do-this-in-remembra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48513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85132" y="172524"/>
            <a:ext cx="4658868" cy="654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Luke 22:14-20</a:t>
            </a:r>
            <a:r>
              <a:rPr lang="en-US" sz="1600" dirty="0">
                <a:solidFill>
                  <a:schemeClr val="bg1"/>
                </a:solidFill>
              </a:rPr>
              <a:t/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2100" baseline="30000" dirty="0">
                <a:solidFill>
                  <a:schemeClr val="bg1"/>
                </a:solidFill>
              </a:rPr>
              <a:t>14 </a:t>
            </a:r>
            <a:r>
              <a:rPr lang="en-US" sz="2100" dirty="0">
                <a:solidFill>
                  <a:schemeClr val="bg1"/>
                </a:solidFill>
              </a:rPr>
              <a:t>When the hour had come, He sat down, and the twelve apostles with Him. </a:t>
            </a:r>
            <a:r>
              <a:rPr lang="en-US" sz="2100" baseline="30000" dirty="0">
                <a:solidFill>
                  <a:schemeClr val="bg1"/>
                </a:solidFill>
              </a:rPr>
              <a:t>15</a:t>
            </a:r>
            <a:r>
              <a:rPr lang="en-US" sz="2100" dirty="0">
                <a:solidFill>
                  <a:schemeClr val="bg1"/>
                </a:solidFill>
              </a:rPr>
              <a:t> Then He said to them, "With </a:t>
            </a:r>
            <a:r>
              <a:rPr lang="en-US" sz="2100" i="1" dirty="0">
                <a:solidFill>
                  <a:schemeClr val="bg1"/>
                </a:solidFill>
              </a:rPr>
              <a:t>fervent</a:t>
            </a:r>
            <a:r>
              <a:rPr lang="en-US" sz="2100" dirty="0">
                <a:solidFill>
                  <a:schemeClr val="bg1"/>
                </a:solidFill>
              </a:rPr>
              <a:t> desire I have desired to eat this Passover with you before I suffer; </a:t>
            </a:r>
            <a:r>
              <a:rPr lang="en-US" sz="2100" baseline="30000" dirty="0">
                <a:solidFill>
                  <a:schemeClr val="bg1"/>
                </a:solidFill>
              </a:rPr>
              <a:t>16</a:t>
            </a:r>
            <a:r>
              <a:rPr lang="en-US" sz="2100" dirty="0">
                <a:solidFill>
                  <a:schemeClr val="bg1"/>
                </a:solidFill>
              </a:rPr>
              <a:t> for I say to you, I will no longer eat of it until it is fulfilled in the kingdom of God." </a:t>
            </a:r>
            <a:r>
              <a:rPr lang="en-US" sz="2100" baseline="30000" dirty="0">
                <a:solidFill>
                  <a:schemeClr val="bg1"/>
                </a:solidFill>
              </a:rPr>
              <a:t>17</a:t>
            </a:r>
            <a:r>
              <a:rPr lang="en-US" sz="2100" dirty="0">
                <a:solidFill>
                  <a:schemeClr val="bg1"/>
                </a:solidFill>
              </a:rPr>
              <a:t> Then He took the cup, and gave thanks, and said, "Take this and divide </a:t>
            </a:r>
            <a:r>
              <a:rPr lang="en-US" sz="2100" i="1" dirty="0">
                <a:solidFill>
                  <a:schemeClr val="bg1"/>
                </a:solidFill>
              </a:rPr>
              <a:t>it</a:t>
            </a:r>
            <a:r>
              <a:rPr lang="en-US" sz="2100" dirty="0">
                <a:solidFill>
                  <a:schemeClr val="bg1"/>
                </a:solidFill>
              </a:rPr>
              <a:t> among yourselves; </a:t>
            </a:r>
            <a:r>
              <a:rPr lang="en-US" sz="2100" baseline="30000" dirty="0">
                <a:solidFill>
                  <a:schemeClr val="bg1"/>
                </a:solidFill>
              </a:rPr>
              <a:t>18</a:t>
            </a:r>
            <a:r>
              <a:rPr lang="en-US" sz="2100" dirty="0">
                <a:solidFill>
                  <a:schemeClr val="bg1"/>
                </a:solidFill>
              </a:rPr>
              <a:t> for I say to you, I will not drink of the fruit of the vine until the kingdom of God comes." </a:t>
            </a:r>
            <a:r>
              <a:rPr lang="en-US" sz="2100" baseline="30000" dirty="0">
                <a:solidFill>
                  <a:schemeClr val="bg1"/>
                </a:solidFill>
              </a:rPr>
              <a:t>19</a:t>
            </a:r>
            <a:r>
              <a:rPr lang="en-US" sz="2100" dirty="0">
                <a:solidFill>
                  <a:schemeClr val="bg1"/>
                </a:solidFill>
              </a:rPr>
              <a:t> And He took bread, gave thanks and broke </a:t>
            </a:r>
            <a:r>
              <a:rPr lang="en-US" sz="2100" i="1" dirty="0">
                <a:solidFill>
                  <a:schemeClr val="bg1"/>
                </a:solidFill>
              </a:rPr>
              <a:t>it,</a:t>
            </a:r>
            <a:r>
              <a:rPr lang="en-US" sz="2100" dirty="0">
                <a:solidFill>
                  <a:schemeClr val="bg1"/>
                </a:solidFill>
              </a:rPr>
              <a:t> and gave </a:t>
            </a:r>
            <a:r>
              <a:rPr lang="en-US" sz="2100" i="1" dirty="0">
                <a:solidFill>
                  <a:schemeClr val="bg1"/>
                </a:solidFill>
              </a:rPr>
              <a:t>it</a:t>
            </a:r>
            <a:r>
              <a:rPr lang="en-US" sz="2100" dirty="0">
                <a:solidFill>
                  <a:schemeClr val="bg1"/>
                </a:solidFill>
              </a:rPr>
              <a:t> to them, saying, "This is My body which is given for you; do this in remembrance of Me." </a:t>
            </a:r>
            <a:r>
              <a:rPr lang="en-US" sz="2100" baseline="30000" dirty="0">
                <a:solidFill>
                  <a:schemeClr val="bg1"/>
                </a:solidFill>
              </a:rPr>
              <a:t>20</a:t>
            </a:r>
            <a:r>
              <a:rPr lang="en-US" sz="2100" dirty="0">
                <a:solidFill>
                  <a:schemeClr val="bg1"/>
                </a:solidFill>
              </a:rPr>
              <a:t> Likewise He also </a:t>
            </a:r>
            <a:r>
              <a:rPr lang="en-US" sz="2100" i="1" dirty="0">
                <a:solidFill>
                  <a:schemeClr val="bg1"/>
                </a:solidFill>
              </a:rPr>
              <a:t>took</a:t>
            </a:r>
            <a:r>
              <a:rPr lang="en-US" sz="2100" dirty="0">
                <a:solidFill>
                  <a:schemeClr val="bg1"/>
                </a:solidFill>
              </a:rPr>
              <a:t> the cup after supper, saying, "This cup </a:t>
            </a:r>
            <a:r>
              <a:rPr lang="en-US" sz="2100" i="1" dirty="0">
                <a:solidFill>
                  <a:schemeClr val="bg1"/>
                </a:solidFill>
              </a:rPr>
              <a:t>is</a:t>
            </a:r>
            <a:r>
              <a:rPr lang="en-US" sz="2100" dirty="0">
                <a:solidFill>
                  <a:schemeClr val="bg1"/>
                </a:solidFill>
              </a:rPr>
              <a:t> the new covenant in My blood, which is shed for you. </a:t>
            </a:r>
          </a:p>
        </p:txBody>
      </p:sp>
    </p:spTree>
    <p:extLst>
      <p:ext uri="{BB962C8B-B14F-4D97-AF65-F5344CB8AC3E}">
        <p14:creationId xmlns:p14="http://schemas.microsoft.com/office/powerpoint/2010/main" val="2231958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liderenderer.global.ssl.fastly.net/v1/presentations/36c6970d-1a2d-4c03-a413-b5f8578a5ebd/items/e9505040-5dfd-4880-871d-726bc51167f8/slides/0/Image?userRevision=3383&amp;userIdForRevision=6390701&amp;width=1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2925" y="6172200"/>
            <a:ext cx="8058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Matthew 26, Mark 14, Luke </a:t>
            </a:r>
            <a:r>
              <a:rPr lang="en-US" sz="2400" b="1" dirty="0" smtClean="0"/>
              <a:t>22, </a:t>
            </a:r>
            <a:r>
              <a:rPr lang="en-US" sz="2400" b="1" dirty="0"/>
              <a:t>John 13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16990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joerega.com/wp-content/uploads/2015/04/what-are-we-supposed-to-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351" y="0"/>
            <a:ext cx="9308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598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1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owprince.files.wordpress.com/2014/12/do-this-in-remembra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48513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80790" y="2033885"/>
            <a:ext cx="444891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LUKE CHAPTER</a:t>
            </a:r>
          </a:p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TWENTY-TWO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1558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slideplayer.com/slide/8057526/25/images/11/Luke+22:14-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118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yahweh-is-your-father.com/files/8114/4037/2763/Marriage%20Supper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99"/>
          <a:stretch/>
        </p:blipFill>
        <p:spPr bwMode="auto">
          <a:xfrm>
            <a:off x="0" y="1"/>
            <a:ext cx="914400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4171951"/>
            <a:ext cx="8763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Revelation 19:9 (NKJV) </a:t>
            </a:r>
            <a:r>
              <a:rPr lang="en-US" sz="3200" dirty="0">
                <a:solidFill>
                  <a:schemeClr val="bg1"/>
                </a:solidFill>
              </a:rPr>
              <a:t/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baseline="30000" dirty="0">
                <a:solidFill>
                  <a:schemeClr val="bg1"/>
                </a:solidFill>
              </a:rPr>
              <a:t>9 </a:t>
            </a:r>
            <a:r>
              <a:rPr lang="en-US" sz="3200" dirty="0">
                <a:solidFill>
                  <a:schemeClr val="bg1"/>
                </a:solidFill>
              </a:rPr>
              <a:t> Then he said to me, "Write: 'Blessed </a:t>
            </a:r>
            <a:r>
              <a:rPr lang="en-US" sz="3200" i="1" dirty="0">
                <a:solidFill>
                  <a:schemeClr val="bg1"/>
                </a:solidFill>
              </a:rPr>
              <a:t>are</a:t>
            </a:r>
            <a:r>
              <a:rPr lang="en-US" sz="3200" dirty="0">
                <a:solidFill>
                  <a:schemeClr val="bg1"/>
                </a:solidFill>
              </a:rPr>
              <a:t> those who are called to the marriage supper of the Lamb!' " And he said to me, "These are the true sayings of God." 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147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slideplayer.com/slide/8057526/25/images/12/Luke+22:17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344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59" b="32666"/>
          <a:stretch/>
        </p:blipFill>
        <p:spPr>
          <a:xfrm>
            <a:off x="0" y="0"/>
            <a:ext cx="9144000" cy="60560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55166" y="6048033"/>
            <a:ext cx="40336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HEBREWS 12:2</a:t>
            </a:r>
            <a:endParaRPr lang="en-US" sz="48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21400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laoblogger.com/images/this-is-my-body-broken-clipart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711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bibledaily.files.wordpress.com/2011/02/commun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24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magdaleena.suntuubi.com/datafiles/userfiles/Image/uutta/comncu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951" y="838200"/>
            <a:ext cx="3157538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66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jasonthedce.files.wordpress.com/2012/01/the-lords-sup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92704" y="567035"/>
            <a:ext cx="375859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Eucharist</a:t>
            </a:r>
            <a:endParaRPr lang="en-US" sz="72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5300" y="1981200"/>
            <a:ext cx="8248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F</a:t>
            </a:r>
            <a:r>
              <a:rPr lang="en-US" sz="4000" dirty="0" smtClean="0">
                <a:solidFill>
                  <a:schemeClr val="bg1"/>
                </a:solidFill>
              </a:rPr>
              <a:t>rom </a:t>
            </a:r>
            <a:r>
              <a:rPr lang="en-US" sz="4000" dirty="0">
                <a:solidFill>
                  <a:schemeClr val="bg1"/>
                </a:solidFill>
              </a:rPr>
              <a:t>Greek </a:t>
            </a:r>
            <a:r>
              <a:rPr lang="en-US" sz="4000" dirty="0" err="1">
                <a:solidFill>
                  <a:schemeClr val="bg1"/>
                </a:solidFill>
              </a:rPr>
              <a:t>eukharistia</a:t>
            </a:r>
            <a:r>
              <a:rPr lang="en-US" sz="4000" dirty="0">
                <a:solidFill>
                  <a:schemeClr val="bg1"/>
                </a:solidFill>
              </a:rPr>
              <a:t> "thanksgiving, gratitude," later "the Lord's Supper," from </a:t>
            </a:r>
            <a:r>
              <a:rPr lang="en-US" sz="4000" dirty="0" err="1">
                <a:solidFill>
                  <a:schemeClr val="bg1"/>
                </a:solidFill>
              </a:rPr>
              <a:t>eukharistos</a:t>
            </a:r>
            <a:r>
              <a:rPr lang="en-US" sz="4000" dirty="0">
                <a:solidFill>
                  <a:schemeClr val="bg1"/>
                </a:solidFill>
              </a:rPr>
              <a:t> "</a:t>
            </a:r>
            <a:r>
              <a:rPr lang="en-US" sz="4000" dirty="0" smtClean="0">
                <a:solidFill>
                  <a:schemeClr val="bg1"/>
                </a:solidFill>
              </a:rPr>
              <a:t>grateful."</a:t>
            </a:r>
            <a:r>
              <a:rPr lang="en-US" sz="4000" dirty="0">
                <a:solidFill>
                  <a:schemeClr val="bg1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52865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3BB5D57-6178-4F62-B472-0312F6D95A8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542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book, person, wall&#10;&#10;Description generated with very high confidence">
            <a:extLst>
              <a:ext uri="{FF2B5EF4-FFF2-40B4-BE49-F238E27FC236}">
                <a16:creationId xmlns:a16="http://schemas.microsoft.com/office/drawing/2014/main" id="{231FABA1-A1D9-4248-AC19-9FEDEC7B39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5" b="-2"/>
          <a:stretch/>
        </p:blipFill>
        <p:spPr>
          <a:xfrm>
            <a:off x="482600" y="643467"/>
            <a:ext cx="8178799" cy="5571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C61BD32-7542-4D52-BA5A-3ADE869BF8A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1869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i.ytimg.com/vi/oEbnWgTvPig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0112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21422869">
            <a:off x="951152" y="2292519"/>
            <a:ext cx="57419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50" dirty="0" smtClean="0">
                <a:ln w="0"/>
                <a:solidFill>
                  <a:srgbClr val="92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</a:rPr>
              <a:t>1</a:t>
            </a:r>
            <a:endParaRPr lang="en-US" sz="6000" b="1" cap="none" spc="50" dirty="0">
              <a:ln w="0"/>
              <a:solidFill>
                <a:srgbClr val="92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 rot="21422869">
            <a:off x="3232887" y="2964029"/>
            <a:ext cx="96372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50" dirty="0" smtClean="0">
                <a:ln w="0"/>
                <a:solidFill>
                  <a:srgbClr val="92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</a:rPr>
              <a:t>11</a:t>
            </a:r>
            <a:endParaRPr lang="en-US" sz="6000" b="1" cap="none" spc="50" dirty="0">
              <a:ln w="0"/>
              <a:solidFill>
                <a:srgbClr val="92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8560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images.slideplayer.com/27/9053284/slides/slide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images.slideplayer.com/27/9053284/slides/slide_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59" r="3125"/>
          <a:stretch/>
        </p:blipFill>
        <p:spPr bwMode="auto">
          <a:xfrm>
            <a:off x="0" y="6229350"/>
            <a:ext cx="8858250" cy="6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59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5" b="2667"/>
          <a:stretch/>
        </p:blipFill>
        <p:spPr>
          <a:xfrm>
            <a:off x="0" y="2571750"/>
            <a:ext cx="9144000" cy="42862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baseline="30000" dirty="0" smtClean="0"/>
              <a:t>17 </a:t>
            </a:r>
            <a:r>
              <a:rPr lang="en-US" sz="3400" b="1" dirty="0"/>
              <a:t> Now in giving these instructions I do not praise </a:t>
            </a:r>
            <a:r>
              <a:rPr lang="en-US" sz="3400" b="1" i="1" dirty="0"/>
              <a:t>you,</a:t>
            </a:r>
            <a:r>
              <a:rPr lang="en-US" sz="3400" b="1" dirty="0"/>
              <a:t> since you come together not for the better but for the worse. </a:t>
            </a:r>
            <a:r>
              <a:rPr lang="en-US" sz="3400" b="1" baseline="30000" dirty="0" smtClean="0"/>
              <a:t>18 </a:t>
            </a:r>
            <a:r>
              <a:rPr lang="en-US" sz="3400" b="1" dirty="0"/>
              <a:t> For first of all, when you come together as a church, I hear that there are divisions among you, and in part I believe it. </a:t>
            </a:r>
            <a:r>
              <a:rPr lang="en-US" sz="3400" b="1" baseline="30000" dirty="0" smtClean="0"/>
              <a:t>19 </a:t>
            </a:r>
            <a:r>
              <a:rPr lang="en-US" sz="3400" b="1" dirty="0"/>
              <a:t> For there must also be factions among you, that those who are approved may be recognized among you.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26745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1 Corinthians </a:t>
            </a:r>
            <a:r>
              <a:rPr lang="en-US" sz="3600" b="1" dirty="0" smtClean="0">
                <a:solidFill>
                  <a:schemeClr val="bg1"/>
                </a:solidFill>
              </a:rPr>
              <a:t>11:17-19 </a:t>
            </a:r>
            <a:r>
              <a:rPr lang="en-US" sz="2400" b="1" dirty="0">
                <a:solidFill>
                  <a:schemeClr val="bg1"/>
                </a:solidFill>
              </a:rPr>
              <a:t>(NKJV)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7443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5" b="2667"/>
          <a:stretch/>
        </p:blipFill>
        <p:spPr>
          <a:xfrm>
            <a:off x="0" y="2571750"/>
            <a:ext cx="9144000" cy="42862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450" y="0"/>
            <a:ext cx="87820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“You call me Teacher and Lord, and you say well, for so I am. If I then, your Lord and Teacher, have washed your feet, you also ought to wash one another’s feet. For I have given you an example, that you should do as I have done to you. Most assuredly, I say to you, a servant is not greater than his master; nor is he </a:t>
            </a:r>
            <a:r>
              <a:rPr lang="en-US" sz="3200" b="1" dirty="0" smtClean="0"/>
              <a:t>who </a:t>
            </a:r>
            <a:r>
              <a:rPr lang="en-US" sz="3200" b="1" dirty="0"/>
              <a:t>is sent greater than he who sent him. If you know these things, blessed are you if you do them</a:t>
            </a:r>
            <a:r>
              <a:rPr lang="en-US" sz="3200" b="1" dirty="0" smtClean="0"/>
              <a:t>.”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26745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John 13:13-17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801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0971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bible.faithlife.com/bible/images/640x480/Jn17.22?extension=png&amp;fallbackOnFailure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bible.faithlife.com/bible/images/640x480/Jn17.22?extension=png&amp;fallbackOnFailure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34" t="85556" r="15624" b="2222"/>
          <a:stretch/>
        </p:blipFill>
        <p:spPr bwMode="auto">
          <a:xfrm>
            <a:off x="6991350" y="6019800"/>
            <a:ext cx="215265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ttps://bible.faithlife.com/bible/images/640x480/Jn17.22?extension=png&amp;fallbackOnFailure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34" t="85556" r="15624" b="2222"/>
          <a:stretch/>
        </p:blipFill>
        <p:spPr bwMode="auto">
          <a:xfrm>
            <a:off x="3495675" y="6019800"/>
            <a:ext cx="215265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5934670"/>
            <a:ext cx="9144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JOHN 17:22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116945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churchofblessing.org/wp-content/uploads/2017/04/Holy-Communion-Powerpoint-Backgrounds-Power-point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98899" y="4419600"/>
            <a:ext cx="79843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are we to remember?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349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churchofblessing.org/wp-content/uploads/2017/04/Holy-Communion-Powerpoint-Backgrounds-Power-point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81300" y="571500"/>
            <a:ext cx="59245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/>
              <a:t>“</a:t>
            </a:r>
            <a:r>
              <a:rPr lang="en-US" sz="4000" b="1" dirty="0"/>
              <a:t>I consider my life of no value to myself</a:t>
            </a:r>
            <a:r>
              <a:rPr lang="en-US" sz="4000" dirty="0"/>
              <a:t>; my purpose is to finish my course and the ministry I received form the Lord Jesus, </a:t>
            </a:r>
            <a:r>
              <a:rPr lang="en-US" sz="4000" b="1" dirty="0"/>
              <a:t>to testify to the gospel of God’s grace</a:t>
            </a:r>
            <a:r>
              <a:rPr lang="en-US" sz="4000" b="1" dirty="0" smtClean="0"/>
              <a:t>.”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3409578" y="5453687"/>
            <a:ext cx="31630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Acts 20:24</a:t>
            </a:r>
            <a:endParaRPr lang="en-US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011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ages.sharefaith.com/images/3/1331166083234_14/img_mouseover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152400"/>
            <a:ext cx="6629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</a:t>
            </a:r>
            <a:r>
              <a:rPr lang="en-US" sz="40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e </a:t>
            </a:r>
            <a:r>
              <a:rPr lang="en-US" sz="40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are re-telling the truth of the Gospel through the use of </a:t>
            </a:r>
            <a:r>
              <a:rPr lang="en-US" sz="40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the elements in the supper.</a:t>
            </a:r>
            <a:endParaRPr lang="en-US" sz="4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7322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5" b="2667"/>
          <a:stretch/>
        </p:blipFill>
        <p:spPr>
          <a:xfrm>
            <a:off x="0" y="2571750"/>
            <a:ext cx="9144000" cy="42862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450" y="0"/>
            <a:ext cx="87820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What you must solemnly realize is that every time you eat this bread and every time you drink this cup, </a:t>
            </a:r>
            <a:r>
              <a:rPr lang="en-US" sz="3600" b="1" dirty="0"/>
              <a:t>you reenact in your words and actions the death of the Master</a:t>
            </a:r>
            <a:r>
              <a:rPr lang="en-US" sz="3600" dirty="0"/>
              <a:t>. You will be drawn back to this meal again and again until the Master returns. You must never let familiarity breed contempt.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26745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1 Corinthians 11:26-28 </a:t>
            </a:r>
            <a:r>
              <a:rPr lang="en-US" sz="2800" b="1" dirty="0" smtClean="0">
                <a:solidFill>
                  <a:schemeClr val="bg1"/>
                </a:solidFill>
              </a:rPr>
              <a:t>MSG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335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ontejudahblog.com/images/bloodpos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" r="4238"/>
          <a:stretch/>
        </p:blipFill>
        <p:spPr bwMode="auto">
          <a:xfrm>
            <a:off x="0" y="0"/>
            <a:ext cx="924025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1706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5" b="2667"/>
          <a:stretch/>
        </p:blipFill>
        <p:spPr>
          <a:xfrm>
            <a:off x="0" y="2571750"/>
            <a:ext cx="9144000" cy="42862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250" y="38100"/>
            <a:ext cx="89725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Anyone </a:t>
            </a:r>
            <a:r>
              <a:rPr lang="en-US" sz="3600" dirty="0"/>
              <a:t>who eats the bread or drinks the cup of the Master </a:t>
            </a:r>
            <a:r>
              <a:rPr lang="en-US" sz="3600" b="1" dirty="0"/>
              <a:t>irreverently is like part of the crowd that jeered and spit on him at his death</a:t>
            </a:r>
            <a:r>
              <a:rPr lang="en-US" sz="3600" dirty="0"/>
              <a:t>. Is that the kind of “remembrance” you want to be part of? Examine your motives, test your heart, come to this meal in holy awe.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26745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1 Corinthians 11:26-28 </a:t>
            </a:r>
            <a:r>
              <a:rPr lang="en-US" sz="2800" b="1" dirty="0" smtClean="0">
                <a:solidFill>
                  <a:schemeClr val="bg1"/>
                </a:solidFill>
              </a:rPr>
              <a:t>MSG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9593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churchofblessing.org/wp-content/uploads/2017/04/Holy-Communion-Powerpoint-Backgrounds-Power-point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s://jeffdavisblog.files.wordpress.com/2016/03/romans-8-1.jpg?w=474&amp;h=1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2" y="4263911"/>
            <a:ext cx="7026275" cy="259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35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churchofblessing.org/wp-content/uploads/2017/04/Holy-Communion-Powerpoint-Backgrounds-Power-point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ttp://faithprayers.org/wp-content/uploads/2016/12/Large-Romans-3.23-Edit-S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113" y="779235"/>
            <a:ext cx="5299529" cy="529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84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bible.faithlife.com/bible/images/640x480/Ac2.38?extension=png&amp;fallbackOnFailure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bible.faithlife.com/bible/images/640x480/Ac2.38?extension=png&amp;fallbackOnFailure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25" t="80208" b="10156"/>
          <a:stretch/>
        </p:blipFill>
        <p:spPr bwMode="auto">
          <a:xfrm>
            <a:off x="6896100" y="6448425"/>
            <a:ext cx="22288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5625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i.ytimg.com/vi/nCn06qAfEzc/maxresdefaul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6"/>
          <a:stretch/>
        </p:blipFill>
        <p:spPr bwMode="auto">
          <a:xfrm>
            <a:off x="361950" y="2"/>
            <a:ext cx="8420100" cy="452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1450" y="5086350"/>
            <a:ext cx="874395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sk not, what </a:t>
            </a:r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has Jesus 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done for me, </a:t>
            </a:r>
          </a:p>
          <a:p>
            <a:pPr algn="ctr"/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ask </a:t>
            </a:r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can 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 </a:t>
            </a:r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do for JESUS?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942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ages.slideplayer.com/20/6047252/slides/slide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975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4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D51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6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late of food on a table&#10;&#10;Description generated with very high confidence">
            <a:extLst>
              <a:ext uri="{FF2B5EF4-FFF2-40B4-BE49-F238E27FC236}">
                <a16:creationId xmlns:a16="http://schemas.microsoft.com/office/drawing/2014/main" id="{A4F62D76-1545-4D98-BAAB-2AA9D28151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600" y="719773"/>
            <a:ext cx="8178799" cy="54184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EF4028-7049-4C9F-907F-ADC3DB8ADECB}"/>
              </a:ext>
            </a:extLst>
          </p:cNvPr>
          <p:cNvSpPr txBox="1"/>
          <p:nvPr/>
        </p:nvSpPr>
        <p:spPr>
          <a:xfrm>
            <a:off x="0" y="637794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THE PASSOVER MEAL</a:t>
            </a:r>
          </a:p>
        </p:txBody>
      </p:sp>
    </p:spTree>
    <p:extLst>
      <p:ext uri="{BB962C8B-B14F-4D97-AF65-F5344CB8AC3E}">
        <p14:creationId xmlns:p14="http://schemas.microsoft.com/office/powerpoint/2010/main" val="1939640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75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79BF5F-ED29-44C3-BC85-4B6143F37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47" b="40641"/>
          <a:stretch/>
        </p:blipFill>
        <p:spPr>
          <a:xfrm>
            <a:off x="1798356" y="643467"/>
            <a:ext cx="554728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531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4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D51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6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late of food on a table&#10;&#10;Description generated with very high confidence">
            <a:extLst>
              <a:ext uri="{FF2B5EF4-FFF2-40B4-BE49-F238E27FC236}">
                <a16:creationId xmlns:a16="http://schemas.microsoft.com/office/drawing/2014/main" id="{A4F62D76-1545-4D98-BAAB-2AA9D28151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600" y="719773"/>
            <a:ext cx="8178799" cy="54184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EF4028-7049-4C9F-907F-ADC3DB8ADECB}"/>
              </a:ext>
            </a:extLst>
          </p:cNvPr>
          <p:cNvSpPr txBox="1"/>
          <p:nvPr/>
        </p:nvSpPr>
        <p:spPr>
          <a:xfrm>
            <a:off x="0" y="637794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THE PASSOVER MEAL</a:t>
            </a:r>
          </a:p>
        </p:txBody>
      </p:sp>
    </p:spTree>
    <p:extLst>
      <p:ext uri="{BB962C8B-B14F-4D97-AF65-F5344CB8AC3E}">
        <p14:creationId xmlns:p14="http://schemas.microsoft.com/office/powerpoint/2010/main" val="2280222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graceintorah.files.wordpress.com/2016/02/four_cups_-_vide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66850" y="781050"/>
            <a:ext cx="621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SANCTIFICATION – JUDGMENT – REDEMPTION   -   PRAISE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078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afeguardyoursoul.com/wp-content/uploads/2016/09/communio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0"/>
            <a:ext cx="6857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62550" y="4933950"/>
            <a:ext cx="2571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LUKE 22:9</a:t>
            </a: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2" descr="http://safeguardyoursoul.com/wp-content/uploads/2016/09/communion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11" t="78889" r="20878" b="8889"/>
          <a:stretch/>
        </p:blipFill>
        <p:spPr bwMode="auto">
          <a:xfrm>
            <a:off x="5000625" y="5924550"/>
            <a:ext cx="14478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5306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204</TotalTime>
  <Words>382</Words>
  <Application>Microsoft Office PowerPoint</Application>
  <PresentationFormat>On-screen Show (4:3)</PresentationFormat>
  <Paragraphs>29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Walt Kellcy</dc:creator>
  <cp:lastModifiedBy>Walt Kellcy</cp:lastModifiedBy>
  <cp:revision>17</cp:revision>
  <cp:lastPrinted>2018-02-04T17:18:15Z</cp:lastPrinted>
  <dcterms:created xsi:type="dcterms:W3CDTF">2018-02-03T22:14:54Z</dcterms:created>
  <dcterms:modified xsi:type="dcterms:W3CDTF">2018-02-04T17:18:35Z</dcterms:modified>
</cp:coreProperties>
</file>