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5"/>
  </p:handoutMasterIdLst>
  <p:sldIdLst>
    <p:sldId id="260" r:id="rId2"/>
    <p:sldId id="280" r:id="rId3"/>
    <p:sldId id="270" r:id="rId4"/>
    <p:sldId id="258" r:id="rId5"/>
    <p:sldId id="271" r:id="rId6"/>
    <p:sldId id="283" r:id="rId7"/>
    <p:sldId id="281" r:id="rId8"/>
    <p:sldId id="287" r:id="rId9"/>
    <p:sldId id="286" r:id="rId10"/>
    <p:sldId id="265" r:id="rId11"/>
    <p:sldId id="288" r:id="rId12"/>
    <p:sldId id="273" r:id="rId13"/>
    <p:sldId id="289" r:id="rId14"/>
    <p:sldId id="274" r:id="rId15"/>
    <p:sldId id="275" r:id="rId16"/>
    <p:sldId id="276" r:id="rId17"/>
    <p:sldId id="277" r:id="rId18"/>
    <p:sldId id="278" r:id="rId19"/>
    <p:sldId id="290" r:id="rId20"/>
    <p:sldId id="279" r:id="rId21"/>
    <p:sldId id="292" r:id="rId22"/>
    <p:sldId id="268" r:id="rId23"/>
    <p:sldId id="293"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C00"/>
    <a:srgbClr val="A20000"/>
    <a:srgbClr val="C00000"/>
    <a:srgbClr val="DE0000"/>
    <a:srgbClr val="FFFFFF"/>
    <a:srgbClr val="6C00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60"/>
  </p:normalViewPr>
  <p:slideViewPr>
    <p:cSldViewPr snapToGrid="0">
      <p:cViewPr>
        <p:scale>
          <a:sx n="40" d="100"/>
          <a:sy n="40" d="100"/>
        </p:scale>
        <p:origin x="840" y="13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07CD5F5-9C46-489C-8CF3-A1AFD08694C2}" type="datetimeFigureOut">
              <a:rPr lang="en-US" smtClean="0"/>
              <a:t>1/21/2018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59A4F77-F6FB-4A79-AB8E-A22F05E08AED}" type="slidenum">
              <a:rPr lang="en-US" smtClean="0"/>
              <a:t>‹#›</a:t>
            </a:fld>
            <a:endParaRPr lang="en-US"/>
          </a:p>
        </p:txBody>
      </p:sp>
    </p:spTree>
    <p:extLst>
      <p:ext uri="{BB962C8B-B14F-4D97-AF65-F5344CB8AC3E}">
        <p14:creationId xmlns:p14="http://schemas.microsoft.com/office/powerpoint/2010/main" val="28177047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9AC36-9691-494A-8710-5833A4742D56}"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15F18-C09E-45DC-B8BB-D04DC78088C1}" type="slidenum">
              <a:rPr lang="en-US" smtClean="0"/>
              <a:t>‹#›</a:t>
            </a:fld>
            <a:endParaRPr lang="en-US"/>
          </a:p>
        </p:txBody>
      </p:sp>
    </p:spTree>
    <p:extLst>
      <p:ext uri="{BB962C8B-B14F-4D97-AF65-F5344CB8AC3E}">
        <p14:creationId xmlns:p14="http://schemas.microsoft.com/office/powerpoint/2010/main" val="241968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9AC36-9691-494A-8710-5833A4742D56}"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15F18-C09E-45DC-B8BB-D04DC78088C1}" type="slidenum">
              <a:rPr lang="en-US" smtClean="0"/>
              <a:t>‹#›</a:t>
            </a:fld>
            <a:endParaRPr lang="en-US"/>
          </a:p>
        </p:txBody>
      </p:sp>
    </p:spTree>
    <p:extLst>
      <p:ext uri="{BB962C8B-B14F-4D97-AF65-F5344CB8AC3E}">
        <p14:creationId xmlns:p14="http://schemas.microsoft.com/office/powerpoint/2010/main" val="17363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9AC36-9691-494A-8710-5833A4742D56}"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15F18-C09E-45DC-B8BB-D04DC78088C1}" type="slidenum">
              <a:rPr lang="en-US" smtClean="0"/>
              <a:t>‹#›</a:t>
            </a:fld>
            <a:endParaRPr lang="en-US"/>
          </a:p>
        </p:txBody>
      </p:sp>
    </p:spTree>
    <p:extLst>
      <p:ext uri="{BB962C8B-B14F-4D97-AF65-F5344CB8AC3E}">
        <p14:creationId xmlns:p14="http://schemas.microsoft.com/office/powerpoint/2010/main" val="99120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9AC36-9691-494A-8710-5833A4742D56}"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15F18-C09E-45DC-B8BB-D04DC78088C1}" type="slidenum">
              <a:rPr lang="en-US" smtClean="0"/>
              <a:t>‹#›</a:t>
            </a:fld>
            <a:endParaRPr lang="en-US"/>
          </a:p>
        </p:txBody>
      </p:sp>
    </p:spTree>
    <p:extLst>
      <p:ext uri="{BB962C8B-B14F-4D97-AF65-F5344CB8AC3E}">
        <p14:creationId xmlns:p14="http://schemas.microsoft.com/office/powerpoint/2010/main" val="639906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29AC36-9691-494A-8710-5833A4742D56}"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15F18-C09E-45DC-B8BB-D04DC78088C1}" type="slidenum">
              <a:rPr lang="en-US" smtClean="0"/>
              <a:t>‹#›</a:t>
            </a:fld>
            <a:endParaRPr lang="en-US"/>
          </a:p>
        </p:txBody>
      </p:sp>
    </p:spTree>
    <p:extLst>
      <p:ext uri="{BB962C8B-B14F-4D97-AF65-F5344CB8AC3E}">
        <p14:creationId xmlns:p14="http://schemas.microsoft.com/office/powerpoint/2010/main" val="4230534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9AC36-9691-494A-8710-5833A4742D56}"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15F18-C09E-45DC-B8BB-D04DC78088C1}" type="slidenum">
              <a:rPr lang="en-US" smtClean="0"/>
              <a:t>‹#›</a:t>
            </a:fld>
            <a:endParaRPr lang="en-US"/>
          </a:p>
        </p:txBody>
      </p:sp>
    </p:spTree>
    <p:extLst>
      <p:ext uri="{BB962C8B-B14F-4D97-AF65-F5344CB8AC3E}">
        <p14:creationId xmlns:p14="http://schemas.microsoft.com/office/powerpoint/2010/main" val="324280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9AC36-9691-494A-8710-5833A4742D56}"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15F18-C09E-45DC-B8BB-D04DC78088C1}" type="slidenum">
              <a:rPr lang="en-US" smtClean="0"/>
              <a:t>‹#›</a:t>
            </a:fld>
            <a:endParaRPr lang="en-US"/>
          </a:p>
        </p:txBody>
      </p:sp>
    </p:spTree>
    <p:extLst>
      <p:ext uri="{BB962C8B-B14F-4D97-AF65-F5344CB8AC3E}">
        <p14:creationId xmlns:p14="http://schemas.microsoft.com/office/powerpoint/2010/main" val="3555413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9AC36-9691-494A-8710-5833A4742D56}"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15F18-C09E-45DC-B8BB-D04DC78088C1}" type="slidenum">
              <a:rPr lang="en-US" smtClean="0"/>
              <a:t>‹#›</a:t>
            </a:fld>
            <a:endParaRPr lang="en-US"/>
          </a:p>
        </p:txBody>
      </p:sp>
    </p:spTree>
    <p:extLst>
      <p:ext uri="{BB962C8B-B14F-4D97-AF65-F5344CB8AC3E}">
        <p14:creationId xmlns:p14="http://schemas.microsoft.com/office/powerpoint/2010/main" val="31822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9AC36-9691-494A-8710-5833A4742D56}" type="datetimeFigureOut">
              <a:rPr lang="en-US" smtClean="0"/>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615F18-C09E-45DC-B8BB-D04DC78088C1}" type="slidenum">
              <a:rPr lang="en-US" smtClean="0"/>
              <a:t>‹#›</a:t>
            </a:fld>
            <a:endParaRPr lang="en-US"/>
          </a:p>
        </p:txBody>
      </p:sp>
    </p:spTree>
    <p:extLst>
      <p:ext uri="{BB962C8B-B14F-4D97-AF65-F5344CB8AC3E}">
        <p14:creationId xmlns:p14="http://schemas.microsoft.com/office/powerpoint/2010/main" val="308050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29AC36-9691-494A-8710-5833A4742D56}"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15F18-C09E-45DC-B8BB-D04DC78088C1}" type="slidenum">
              <a:rPr lang="en-US" smtClean="0"/>
              <a:t>‹#›</a:t>
            </a:fld>
            <a:endParaRPr lang="en-US"/>
          </a:p>
        </p:txBody>
      </p:sp>
    </p:spTree>
    <p:extLst>
      <p:ext uri="{BB962C8B-B14F-4D97-AF65-F5344CB8AC3E}">
        <p14:creationId xmlns:p14="http://schemas.microsoft.com/office/powerpoint/2010/main" val="378945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29AC36-9691-494A-8710-5833A4742D56}"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15F18-C09E-45DC-B8BB-D04DC78088C1}" type="slidenum">
              <a:rPr lang="en-US" smtClean="0"/>
              <a:t>‹#›</a:t>
            </a:fld>
            <a:endParaRPr lang="en-US"/>
          </a:p>
        </p:txBody>
      </p:sp>
    </p:spTree>
    <p:extLst>
      <p:ext uri="{BB962C8B-B14F-4D97-AF65-F5344CB8AC3E}">
        <p14:creationId xmlns:p14="http://schemas.microsoft.com/office/powerpoint/2010/main" val="272724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9AC36-9691-494A-8710-5833A4742D56}" type="datetimeFigureOut">
              <a:rPr lang="en-US" smtClean="0"/>
              <a:t>1/21/2018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15F18-C09E-45DC-B8BB-D04DC78088C1}" type="slidenum">
              <a:rPr lang="en-US" smtClean="0"/>
              <a:t>‹#›</a:t>
            </a:fld>
            <a:endParaRPr lang="en-US"/>
          </a:p>
        </p:txBody>
      </p:sp>
    </p:spTree>
    <p:extLst>
      <p:ext uri="{BB962C8B-B14F-4D97-AF65-F5344CB8AC3E}">
        <p14:creationId xmlns:p14="http://schemas.microsoft.com/office/powerpoint/2010/main" val="2261102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blog.lifetick.com/wp-content/uploads/2008/10/core-values-chart2.png"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96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7A8EAA-03F4-4F8B-A8EE-F5FCC34AF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38" y="250372"/>
            <a:ext cx="8345715" cy="6259286"/>
          </a:xfrm>
          <a:prstGeom prst="rect">
            <a:avLst/>
          </a:prstGeom>
        </p:spPr>
      </p:pic>
      <p:pic>
        <p:nvPicPr>
          <p:cNvPr id="4" name="Picture 3">
            <a:extLst>
              <a:ext uri="{FF2B5EF4-FFF2-40B4-BE49-F238E27FC236}">
                <a16:creationId xmlns:a16="http://schemas.microsoft.com/office/drawing/2014/main" id="{6D7A8EAA-03F4-4F8B-A8EE-F5FCC34AFA29}"/>
              </a:ext>
            </a:extLst>
          </p:cNvPr>
          <p:cNvPicPr>
            <a:picLocks noChangeAspect="1"/>
          </p:cNvPicPr>
          <p:nvPr/>
        </p:nvPicPr>
        <p:blipFill rotWithShape="1">
          <a:blip r:embed="rId2">
            <a:extLst>
              <a:ext uri="{28A0092B-C50C-407E-A947-70E740481C1C}">
                <a14:useLocalDpi xmlns:a14="http://schemas.microsoft.com/office/drawing/2010/main" val="0"/>
              </a:ext>
            </a:extLst>
          </a:blip>
          <a:srcRect l="65317" t="28042" r="8175" b="69200"/>
          <a:stretch/>
        </p:blipFill>
        <p:spPr>
          <a:xfrm>
            <a:off x="5835908" y="2029235"/>
            <a:ext cx="1970438" cy="307563"/>
          </a:xfrm>
          <a:prstGeom prst="rect">
            <a:avLst/>
          </a:prstGeom>
        </p:spPr>
      </p:pic>
      <p:sp>
        <p:nvSpPr>
          <p:cNvPr id="2" name="Rectangle 1"/>
          <p:cNvSpPr/>
          <p:nvPr/>
        </p:nvSpPr>
        <p:spPr>
          <a:xfrm>
            <a:off x="496807" y="1198238"/>
            <a:ext cx="7364131" cy="830997"/>
          </a:xfrm>
          <a:prstGeom prst="rect">
            <a:avLst/>
          </a:prstGeom>
          <a:noFill/>
        </p:spPr>
        <p:txBody>
          <a:bodyPr wrap="none" lIns="91440" tIns="45720" rIns="91440" bIns="45720">
            <a:spAutoFit/>
          </a:bodyPr>
          <a:lstStyle/>
          <a:p>
            <a:pPr algn="ctr"/>
            <a:r>
              <a:rPr lang="en-US" sz="4800" b="1" cap="none" spc="-150" dirty="0">
                <a:ln w="0"/>
                <a:solidFill>
                  <a:schemeClr val="bg2"/>
                </a:solidFill>
                <a:effectLst>
                  <a:innerShdw blurRad="63500" dist="50800" dir="13500000">
                    <a:srgbClr val="000000">
                      <a:alpha val="50000"/>
                    </a:srgbClr>
                  </a:innerShdw>
                </a:effectLst>
              </a:rPr>
              <a:t>HOW MUCH DID JESUS VALUE</a:t>
            </a:r>
          </a:p>
        </p:txBody>
      </p:sp>
      <p:pic>
        <p:nvPicPr>
          <p:cNvPr id="2050" name="Picture 2" descr="https://www.cheaphawaiicarrental.com/images/hi-question.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443"/>
          <a:stretch/>
        </p:blipFill>
        <p:spPr bwMode="auto">
          <a:xfrm>
            <a:off x="7820298" y="2335892"/>
            <a:ext cx="1259839" cy="20467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10010" y="5277992"/>
            <a:ext cx="2315057"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Acts 16</a:t>
            </a:r>
          </a:p>
        </p:txBody>
      </p:sp>
    </p:spTree>
    <p:extLst>
      <p:ext uri="{BB962C8B-B14F-4D97-AF65-F5344CB8AC3E}">
        <p14:creationId xmlns:p14="http://schemas.microsoft.com/office/powerpoint/2010/main" val="173686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6699"/>
        </a:solidFill>
        <a:effectLst/>
      </p:bgPr>
    </p:bg>
    <p:spTree>
      <p:nvGrpSpPr>
        <p:cNvPr id="1" name=""/>
        <p:cNvGrpSpPr/>
        <p:nvPr/>
      </p:nvGrpSpPr>
      <p:grpSpPr>
        <a:xfrm>
          <a:off x="0" y="0"/>
          <a:ext cx="0" cy="0"/>
          <a:chOff x="0" y="0"/>
          <a:chExt cx="0" cy="0"/>
        </a:xfrm>
      </p:grpSpPr>
      <p:pic>
        <p:nvPicPr>
          <p:cNvPr id="8194" name="Picture 2" descr="Image result for love the lord your god with all your heart soul mind and streng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547"/>
            <a:ext cx="9068937" cy="60459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love the lord your god with all your heart soul mind and strength"/>
          <p:cNvPicPr>
            <a:picLocks noChangeAspect="1" noChangeArrowheads="1"/>
          </p:cNvPicPr>
          <p:nvPr/>
        </p:nvPicPr>
        <p:blipFill rotWithShape="1">
          <a:blip r:embed="rId2">
            <a:extLst>
              <a:ext uri="{28A0092B-C50C-407E-A947-70E740481C1C}">
                <a14:useLocalDpi xmlns:a14="http://schemas.microsoft.com/office/drawing/2010/main" val="0"/>
              </a:ext>
            </a:extLst>
          </a:blip>
          <a:srcRect l="40532" t="81240" r="19840" b="1"/>
          <a:stretch/>
        </p:blipFill>
        <p:spPr bwMode="auto">
          <a:xfrm>
            <a:off x="3589361" y="5240740"/>
            <a:ext cx="5479575" cy="113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448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benziher.files.wordpress.com/2016/05/job-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98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5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44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3C9A45B-DC46-41FF-99E9-B92BCF772653}"/>
              </a:ext>
            </a:extLst>
          </p:cNvPr>
          <p:cNvPicPr>
            <a:picLocks noChangeAspect="1"/>
          </p:cNvPicPr>
          <p:nvPr/>
        </p:nvPicPr>
        <p:blipFill rotWithShape="1">
          <a:blip r:embed="rId2">
            <a:extLst>
              <a:ext uri="{28A0092B-C50C-407E-A947-70E740481C1C}">
                <a14:useLocalDpi xmlns:a14="http://schemas.microsoft.com/office/drawing/2010/main" val="0"/>
              </a:ext>
            </a:extLst>
          </a:blip>
          <a:srcRect l="21090"/>
          <a:stretch/>
        </p:blipFill>
        <p:spPr>
          <a:xfrm>
            <a:off x="482600" y="643467"/>
            <a:ext cx="8178799" cy="5571066"/>
          </a:xfrm>
          <a:prstGeom prst="rect">
            <a:avLst/>
          </a:prstGeom>
        </p:spPr>
      </p:pic>
      <p:sp>
        <p:nvSpPr>
          <p:cNvPr id="10" name="Rectangle 9">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351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astorlesterbentley.files.wordpress.com/2017/09/007-lumo-man-leprosy.jpg?w=2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046435" cy="303482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catholicmannight.com/wp-content/uploads/2013/01/jairus-daugh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543" y="40666"/>
            <a:ext cx="4147457" cy="304238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s://i.pinimg.com/736x/21/9f/ac/219facdc4157b7a9978cc2a69193e8b2--little-children-religious-quotes.jpg"/>
          <p:cNvPicPr>
            <a:picLocks noChangeAspect="1" noChangeArrowheads="1"/>
          </p:cNvPicPr>
          <p:nvPr/>
        </p:nvPicPr>
        <p:blipFill rotWithShape="1">
          <a:blip r:embed="rId4">
            <a:extLst>
              <a:ext uri="{28A0092B-C50C-407E-A947-70E740481C1C}">
                <a14:useLocalDpi xmlns:a14="http://schemas.microsoft.com/office/drawing/2010/main" val="0"/>
              </a:ext>
            </a:extLst>
          </a:blip>
          <a:srcRect b="32572"/>
          <a:stretch/>
        </p:blipFill>
        <p:spPr bwMode="auto">
          <a:xfrm>
            <a:off x="4996543" y="4094086"/>
            <a:ext cx="4147457" cy="279657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s://conservativechristianapologistcom.files.wordpress.com/2017/02/790c1a45537771bbc69fc1c1b6552ff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89148"/>
            <a:ext cx="4046435" cy="296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332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unset over a city&#10;&#10;Description generated with very high confidence">
            <a:extLst>
              <a:ext uri="{FF2B5EF4-FFF2-40B4-BE49-F238E27FC236}">
                <a16:creationId xmlns:a16="http://schemas.microsoft.com/office/drawing/2014/main" id="{7A60C88F-EC21-480F-B24E-372724077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07150" cy="6858000"/>
          </a:xfrm>
          <a:prstGeom prst="rect">
            <a:avLst/>
          </a:prstGeom>
        </p:spPr>
      </p:pic>
    </p:spTree>
    <p:extLst>
      <p:ext uri="{BB962C8B-B14F-4D97-AF65-F5344CB8AC3E}">
        <p14:creationId xmlns:p14="http://schemas.microsoft.com/office/powerpoint/2010/main" val="2496577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A6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AE637D4-FD76-4BFE-B391-4B201A5E8336}"/>
              </a:ext>
            </a:extLst>
          </p:cNvPr>
          <p:cNvPicPr>
            <a:picLocks noChangeAspect="1"/>
          </p:cNvPicPr>
          <p:nvPr/>
        </p:nvPicPr>
        <p:blipFill rotWithShape="1">
          <a:blip r:embed="rId2">
            <a:extLst>
              <a:ext uri="{28A0092B-C50C-407E-A947-70E740481C1C}">
                <a14:useLocalDpi xmlns:a14="http://schemas.microsoft.com/office/drawing/2010/main" val="0"/>
              </a:ext>
            </a:extLst>
          </a:blip>
          <a:srcRect t="1922" b="7257"/>
          <a:stretch/>
        </p:blipFill>
        <p:spPr>
          <a:xfrm>
            <a:off x="482600" y="643467"/>
            <a:ext cx="8178799" cy="5571066"/>
          </a:xfrm>
          <a:prstGeom prst="rect">
            <a:avLst/>
          </a:prstGeom>
        </p:spPr>
      </p:pic>
      <p:sp>
        <p:nvSpPr>
          <p:cNvPr id="10" name="Rectangle 9">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35EB887-1F40-4ECD-A967-15B4F069425F}"/>
              </a:ext>
            </a:extLst>
          </p:cNvPr>
          <p:cNvSpPr/>
          <p:nvPr/>
        </p:nvSpPr>
        <p:spPr>
          <a:xfrm>
            <a:off x="1169246" y="655935"/>
            <a:ext cx="6805516"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4800" b="1" cap="none" spc="0" dirty="0">
                <a:ln/>
                <a:solidFill>
                  <a:srgbClr val="00B050"/>
                </a:solidFill>
                <a:effectLst/>
              </a:rPr>
              <a:t>ways we can demonstrate</a:t>
            </a:r>
          </a:p>
          <a:p>
            <a:r>
              <a:rPr lang="en-US" sz="4800" b="1" dirty="0">
                <a:ln/>
                <a:solidFill>
                  <a:srgbClr val="00B050"/>
                </a:solidFill>
              </a:rPr>
              <a:t>that we do indeed</a:t>
            </a:r>
            <a:endParaRPr lang="en-US" sz="4800" b="1" cap="none" spc="0" dirty="0">
              <a:ln/>
              <a:solidFill>
                <a:srgbClr val="00B050"/>
              </a:solidFill>
              <a:effectLst/>
            </a:endParaRPr>
          </a:p>
        </p:txBody>
      </p:sp>
      <p:sp>
        <p:nvSpPr>
          <p:cNvPr id="5" name="Rectangle 4">
            <a:extLst>
              <a:ext uri="{FF2B5EF4-FFF2-40B4-BE49-F238E27FC236}">
                <a16:creationId xmlns:a16="http://schemas.microsoft.com/office/drawing/2014/main" id="{8D0721A3-7932-414F-859F-B71C347BD665}"/>
              </a:ext>
            </a:extLst>
          </p:cNvPr>
          <p:cNvSpPr/>
          <p:nvPr/>
        </p:nvSpPr>
        <p:spPr>
          <a:xfrm>
            <a:off x="514134" y="834935"/>
            <a:ext cx="652744" cy="1200329"/>
          </a:xfrm>
          <a:prstGeom prst="rect">
            <a:avLst/>
          </a:prstGeom>
          <a:noFill/>
        </p:spPr>
        <p:txBody>
          <a:bodyPr wrap="none" lIns="91440" tIns="45720" rIns="91440" bIns="45720">
            <a:spAutoFit/>
          </a:bodyPr>
          <a:lstStyle/>
          <a:p>
            <a:pPr algn="ctr"/>
            <a:r>
              <a:rPr lang="en-US" sz="72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4</a:t>
            </a:r>
          </a:p>
        </p:txBody>
      </p:sp>
      <p:sp>
        <p:nvSpPr>
          <p:cNvPr id="6" name="Rectangle 5">
            <a:extLst>
              <a:ext uri="{FF2B5EF4-FFF2-40B4-BE49-F238E27FC236}">
                <a16:creationId xmlns:a16="http://schemas.microsoft.com/office/drawing/2014/main" id="{4641407C-716B-4D61-A829-D133B6D59A3E}"/>
              </a:ext>
            </a:extLst>
          </p:cNvPr>
          <p:cNvSpPr/>
          <p:nvPr/>
        </p:nvSpPr>
        <p:spPr>
          <a:xfrm>
            <a:off x="4200882" y="4955976"/>
            <a:ext cx="3987309" cy="110799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dirty="0">
                <a:ln>
                  <a:solidFill>
                    <a:schemeClr val="accent6">
                      <a:lumMod val="50000"/>
                    </a:schemeClr>
                  </a:solidFill>
                </a:ln>
                <a:solidFill>
                  <a:schemeClr val="accent4"/>
                </a:solidFill>
              </a:rPr>
              <a:t>EVERY </a:t>
            </a:r>
            <a:r>
              <a:rPr lang="en-US" sz="6600" b="1" cap="none" spc="0" dirty="0">
                <a:ln>
                  <a:solidFill>
                    <a:schemeClr val="accent6">
                      <a:lumMod val="50000"/>
                    </a:schemeClr>
                  </a:solidFill>
                </a:ln>
                <a:solidFill>
                  <a:schemeClr val="accent4"/>
                </a:solidFill>
                <a:effectLst/>
              </a:rPr>
              <a:t>LIFE</a:t>
            </a:r>
          </a:p>
        </p:txBody>
      </p:sp>
      <p:sp>
        <p:nvSpPr>
          <p:cNvPr id="2" name="TextBox 1"/>
          <p:cNvSpPr txBox="1"/>
          <p:nvPr/>
        </p:nvSpPr>
        <p:spPr>
          <a:xfrm>
            <a:off x="514134" y="5164923"/>
            <a:ext cx="2849552" cy="954107"/>
          </a:xfrm>
          <a:prstGeom prst="rect">
            <a:avLst/>
          </a:prstGeom>
          <a:noFill/>
        </p:spPr>
        <p:txBody>
          <a:bodyPr wrap="square" rtlCol="0">
            <a:spAutoFit/>
          </a:bodyPr>
          <a:lstStyle/>
          <a:p>
            <a:pPr algn="ctr"/>
            <a:r>
              <a:rPr lang="en-US" sz="2800" b="1" dirty="0" smtClean="0"/>
              <a:t>Acts 16:16-19</a:t>
            </a:r>
          </a:p>
          <a:p>
            <a:pPr algn="ctr"/>
            <a:r>
              <a:rPr lang="en-US" sz="2800" b="1" dirty="0" smtClean="0"/>
              <a:t>Psalm 139:13-16</a:t>
            </a:r>
            <a:endParaRPr lang="en-US" sz="2800" b="1" dirty="0"/>
          </a:p>
        </p:txBody>
      </p:sp>
    </p:spTree>
    <p:extLst>
      <p:ext uri="{BB962C8B-B14F-4D97-AF65-F5344CB8AC3E}">
        <p14:creationId xmlns:p14="http://schemas.microsoft.com/office/powerpoint/2010/main" val="4164035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generated with very high confidence">
            <a:extLst>
              <a:ext uri="{FF2B5EF4-FFF2-40B4-BE49-F238E27FC236}">
                <a16:creationId xmlns:a16="http://schemas.microsoft.com/office/drawing/2014/main" id="{E25B56B6-6114-4B4F-B901-BA1A8EF4A07C}"/>
              </a:ext>
            </a:extLst>
          </p:cNvPr>
          <p:cNvPicPr>
            <a:picLocks noChangeAspect="1"/>
          </p:cNvPicPr>
          <p:nvPr/>
        </p:nvPicPr>
        <p:blipFill rotWithShape="1">
          <a:blip r:embed="rId2">
            <a:extLst>
              <a:ext uri="{28A0092B-C50C-407E-A947-70E740481C1C}">
                <a14:useLocalDpi xmlns:a14="http://schemas.microsoft.com/office/drawing/2010/main" val="0"/>
              </a:ext>
            </a:extLst>
          </a:blip>
          <a:srcRect r="59570"/>
          <a:stretch/>
        </p:blipFill>
        <p:spPr>
          <a:xfrm>
            <a:off x="0" y="177633"/>
            <a:ext cx="3327400" cy="6502734"/>
          </a:xfrm>
          <a:prstGeom prst="rect">
            <a:avLst/>
          </a:prstGeom>
        </p:spPr>
      </p:pic>
      <p:sp>
        <p:nvSpPr>
          <p:cNvPr id="6" name="Rectangle 5">
            <a:extLst>
              <a:ext uri="{FF2B5EF4-FFF2-40B4-BE49-F238E27FC236}">
                <a16:creationId xmlns:a16="http://schemas.microsoft.com/office/drawing/2014/main" id="{C4378514-A6B1-4AFC-8DD6-CCE82A44473A}"/>
              </a:ext>
            </a:extLst>
          </p:cNvPr>
          <p:cNvSpPr/>
          <p:nvPr/>
        </p:nvSpPr>
        <p:spPr>
          <a:xfrm>
            <a:off x="2784802" y="655935"/>
            <a:ext cx="4641206" cy="1077218"/>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NEVER USE OTHER PEOPLE</a:t>
            </a:r>
          </a:p>
          <a:p>
            <a:pPr algn="ctr"/>
            <a:r>
              <a:rPr lang="en-US" sz="3200" b="0" cap="none" spc="0" dirty="0">
                <a:ln w="0"/>
                <a:solidFill>
                  <a:schemeClr val="tx1"/>
                </a:solidFill>
                <a:effectLst>
                  <a:outerShdw blurRad="38100" dist="19050" dir="2700000" algn="tl" rotWithShape="0">
                    <a:schemeClr val="dk1">
                      <a:alpha val="40000"/>
                    </a:schemeClr>
                  </a:outerShdw>
                </a:effectLst>
              </a:rPr>
              <a:t>FOR SELFISH GAIN</a:t>
            </a:r>
          </a:p>
        </p:txBody>
      </p:sp>
    </p:spTree>
    <p:extLst>
      <p:ext uri="{BB962C8B-B14F-4D97-AF65-F5344CB8AC3E}">
        <p14:creationId xmlns:p14="http://schemas.microsoft.com/office/powerpoint/2010/main" val="544236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generated with very high confidence">
            <a:extLst>
              <a:ext uri="{FF2B5EF4-FFF2-40B4-BE49-F238E27FC236}">
                <a16:creationId xmlns:a16="http://schemas.microsoft.com/office/drawing/2014/main" id="{E25B56B6-6114-4B4F-B901-BA1A8EF4A07C}"/>
              </a:ext>
            </a:extLst>
          </p:cNvPr>
          <p:cNvPicPr>
            <a:picLocks noChangeAspect="1"/>
          </p:cNvPicPr>
          <p:nvPr/>
        </p:nvPicPr>
        <p:blipFill rotWithShape="1">
          <a:blip r:embed="rId2">
            <a:extLst>
              <a:ext uri="{28A0092B-C50C-407E-A947-70E740481C1C}">
                <a14:useLocalDpi xmlns:a14="http://schemas.microsoft.com/office/drawing/2010/main" val="0"/>
              </a:ext>
            </a:extLst>
          </a:blip>
          <a:srcRect r="59570"/>
          <a:stretch/>
        </p:blipFill>
        <p:spPr>
          <a:xfrm>
            <a:off x="0" y="177633"/>
            <a:ext cx="3327400" cy="6502734"/>
          </a:xfrm>
          <a:prstGeom prst="rect">
            <a:avLst/>
          </a:prstGeom>
        </p:spPr>
      </p:pic>
      <p:sp>
        <p:nvSpPr>
          <p:cNvPr id="6" name="Rectangle 5">
            <a:extLst>
              <a:ext uri="{FF2B5EF4-FFF2-40B4-BE49-F238E27FC236}">
                <a16:creationId xmlns:a16="http://schemas.microsoft.com/office/drawing/2014/main" id="{C4378514-A6B1-4AFC-8DD6-CCE82A44473A}"/>
              </a:ext>
            </a:extLst>
          </p:cNvPr>
          <p:cNvSpPr/>
          <p:nvPr/>
        </p:nvSpPr>
        <p:spPr>
          <a:xfrm>
            <a:off x="2861002" y="871835"/>
            <a:ext cx="4641206" cy="1077218"/>
          </a:xfrm>
          <a:prstGeom prst="rect">
            <a:avLst/>
          </a:prstGeom>
          <a:noFill/>
        </p:spPr>
        <p:txBody>
          <a:bodyPr wrap="none" lIns="91440" tIns="45720" rIns="91440" bIns="45720">
            <a:spAutoFit/>
          </a:bodyPr>
          <a:lstStyle/>
          <a:p>
            <a:pPr algn="ctr"/>
            <a:r>
              <a:rPr lang="en-US" sz="3200" dirty="0">
                <a:ln w="0"/>
                <a:solidFill>
                  <a:schemeClr val="bg2">
                    <a:lumMod val="50000"/>
                  </a:schemeClr>
                </a:solidFill>
                <a:effectLst>
                  <a:outerShdw blurRad="38100" dist="19050" dir="2700000" algn="tl" rotWithShape="0">
                    <a:schemeClr val="dk1">
                      <a:alpha val="40000"/>
                    </a:schemeClr>
                  </a:outerShdw>
                </a:effectLst>
              </a:rPr>
              <a:t>NEVER USE OTHER PEOPLE</a:t>
            </a:r>
          </a:p>
          <a:p>
            <a:pPr algn="ctr"/>
            <a:r>
              <a:rPr lang="en-US" sz="3200" b="0" cap="none" spc="0" dirty="0">
                <a:ln w="0"/>
                <a:solidFill>
                  <a:schemeClr val="bg2">
                    <a:lumMod val="50000"/>
                  </a:schemeClr>
                </a:solidFill>
                <a:effectLst>
                  <a:outerShdw blurRad="38100" dist="19050" dir="2700000" algn="tl" rotWithShape="0">
                    <a:schemeClr val="dk1">
                      <a:alpha val="40000"/>
                    </a:schemeClr>
                  </a:outerShdw>
                </a:effectLst>
              </a:rPr>
              <a:t>FOR SELFISH GAIN</a:t>
            </a:r>
          </a:p>
        </p:txBody>
      </p:sp>
      <p:sp>
        <p:nvSpPr>
          <p:cNvPr id="4" name="Rectangle 3">
            <a:extLst>
              <a:ext uri="{FF2B5EF4-FFF2-40B4-BE49-F238E27FC236}">
                <a16:creationId xmlns:a16="http://schemas.microsoft.com/office/drawing/2014/main" id="{CB9A03D8-D14E-417C-AB6C-F8F4EFB1D9B5}"/>
              </a:ext>
            </a:extLst>
          </p:cNvPr>
          <p:cNvSpPr/>
          <p:nvPr/>
        </p:nvSpPr>
        <p:spPr>
          <a:xfrm>
            <a:off x="2683447" y="2052933"/>
            <a:ext cx="5462714" cy="1569660"/>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START BY HELPING THOSE WHO</a:t>
            </a:r>
          </a:p>
          <a:p>
            <a:pPr algn="ctr"/>
            <a:r>
              <a:rPr lang="en-US" sz="3200" b="0" cap="none" spc="0" dirty="0">
                <a:ln w="0"/>
                <a:solidFill>
                  <a:schemeClr val="tx1"/>
                </a:solidFill>
                <a:effectLst>
                  <a:outerShdw blurRad="38100" dist="19050" dir="2700000" algn="tl" rotWithShape="0">
                    <a:schemeClr val="dk1">
                      <a:alpha val="40000"/>
                    </a:schemeClr>
                  </a:outerShdw>
                </a:effectLst>
              </a:rPr>
              <a:t>ARE TRAPPED BY SIN AND THE</a:t>
            </a:r>
          </a:p>
          <a:p>
            <a:pPr algn="ctr"/>
            <a:r>
              <a:rPr lang="en-US" sz="3200" dirty="0">
                <a:ln w="0"/>
                <a:effectLst>
                  <a:outerShdw blurRad="38100" dist="19050" dir="2700000" algn="tl" rotWithShape="0">
                    <a:schemeClr val="dk1">
                      <a:alpha val="40000"/>
                    </a:schemeClr>
                  </a:outerShdw>
                </a:effectLst>
              </a:rPr>
              <a:t>CIRCUMSTANCES OF LIFE</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01700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generated with very high confidence">
            <a:extLst>
              <a:ext uri="{FF2B5EF4-FFF2-40B4-BE49-F238E27FC236}">
                <a16:creationId xmlns:a16="http://schemas.microsoft.com/office/drawing/2014/main" id="{E25B56B6-6114-4B4F-B901-BA1A8EF4A07C}"/>
              </a:ext>
            </a:extLst>
          </p:cNvPr>
          <p:cNvPicPr>
            <a:picLocks noChangeAspect="1"/>
          </p:cNvPicPr>
          <p:nvPr/>
        </p:nvPicPr>
        <p:blipFill rotWithShape="1">
          <a:blip r:embed="rId2">
            <a:extLst>
              <a:ext uri="{28A0092B-C50C-407E-A947-70E740481C1C}">
                <a14:useLocalDpi xmlns:a14="http://schemas.microsoft.com/office/drawing/2010/main" val="0"/>
              </a:ext>
            </a:extLst>
          </a:blip>
          <a:srcRect r="59570"/>
          <a:stretch/>
        </p:blipFill>
        <p:spPr>
          <a:xfrm>
            <a:off x="0" y="177633"/>
            <a:ext cx="3327400" cy="6502734"/>
          </a:xfrm>
          <a:prstGeom prst="rect">
            <a:avLst/>
          </a:prstGeom>
        </p:spPr>
      </p:pic>
      <p:sp>
        <p:nvSpPr>
          <p:cNvPr id="6" name="Rectangle 5">
            <a:extLst>
              <a:ext uri="{FF2B5EF4-FFF2-40B4-BE49-F238E27FC236}">
                <a16:creationId xmlns:a16="http://schemas.microsoft.com/office/drawing/2014/main" id="{C4378514-A6B1-4AFC-8DD6-CCE82A44473A}"/>
              </a:ext>
            </a:extLst>
          </p:cNvPr>
          <p:cNvSpPr/>
          <p:nvPr/>
        </p:nvSpPr>
        <p:spPr>
          <a:xfrm>
            <a:off x="2861002" y="871835"/>
            <a:ext cx="4641206" cy="1077218"/>
          </a:xfrm>
          <a:prstGeom prst="rect">
            <a:avLst/>
          </a:prstGeom>
          <a:noFill/>
        </p:spPr>
        <p:txBody>
          <a:bodyPr wrap="none" lIns="91440" tIns="45720" rIns="91440" bIns="45720">
            <a:spAutoFit/>
          </a:bodyPr>
          <a:lstStyle/>
          <a:p>
            <a:pPr algn="ctr"/>
            <a:r>
              <a:rPr lang="en-US" sz="3200" dirty="0">
                <a:ln w="0"/>
                <a:solidFill>
                  <a:schemeClr val="bg2">
                    <a:lumMod val="50000"/>
                  </a:schemeClr>
                </a:solidFill>
                <a:effectLst>
                  <a:outerShdw blurRad="38100" dist="19050" dir="2700000" algn="tl" rotWithShape="0">
                    <a:schemeClr val="dk1">
                      <a:alpha val="40000"/>
                    </a:schemeClr>
                  </a:outerShdw>
                </a:effectLst>
              </a:rPr>
              <a:t>NEVER USE OTHER PEOPLE</a:t>
            </a:r>
          </a:p>
          <a:p>
            <a:pPr algn="ctr"/>
            <a:r>
              <a:rPr lang="en-US" sz="3200" b="0" cap="none" spc="0" dirty="0">
                <a:ln w="0"/>
                <a:solidFill>
                  <a:schemeClr val="bg2">
                    <a:lumMod val="50000"/>
                  </a:schemeClr>
                </a:solidFill>
                <a:effectLst>
                  <a:outerShdw blurRad="38100" dist="19050" dir="2700000" algn="tl" rotWithShape="0">
                    <a:schemeClr val="dk1">
                      <a:alpha val="40000"/>
                    </a:schemeClr>
                  </a:outerShdw>
                </a:effectLst>
              </a:rPr>
              <a:t>FOR SELFISH GAIN</a:t>
            </a:r>
          </a:p>
        </p:txBody>
      </p:sp>
      <p:sp>
        <p:nvSpPr>
          <p:cNvPr id="4" name="Rectangle 3">
            <a:extLst>
              <a:ext uri="{FF2B5EF4-FFF2-40B4-BE49-F238E27FC236}">
                <a16:creationId xmlns:a16="http://schemas.microsoft.com/office/drawing/2014/main" id="{CB9A03D8-D14E-417C-AB6C-F8F4EFB1D9B5}"/>
              </a:ext>
            </a:extLst>
          </p:cNvPr>
          <p:cNvSpPr/>
          <p:nvPr/>
        </p:nvSpPr>
        <p:spPr>
          <a:xfrm>
            <a:off x="2683447" y="2052933"/>
            <a:ext cx="5462714" cy="1569660"/>
          </a:xfrm>
          <a:prstGeom prst="rect">
            <a:avLst/>
          </a:prstGeom>
          <a:noFill/>
        </p:spPr>
        <p:txBody>
          <a:bodyPr wrap="none" lIns="91440" tIns="45720" rIns="91440" bIns="45720">
            <a:spAutoFit/>
          </a:bodyPr>
          <a:lstStyle/>
          <a:p>
            <a:pPr algn="ctr"/>
            <a:r>
              <a:rPr lang="en-US" sz="3200" dirty="0">
                <a:ln w="0"/>
                <a:solidFill>
                  <a:schemeClr val="bg2">
                    <a:lumMod val="50000"/>
                  </a:schemeClr>
                </a:solidFill>
                <a:effectLst>
                  <a:outerShdw blurRad="38100" dist="19050" dir="2700000" algn="tl" rotWithShape="0">
                    <a:schemeClr val="dk1">
                      <a:alpha val="40000"/>
                    </a:schemeClr>
                  </a:outerShdw>
                </a:effectLst>
              </a:rPr>
              <a:t>START BY HELPING THOSE WHO</a:t>
            </a:r>
          </a:p>
          <a:p>
            <a:pPr algn="ctr"/>
            <a:r>
              <a:rPr lang="en-US" sz="3200" b="0" cap="none" spc="0" dirty="0">
                <a:ln w="0"/>
                <a:solidFill>
                  <a:schemeClr val="bg2">
                    <a:lumMod val="50000"/>
                  </a:schemeClr>
                </a:solidFill>
                <a:effectLst>
                  <a:outerShdw blurRad="38100" dist="19050" dir="2700000" algn="tl" rotWithShape="0">
                    <a:schemeClr val="dk1">
                      <a:alpha val="40000"/>
                    </a:schemeClr>
                  </a:outerShdw>
                </a:effectLst>
              </a:rPr>
              <a:t>ARE TRAPPED BY SIN AND THE</a:t>
            </a:r>
          </a:p>
          <a:p>
            <a:pPr algn="ctr"/>
            <a:r>
              <a:rPr lang="en-US" sz="3200" dirty="0">
                <a:ln w="0"/>
                <a:solidFill>
                  <a:schemeClr val="bg2">
                    <a:lumMod val="50000"/>
                  </a:schemeClr>
                </a:solidFill>
                <a:effectLst>
                  <a:outerShdw blurRad="38100" dist="19050" dir="2700000" algn="tl" rotWithShape="0">
                    <a:schemeClr val="dk1">
                      <a:alpha val="40000"/>
                    </a:schemeClr>
                  </a:outerShdw>
                </a:effectLst>
              </a:rPr>
              <a:t>CIRCUMSTANCES OF LIFE</a:t>
            </a:r>
            <a:endParaRPr lang="en-US" sz="3200" b="0" cap="none" spc="0" dirty="0">
              <a:ln w="0"/>
              <a:solidFill>
                <a:schemeClr val="bg2">
                  <a:lumMod val="50000"/>
                </a:schemeClr>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A75799F0-DE8D-42C1-9C99-82F882B83E44}"/>
              </a:ext>
            </a:extLst>
          </p:cNvPr>
          <p:cNvSpPr/>
          <p:nvPr/>
        </p:nvSpPr>
        <p:spPr>
          <a:xfrm>
            <a:off x="2292930" y="3590446"/>
            <a:ext cx="6530377" cy="1569660"/>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DETERMINE TO SEE EVERY PERSON AS</a:t>
            </a:r>
          </a:p>
          <a:p>
            <a:pPr algn="ctr"/>
            <a:r>
              <a:rPr lang="en-US" sz="3200" b="0" cap="none" spc="0" dirty="0">
                <a:ln w="0"/>
                <a:solidFill>
                  <a:schemeClr val="tx1"/>
                </a:solidFill>
                <a:effectLst>
                  <a:outerShdw blurRad="38100" dist="19050" dir="2700000" algn="tl" rotWithShape="0">
                    <a:schemeClr val="dk1">
                      <a:alpha val="40000"/>
                    </a:schemeClr>
                  </a:outerShdw>
                </a:effectLst>
              </a:rPr>
              <a:t>A PRECIOUS CREATION MADE IN THE</a:t>
            </a:r>
          </a:p>
          <a:p>
            <a:pPr algn="ctr"/>
            <a:r>
              <a:rPr lang="en-US" sz="3200" dirty="0">
                <a:ln w="0"/>
                <a:effectLst>
                  <a:outerShdw blurRad="38100" dist="19050" dir="2700000" algn="tl" rotWithShape="0">
                    <a:schemeClr val="dk1">
                      <a:alpha val="40000"/>
                    </a:schemeClr>
                  </a:outerShdw>
                </a:effectLst>
              </a:rPr>
              <a:t>IMAGE OF GOD</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87355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0714"/>
          <a:stretch/>
        </p:blipFill>
        <p:spPr>
          <a:xfrm>
            <a:off x="-1" y="0"/>
            <a:ext cx="9144001" cy="6858000"/>
          </a:xfrm>
          <a:prstGeom prst="rect">
            <a:avLst/>
          </a:prstGeom>
        </p:spPr>
      </p:pic>
    </p:spTree>
    <p:extLst>
      <p:ext uri="{BB962C8B-B14F-4D97-AF65-F5344CB8AC3E}">
        <p14:creationId xmlns:p14="http://schemas.microsoft.com/office/powerpoint/2010/main" val="4008912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lidesharecdn.com/f4thyearupperroom-100811201632-phpapp02/95/4th-year-upper-room-message-6-728.jpg?cb=12818886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034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generated with very high confidence">
            <a:extLst>
              <a:ext uri="{FF2B5EF4-FFF2-40B4-BE49-F238E27FC236}">
                <a16:creationId xmlns:a16="http://schemas.microsoft.com/office/drawing/2014/main" id="{E25B56B6-6114-4B4F-B901-BA1A8EF4A07C}"/>
              </a:ext>
            </a:extLst>
          </p:cNvPr>
          <p:cNvPicPr>
            <a:picLocks noChangeAspect="1"/>
          </p:cNvPicPr>
          <p:nvPr/>
        </p:nvPicPr>
        <p:blipFill rotWithShape="1">
          <a:blip r:embed="rId2">
            <a:extLst>
              <a:ext uri="{28A0092B-C50C-407E-A947-70E740481C1C}">
                <a14:useLocalDpi xmlns:a14="http://schemas.microsoft.com/office/drawing/2010/main" val="0"/>
              </a:ext>
            </a:extLst>
          </a:blip>
          <a:srcRect r="59570"/>
          <a:stretch/>
        </p:blipFill>
        <p:spPr>
          <a:xfrm>
            <a:off x="0" y="177633"/>
            <a:ext cx="3327400" cy="6502734"/>
          </a:xfrm>
          <a:prstGeom prst="rect">
            <a:avLst/>
          </a:prstGeom>
        </p:spPr>
      </p:pic>
      <p:sp>
        <p:nvSpPr>
          <p:cNvPr id="6" name="Rectangle 5">
            <a:extLst>
              <a:ext uri="{FF2B5EF4-FFF2-40B4-BE49-F238E27FC236}">
                <a16:creationId xmlns:a16="http://schemas.microsoft.com/office/drawing/2014/main" id="{C4378514-A6B1-4AFC-8DD6-CCE82A44473A}"/>
              </a:ext>
            </a:extLst>
          </p:cNvPr>
          <p:cNvSpPr/>
          <p:nvPr/>
        </p:nvSpPr>
        <p:spPr>
          <a:xfrm>
            <a:off x="2861002" y="620676"/>
            <a:ext cx="4641206" cy="1077218"/>
          </a:xfrm>
          <a:prstGeom prst="rect">
            <a:avLst/>
          </a:prstGeom>
          <a:noFill/>
        </p:spPr>
        <p:txBody>
          <a:bodyPr wrap="none" lIns="91440" tIns="45720" rIns="91440" bIns="45720">
            <a:spAutoFit/>
          </a:bodyPr>
          <a:lstStyle/>
          <a:p>
            <a:pPr algn="ctr"/>
            <a:r>
              <a:rPr lang="en-US" sz="3200" dirty="0">
                <a:ln w="0"/>
                <a:solidFill>
                  <a:schemeClr val="bg2">
                    <a:lumMod val="50000"/>
                  </a:schemeClr>
                </a:solidFill>
                <a:effectLst>
                  <a:outerShdw blurRad="38100" dist="19050" dir="2700000" algn="tl" rotWithShape="0">
                    <a:schemeClr val="dk1">
                      <a:alpha val="40000"/>
                    </a:schemeClr>
                  </a:outerShdw>
                </a:effectLst>
              </a:rPr>
              <a:t>NEVER USE OTHER PEOPLE</a:t>
            </a:r>
          </a:p>
          <a:p>
            <a:pPr algn="ctr"/>
            <a:r>
              <a:rPr lang="en-US" sz="3200" b="0" cap="none" spc="0" dirty="0">
                <a:ln w="0"/>
                <a:solidFill>
                  <a:schemeClr val="bg2">
                    <a:lumMod val="50000"/>
                  </a:schemeClr>
                </a:solidFill>
                <a:effectLst>
                  <a:outerShdw blurRad="38100" dist="19050" dir="2700000" algn="tl" rotWithShape="0">
                    <a:schemeClr val="dk1">
                      <a:alpha val="40000"/>
                    </a:schemeClr>
                  </a:outerShdw>
                </a:effectLst>
              </a:rPr>
              <a:t>FOR SELFISH GAIN</a:t>
            </a:r>
          </a:p>
        </p:txBody>
      </p:sp>
      <p:sp>
        <p:nvSpPr>
          <p:cNvPr id="4" name="Rectangle 3">
            <a:extLst>
              <a:ext uri="{FF2B5EF4-FFF2-40B4-BE49-F238E27FC236}">
                <a16:creationId xmlns:a16="http://schemas.microsoft.com/office/drawing/2014/main" id="{CB9A03D8-D14E-417C-AB6C-F8F4EFB1D9B5}"/>
              </a:ext>
            </a:extLst>
          </p:cNvPr>
          <p:cNvSpPr/>
          <p:nvPr/>
        </p:nvSpPr>
        <p:spPr>
          <a:xfrm>
            <a:off x="2621417" y="1859340"/>
            <a:ext cx="5462714" cy="1569660"/>
          </a:xfrm>
          <a:prstGeom prst="rect">
            <a:avLst/>
          </a:prstGeom>
          <a:noFill/>
        </p:spPr>
        <p:txBody>
          <a:bodyPr wrap="none" lIns="91440" tIns="45720" rIns="91440" bIns="45720">
            <a:spAutoFit/>
          </a:bodyPr>
          <a:lstStyle/>
          <a:p>
            <a:pPr algn="ctr"/>
            <a:r>
              <a:rPr lang="en-US" sz="3200" dirty="0">
                <a:ln w="0"/>
                <a:solidFill>
                  <a:schemeClr val="bg2">
                    <a:lumMod val="50000"/>
                  </a:schemeClr>
                </a:solidFill>
                <a:effectLst>
                  <a:outerShdw blurRad="38100" dist="19050" dir="2700000" algn="tl" rotWithShape="0">
                    <a:schemeClr val="dk1">
                      <a:alpha val="40000"/>
                    </a:schemeClr>
                  </a:outerShdw>
                </a:effectLst>
              </a:rPr>
              <a:t>START BY HELPING THOSE WHO</a:t>
            </a:r>
          </a:p>
          <a:p>
            <a:pPr algn="ctr"/>
            <a:r>
              <a:rPr lang="en-US" sz="3200" b="0" cap="none" spc="0" dirty="0">
                <a:ln w="0"/>
                <a:solidFill>
                  <a:schemeClr val="bg2">
                    <a:lumMod val="50000"/>
                  </a:schemeClr>
                </a:solidFill>
                <a:effectLst>
                  <a:outerShdw blurRad="38100" dist="19050" dir="2700000" algn="tl" rotWithShape="0">
                    <a:schemeClr val="dk1">
                      <a:alpha val="40000"/>
                    </a:schemeClr>
                  </a:outerShdw>
                </a:effectLst>
              </a:rPr>
              <a:t>ARE TRAPPED BY SIN AND THE</a:t>
            </a:r>
          </a:p>
          <a:p>
            <a:pPr algn="ctr"/>
            <a:r>
              <a:rPr lang="en-US" sz="3200" dirty="0">
                <a:ln w="0"/>
                <a:solidFill>
                  <a:schemeClr val="bg2">
                    <a:lumMod val="50000"/>
                  </a:schemeClr>
                </a:solidFill>
                <a:effectLst>
                  <a:outerShdw blurRad="38100" dist="19050" dir="2700000" algn="tl" rotWithShape="0">
                    <a:schemeClr val="dk1">
                      <a:alpha val="40000"/>
                    </a:schemeClr>
                  </a:outerShdw>
                </a:effectLst>
              </a:rPr>
              <a:t>CIRCUMSTANCES OF LIFE</a:t>
            </a:r>
            <a:endParaRPr lang="en-US" sz="3200" b="0" cap="none" spc="0" dirty="0">
              <a:ln w="0"/>
              <a:solidFill>
                <a:schemeClr val="bg2">
                  <a:lumMod val="50000"/>
                </a:schemeClr>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A75799F0-DE8D-42C1-9C99-82F882B83E44}"/>
              </a:ext>
            </a:extLst>
          </p:cNvPr>
          <p:cNvSpPr/>
          <p:nvPr/>
        </p:nvSpPr>
        <p:spPr>
          <a:xfrm>
            <a:off x="2551413" y="3395423"/>
            <a:ext cx="6530377" cy="1569660"/>
          </a:xfrm>
          <a:prstGeom prst="rect">
            <a:avLst/>
          </a:prstGeom>
          <a:noFill/>
        </p:spPr>
        <p:txBody>
          <a:bodyPr wrap="none" lIns="91440" tIns="45720" rIns="91440" bIns="45720">
            <a:spAutoFit/>
          </a:bodyPr>
          <a:lstStyle/>
          <a:p>
            <a:pPr algn="ctr"/>
            <a:r>
              <a:rPr lang="en-US" sz="3200" dirty="0">
                <a:ln w="0"/>
                <a:solidFill>
                  <a:schemeClr val="bg2">
                    <a:lumMod val="50000"/>
                  </a:schemeClr>
                </a:solidFill>
                <a:effectLst>
                  <a:outerShdw blurRad="38100" dist="19050" dir="2700000" algn="tl" rotWithShape="0">
                    <a:schemeClr val="dk1">
                      <a:alpha val="40000"/>
                    </a:schemeClr>
                  </a:outerShdw>
                </a:effectLst>
              </a:rPr>
              <a:t>DETERMINE TO SEE EVERY PERSON AS</a:t>
            </a:r>
          </a:p>
          <a:p>
            <a:pPr algn="ctr"/>
            <a:r>
              <a:rPr lang="en-US" sz="3200" b="0" cap="none" spc="0" dirty="0">
                <a:ln w="0"/>
                <a:solidFill>
                  <a:schemeClr val="bg2">
                    <a:lumMod val="50000"/>
                  </a:schemeClr>
                </a:solidFill>
                <a:effectLst>
                  <a:outerShdw blurRad="38100" dist="19050" dir="2700000" algn="tl" rotWithShape="0">
                    <a:schemeClr val="dk1">
                      <a:alpha val="40000"/>
                    </a:schemeClr>
                  </a:outerShdw>
                </a:effectLst>
              </a:rPr>
              <a:t>A PRECIOUS CREATION MADE IN THE</a:t>
            </a:r>
          </a:p>
          <a:p>
            <a:pPr algn="ctr"/>
            <a:r>
              <a:rPr lang="en-US" sz="3200" dirty="0">
                <a:ln w="0"/>
                <a:solidFill>
                  <a:schemeClr val="bg2">
                    <a:lumMod val="50000"/>
                  </a:schemeClr>
                </a:solidFill>
                <a:effectLst>
                  <a:outerShdw blurRad="38100" dist="19050" dir="2700000" algn="tl" rotWithShape="0">
                    <a:schemeClr val="dk1">
                      <a:alpha val="40000"/>
                    </a:schemeClr>
                  </a:outerShdw>
                </a:effectLst>
              </a:rPr>
              <a:t>IMAGE OF GOD</a:t>
            </a:r>
            <a:endParaRPr lang="en-US" sz="3200" b="0" cap="none" spc="0" dirty="0">
              <a:ln w="0"/>
              <a:solidFill>
                <a:schemeClr val="bg2">
                  <a:lumMod val="50000"/>
                </a:schemeClr>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F129589C-7D4D-4BB3-B5AD-BC78E4C80188}"/>
              </a:ext>
            </a:extLst>
          </p:cNvPr>
          <p:cNvSpPr/>
          <p:nvPr/>
        </p:nvSpPr>
        <p:spPr>
          <a:xfrm>
            <a:off x="2861002" y="5027114"/>
            <a:ext cx="5586786" cy="1569660"/>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MAKE IT OUR MISSION TO HELP </a:t>
            </a:r>
          </a:p>
          <a:p>
            <a:pPr algn="ctr"/>
            <a:r>
              <a:rPr lang="en-US" sz="3200" dirty="0">
                <a:ln w="0"/>
                <a:effectLst>
                  <a:outerShdw blurRad="38100" dist="19050" dir="2700000" algn="tl" rotWithShape="0">
                    <a:schemeClr val="dk1">
                      <a:alpha val="40000"/>
                    </a:schemeClr>
                  </a:outerShdw>
                </a:effectLst>
              </a:rPr>
              <a:t>PEOPLE FIND THEIR GOD-GIVEN </a:t>
            </a:r>
          </a:p>
          <a:p>
            <a:pPr algn="ctr"/>
            <a:r>
              <a:rPr lang="en-US" sz="3200" b="0" cap="none" spc="0" dirty="0">
                <a:ln w="0"/>
                <a:solidFill>
                  <a:schemeClr val="tx1"/>
                </a:solidFill>
                <a:effectLst>
                  <a:outerShdw blurRad="38100" dist="19050" dir="2700000" algn="tl" rotWithShape="0">
                    <a:schemeClr val="dk1">
                      <a:alpha val="40000"/>
                    </a:schemeClr>
                  </a:outerShdw>
                </a:effectLst>
              </a:rPr>
              <a:t>PURPOSE </a:t>
            </a:r>
          </a:p>
        </p:txBody>
      </p:sp>
    </p:spTree>
    <p:extLst>
      <p:ext uri="{BB962C8B-B14F-4D97-AF65-F5344CB8AC3E}">
        <p14:creationId xmlns:p14="http://schemas.microsoft.com/office/powerpoint/2010/main" val="1000878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pinimg.com/originals/e3/cc/92/e3cc926c14dff075a27c4ccc3c6e461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pinimg.com/originals/e3/cc/92/e3cc926c14dff075a27c4ccc3c6e461f.jpg"/>
          <p:cNvPicPr>
            <a:picLocks noChangeAspect="1" noChangeArrowheads="1"/>
          </p:cNvPicPr>
          <p:nvPr/>
        </p:nvPicPr>
        <p:blipFill rotWithShape="1">
          <a:blip r:embed="rId2">
            <a:extLst>
              <a:ext uri="{28A0092B-C50C-407E-A947-70E740481C1C}">
                <a14:useLocalDpi xmlns:a14="http://schemas.microsoft.com/office/drawing/2010/main" val="0"/>
              </a:ext>
            </a:extLst>
          </a:blip>
          <a:srcRect l="13750" t="84230" r="46458" b="11685"/>
          <a:stretch/>
        </p:blipFill>
        <p:spPr bwMode="auto">
          <a:xfrm>
            <a:off x="614149" y="6059607"/>
            <a:ext cx="3638549" cy="4094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s://i.pinimg.com/originals/e3/cc/92/e3cc926c14dff075a27c4ccc3c6e461f.jpg"/>
          <p:cNvPicPr>
            <a:picLocks noChangeAspect="1" noChangeArrowheads="1"/>
          </p:cNvPicPr>
          <p:nvPr/>
        </p:nvPicPr>
        <p:blipFill rotWithShape="1">
          <a:blip r:embed="rId2">
            <a:extLst>
              <a:ext uri="{28A0092B-C50C-407E-A947-70E740481C1C}">
                <a14:useLocalDpi xmlns:a14="http://schemas.microsoft.com/office/drawing/2010/main" val="0"/>
              </a:ext>
            </a:extLst>
          </a:blip>
          <a:srcRect l="13750" t="84230" r="46458" b="11685"/>
          <a:stretch/>
        </p:blipFill>
        <p:spPr bwMode="auto">
          <a:xfrm>
            <a:off x="1323834" y="6059606"/>
            <a:ext cx="4053384" cy="5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812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irdedwithtruth.org/wp-content/uploads/2010/03/John-10-27-My-Sheep-Hear-My-Voice-Girded-with-Tru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3789"/>
            <a:ext cx="9156867" cy="54142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girdedwithtruth.org/wp-content/uploads/2010/03/John-10-27-My-Sheep-Hear-My-Voice-Girded-with-Truth.png"/>
          <p:cNvPicPr>
            <a:picLocks noChangeAspect="1" noChangeArrowheads="1"/>
          </p:cNvPicPr>
          <p:nvPr/>
        </p:nvPicPr>
        <p:blipFill rotWithShape="1">
          <a:blip r:embed="rId2">
            <a:extLst>
              <a:ext uri="{28A0092B-C50C-407E-A947-70E740481C1C}">
                <a14:useLocalDpi xmlns:a14="http://schemas.microsoft.com/office/drawing/2010/main" val="0"/>
              </a:ext>
            </a:extLst>
          </a:blip>
          <a:srcRect b="71111"/>
          <a:stretch/>
        </p:blipFill>
        <p:spPr bwMode="auto">
          <a:xfrm>
            <a:off x="0" y="0"/>
            <a:ext cx="9156867" cy="29838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8442" y="168442"/>
            <a:ext cx="8710863" cy="1923604"/>
          </a:xfrm>
          <a:prstGeom prst="rect">
            <a:avLst/>
          </a:prstGeom>
          <a:noFill/>
        </p:spPr>
        <p:txBody>
          <a:bodyPr wrap="square" rtlCol="0">
            <a:spAutoFit/>
          </a:bodyPr>
          <a:lstStyle/>
          <a:p>
            <a:pPr algn="ctr"/>
            <a:r>
              <a:rPr lang="en-US" sz="3600" b="1" dirty="0">
                <a:latin typeface="Gabriola" panose="04040605051002020D02" pitchFamily="82" charset="0"/>
              </a:rPr>
              <a:t>I have give you an example to follow. </a:t>
            </a:r>
          </a:p>
          <a:p>
            <a:pPr algn="ctr"/>
            <a:r>
              <a:rPr lang="en-US" sz="3600" b="1" dirty="0">
                <a:latin typeface="Gabriola" panose="04040605051002020D02" pitchFamily="82" charset="0"/>
              </a:rPr>
              <a:t>Do as I have done to you!</a:t>
            </a:r>
            <a:endParaRPr lang="en-US" sz="1100" b="1" dirty="0">
              <a:latin typeface="Gabriola" panose="04040605051002020D02" pitchFamily="82" charset="0"/>
            </a:endParaRPr>
          </a:p>
          <a:p>
            <a:pPr algn="ctr"/>
            <a:endParaRPr lang="en-US" sz="1100" b="1" dirty="0">
              <a:latin typeface="Gabriola" panose="04040605051002020D02" pitchFamily="82" charset="0"/>
            </a:endParaRPr>
          </a:p>
          <a:p>
            <a:pPr algn="r"/>
            <a:r>
              <a:rPr lang="en-US" sz="1100" b="1" dirty="0">
                <a:latin typeface="Gabriola" panose="04040605051002020D02" pitchFamily="82" charset="0"/>
              </a:rPr>
              <a:t>           </a:t>
            </a:r>
            <a:r>
              <a:rPr lang="en-US" sz="3600" b="1" dirty="0">
                <a:latin typeface="Gabriola" panose="04040605051002020D02" pitchFamily="82" charset="0"/>
              </a:rPr>
              <a:t>     John 13:15</a:t>
            </a:r>
          </a:p>
        </p:txBody>
      </p:sp>
    </p:spTree>
    <p:extLst>
      <p:ext uri="{BB962C8B-B14F-4D97-AF65-F5344CB8AC3E}">
        <p14:creationId xmlns:p14="http://schemas.microsoft.com/office/powerpoint/2010/main" val="2696265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80C00"/>
        </a:solidFill>
        <a:effectLst/>
      </p:bgPr>
    </p:bg>
    <p:spTree>
      <p:nvGrpSpPr>
        <p:cNvPr id="1" name=""/>
        <p:cNvGrpSpPr/>
        <p:nvPr/>
      </p:nvGrpSpPr>
      <p:grpSpPr>
        <a:xfrm>
          <a:off x="0" y="0"/>
          <a:ext cx="0" cy="0"/>
          <a:chOff x="0" y="0"/>
          <a:chExt cx="0" cy="0"/>
        </a:xfrm>
      </p:grpSpPr>
      <p:pic>
        <p:nvPicPr>
          <p:cNvPr id="14338" name="Picture 2" descr="Thomas à Kempis Quote: “We must imitate Christ’s life and his ways if we are to be truly enlightened and set free from the darkness of our own hearts. Let it be the most important thing we do, then, to reflect on the life of Jesus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66273"/>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11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CF5C2E-9F4A-49C5-B114-73B1CA1F0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6D661030-1D17-4C0F-86DA-30152EA8B7F8}"/>
              </a:ext>
            </a:extLst>
          </p:cNvPr>
          <p:cNvSpPr/>
          <p:nvPr/>
        </p:nvSpPr>
        <p:spPr>
          <a:xfrm>
            <a:off x="2333887" y="5157083"/>
            <a:ext cx="447622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FFFF00"/>
                </a:solidFill>
                <a:effectLst/>
              </a:rPr>
              <a:t>LOST REVENUE</a:t>
            </a:r>
          </a:p>
        </p:txBody>
      </p:sp>
      <p:sp>
        <p:nvSpPr>
          <p:cNvPr id="2" name="TextBox 1"/>
          <p:cNvSpPr txBox="1"/>
          <p:nvPr/>
        </p:nvSpPr>
        <p:spPr>
          <a:xfrm>
            <a:off x="2452914" y="5964301"/>
            <a:ext cx="4357199" cy="707886"/>
          </a:xfrm>
          <a:prstGeom prst="rect">
            <a:avLst/>
          </a:prstGeom>
          <a:noFill/>
        </p:spPr>
        <p:txBody>
          <a:bodyPr wrap="square" rtlCol="0">
            <a:spAutoFit/>
          </a:bodyPr>
          <a:lstStyle/>
          <a:p>
            <a:pPr algn="ctr"/>
            <a:r>
              <a:rPr lang="en-US" sz="4000" b="1" dirty="0" smtClean="0">
                <a:solidFill>
                  <a:schemeClr val="bg1"/>
                </a:solidFill>
              </a:rPr>
              <a:t>MARK 5</a:t>
            </a:r>
            <a:endParaRPr lang="en-US" sz="4000" b="1" dirty="0">
              <a:solidFill>
                <a:schemeClr val="bg1"/>
              </a:solidFill>
            </a:endParaRPr>
          </a:p>
        </p:txBody>
      </p:sp>
    </p:spTree>
    <p:extLst>
      <p:ext uri="{BB962C8B-B14F-4D97-AF65-F5344CB8AC3E}">
        <p14:creationId xmlns:p14="http://schemas.microsoft.com/office/powerpoint/2010/main" val="340294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973102"/>
            <a:ext cx="14764438"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55555"/>
                </a:solidFill>
                <a:effectLst/>
                <a:latin typeface="myriad-pro"/>
              </a:rPr>
              <a:t>hat it is that people value. Here are the Top Ten:</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6699CC"/>
                </a:solidFill>
                <a:effectLst/>
                <a:latin typeface="myriad-pro"/>
                <a:hlinkClick r:id="rId2"/>
              </a:rPr>
              <a:t>  </a:t>
            </a:r>
            <a:endParaRPr kumimoji="0" lang="en-US" altLang="en-US" sz="17400" b="0" i="0" u="none" strike="noStrike" cap="none" normalizeH="0" baseline="0">
              <a:ln>
                <a:noFill/>
              </a:ln>
              <a:solidFill>
                <a:srgbClr val="6699CC"/>
              </a:solidFill>
              <a:effectLst/>
              <a:latin typeface="myriad-pro"/>
            </a:endParaRPr>
          </a:p>
        </p:txBody>
      </p:sp>
      <p:pic>
        <p:nvPicPr>
          <p:cNvPr id="1028" name="Picture 4" descr="http://blog.lifetick.com/wp-content/uploads/2008/10/core-values-chart2.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814286"/>
            <a:ext cx="8666175" cy="50437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82939" y="223981"/>
            <a:ext cx="720396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What people value most</a:t>
            </a:r>
          </a:p>
        </p:txBody>
      </p:sp>
      <p:pic>
        <p:nvPicPr>
          <p:cNvPr id="1030" name="Picture 6" descr="https://media.licdn.com/mpr/mpr/AAEAAQAAAAAAAAwiAAAAJDZkOTRjMGEzLTVjYzQtNDMzMi04NWM4LThlNzliNGY3MWY1M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3004" y="5009680"/>
            <a:ext cx="3980996" cy="184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71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2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33A47C-0A08-46B0-B471-590B12D17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0529"/>
            <a:ext cx="9144000" cy="4795918"/>
          </a:xfrm>
          <a:prstGeom prst="rect">
            <a:avLst/>
          </a:prstGeom>
        </p:spPr>
      </p:pic>
    </p:spTree>
    <p:extLst>
      <p:ext uri="{BB962C8B-B14F-4D97-AF65-F5344CB8AC3E}">
        <p14:creationId xmlns:p14="http://schemas.microsoft.com/office/powerpoint/2010/main" val="167616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slideplayer.com/23/6830305/slides/slide_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13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slideplayer.com/26/8748938/slides/slide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39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lh3.googleusercontent.com/-JpExGAPCJFI/V1H8yFHO6_I/AAAAAAAAEuE/UjUi5DYzxKY/s640/blogger-image--15689384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16114" y="6127174"/>
            <a:ext cx="3523272" cy="707886"/>
          </a:xfrm>
          <a:prstGeom prst="rect">
            <a:avLst/>
          </a:prstGeom>
          <a:noFill/>
        </p:spPr>
        <p:txBody>
          <a:bodyPr wrap="none" lIns="91440" tIns="45720" rIns="91440" bIns="45720">
            <a:spAutoFit/>
          </a:bodyPr>
          <a:lstStyle/>
          <a:p>
            <a:pPr algn="ctr"/>
            <a:r>
              <a:rPr lang="en-US" sz="4000" b="1" spc="50" dirty="0" smtClean="0">
                <a:ln w="0"/>
                <a:solidFill>
                  <a:schemeClr val="bg2"/>
                </a:solidFill>
                <a:effectLst>
                  <a:innerShdw blurRad="63500" dist="50800" dir="13500000">
                    <a:srgbClr val="000000">
                      <a:alpha val="50000"/>
                    </a:srgbClr>
                  </a:innerShdw>
                </a:effectLst>
              </a:rPr>
              <a:t>Matthew 10:28</a:t>
            </a:r>
            <a:endParaRPr lang="en-US" sz="4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96647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https://static1.squarespace.com/static/542d5464e4b0b8e6564c9982/t/55d5a5d7e4b0b5a18133f577/1440064984237/?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502" cy="61280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16114" y="6127174"/>
            <a:ext cx="3523272" cy="707886"/>
          </a:xfrm>
          <a:prstGeom prst="rect">
            <a:avLst/>
          </a:prstGeom>
          <a:noFill/>
        </p:spPr>
        <p:txBody>
          <a:bodyPr wrap="none" lIns="91440" tIns="45720" rIns="91440" bIns="45720">
            <a:spAutoFit/>
          </a:bodyPr>
          <a:lstStyle/>
          <a:p>
            <a:pPr algn="ctr"/>
            <a:r>
              <a:rPr lang="en-US" sz="4000" b="1" spc="50" dirty="0" smtClean="0">
                <a:ln w="0"/>
                <a:solidFill>
                  <a:schemeClr val="bg2"/>
                </a:solidFill>
                <a:effectLst>
                  <a:innerShdw blurRad="63500" dist="50800" dir="13500000">
                    <a:srgbClr val="000000">
                      <a:alpha val="50000"/>
                    </a:srgbClr>
                  </a:innerShdw>
                </a:effectLst>
              </a:rPr>
              <a:t>Matthew 16:26</a:t>
            </a:r>
            <a:endParaRPr lang="en-US" sz="40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4546702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1702</TotalTime>
  <Words>179</Words>
  <Application>Microsoft Office PowerPoint</Application>
  <PresentationFormat>On-screen Show (4:3)</PresentationFormat>
  <Paragraphs>45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Gabriola</vt:lpstr>
      <vt:lpstr>myriad-pro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33</cp:revision>
  <cp:lastPrinted>2018-01-21T16:55:30Z</cp:lastPrinted>
  <dcterms:created xsi:type="dcterms:W3CDTF">2018-01-18T23:06:47Z</dcterms:created>
  <dcterms:modified xsi:type="dcterms:W3CDTF">2018-01-21T16:57:34Z</dcterms:modified>
</cp:coreProperties>
</file>