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7" r:id="rId2"/>
    <p:sldId id="269" r:id="rId3"/>
    <p:sldId id="259" r:id="rId4"/>
    <p:sldId id="272" r:id="rId5"/>
    <p:sldId id="273" r:id="rId6"/>
    <p:sldId id="279" r:id="rId7"/>
    <p:sldId id="270" r:id="rId8"/>
    <p:sldId id="266" r:id="rId9"/>
    <p:sldId id="278" r:id="rId10"/>
    <p:sldId id="260" r:id="rId11"/>
    <p:sldId id="264" r:id="rId12"/>
    <p:sldId id="276" r:id="rId13"/>
    <p:sldId id="277" r:id="rId14"/>
    <p:sldId id="280" r:id="rId15"/>
    <p:sldId id="281" r:id="rId16"/>
    <p:sldId id="282" r:id="rId17"/>
    <p:sldId id="283" r:id="rId18"/>
    <p:sldId id="284" r:id="rId19"/>
    <p:sldId id="285" r:id="rId20"/>
    <p:sldId id="286" r:id="rId21"/>
    <p:sldId id="287" r:id="rId22"/>
    <p:sldId id="290" r:id="rId23"/>
    <p:sldId id="288" r:id="rId24"/>
    <p:sldId id="291" r:id="rId25"/>
    <p:sldId id="289" r:id="rId26"/>
    <p:sldId id="268" r:id="rId27"/>
    <p:sldId id="292" r:id="rId28"/>
    <p:sldId id="293" r:id="rId29"/>
    <p:sldId id="294" r:id="rId30"/>
    <p:sldId id="295" r:id="rId31"/>
    <p:sldId id="296" r:id="rId32"/>
    <p:sldId id="297" r:id="rId33"/>
    <p:sldId id="298" r:id="rId34"/>
    <p:sldId id="299" r:id="rId35"/>
    <p:sldId id="300"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2"/>
    <a:srgbClr val="272613"/>
    <a:srgbClr val="302F17"/>
    <a:srgbClr val="D5A97D"/>
    <a:srgbClr val="C58A4F"/>
    <a:srgbClr val="AD7339"/>
    <a:srgbClr val="996633"/>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0" d="100"/>
          <a:sy n="60" d="100"/>
        </p:scale>
        <p:origin x="270"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4FB0D6-6944-4149-B25B-B65584A7942C}" type="datetimeFigureOut">
              <a:rPr lang="en-US" smtClean="0"/>
              <a:t>1/7/2018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152EE01-7FB2-40C6-BDA0-D6413CE3227A}" type="slidenum">
              <a:rPr lang="en-US" smtClean="0"/>
              <a:t>‹#›</a:t>
            </a:fld>
            <a:endParaRPr lang="en-US"/>
          </a:p>
        </p:txBody>
      </p:sp>
    </p:spTree>
    <p:extLst>
      <p:ext uri="{BB962C8B-B14F-4D97-AF65-F5344CB8AC3E}">
        <p14:creationId xmlns:p14="http://schemas.microsoft.com/office/powerpoint/2010/main" val="1908365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71F0A-3157-413B-B8F7-CE980F0CA79A}"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99935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71F0A-3157-413B-B8F7-CE980F0CA79A}"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32343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71F0A-3157-413B-B8F7-CE980F0CA79A}"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147003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71F0A-3157-413B-B8F7-CE980F0CA79A}"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310924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771F0A-3157-413B-B8F7-CE980F0CA79A}"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119232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71F0A-3157-413B-B8F7-CE980F0CA79A}"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114154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71F0A-3157-413B-B8F7-CE980F0CA79A}"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169252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71F0A-3157-413B-B8F7-CE980F0CA79A}"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33649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71F0A-3157-413B-B8F7-CE980F0CA79A}"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7511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771F0A-3157-413B-B8F7-CE980F0CA79A}"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373624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771F0A-3157-413B-B8F7-CE980F0CA79A}"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0E48E-7DB7-4760-971B-8AF386FF48B4}" type="slidenum">
              <a:rPr lang="en-US" smtClean="0"/>
              <a:t>‹#›</a:t>
            </a:fld>
            <a:endParaRPr lang="en-US"/>
          </a:p>
        </p:txBody>
      </p:sp>
    </p:spTree>
    <p:extLst>
      <p:ext uri="{BB962C8B-B14F-4D97-AF65-F5344CB8AC3E}">
        <p14:creationId xmlns:p14="http://schemas.microsoft.com/office/powerpoint/2010/main" val="147852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71F0A-3157-413B-B8F7-CE980F0CA79A}" type="datetimeFigureOut">
              <a:rPr lang="en-US" smtClean="0"/>
              <a:t>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0E48E-7DB7-4760-971B-8AF386FF48B4}" type="slidenum">
              <a:rPr lang="en-US" smtClean="0"/>
              <a:t>‹#›</a:t>
            </a:fld>
            <a:endParaRPr lang="en-US"/>
          </a:p>
        </p:txBody>
      </p:sp>
    </p:spTree>
    <p:extLst>
      <p:ext uri="{BB962C8B-B14F-4D97-AF65-F5344CB8AC3E}">
        <p14:creationId xmlns:p14="http://schemas.microsoft.com/office/powerpoint/2010/main" val="42722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666" b="43206"/>
          <a:stretch/>
        </p:blipFill>
        <p:spPr>
          <a:xfrm>
            <a:off x="-11382" y="725715"/>
            <a:ext cx="9193410" cy="51525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77" y="1698171"/>
            <a:ext cx="7449958" cy="1807030"/>
          </a:xfrm>
          <a:prstGeom prst="rect">
            <a:avLst/>
          </a:prstGeom>
        </p:spPr>
      </p:pic>
    </p:spTree>
    <p:extLst>
      <p:ext uri="{BB962C8B-B14F-4D97-AF65-F5344CB8AC3E}">
        <p14:creationId xmlns:p14="http://schemas.microsoft.com/office/powerpoint/2010/main" val="321341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92034" y="888961"/>
            <a:ext cx="8159931" cy="2308324"/>
          </a:xfrm>
          <a:prstGeom prst="rect">
            <a:avLst/>
          </a:prstGeom>
          <a:noFill/>
        </p:spPr>
        <p:txBody>
          <a:bodyPr wrap="square" rtlCol="0">
            <a:spAutoFit/>
          </a:bodyPr>
          <a:lstStyle/>
          <a:p>
            <a:pPr algn="ctr"/>
            <a:r>
              <a:rPr lang="en-US" sz="4800" dirty="0">
                <a:solidFill>
                  <a:schemeClr val="bg1"/>
                </a:solidFill>
              </a:rPr>
              <a:t>John 20:21 </a:t>
            </a:r>
            <a:r>
              <a:rPr lang="en-US" sz="3600" dirty="0">
                <a:solidFill>
                  <a:schemeClr val="bg1"/>
                </a:solidFill>
              </a:rPr>
              <a:t>KJV</a:t>
            </a:r>
          </a:p>
          <a:p>
            <a:pPr algn="ctr"/>
            <a:r>
              <a:rPr lang="en-US" sz="4800" dirty="0">
                <a:solidFill>
                  <a:schemeClr val="bg1"/>
                </a:solidFill>
              </a:rPr>
              <a:t>“as my</a:t>
            </a:r>
            <a:r>
              <a:rPr lang="en-US" sz="4800" i="1" dirty="0">
                <a:solidFill>
                  <a:schemeClr val="bg1">
                    <a:lumMod val="85000"/>
                  </a:schemeClr>
                </a:solidFill>
              </a:rPr>
              <a:t> </a:t>
            </a:r>
            <a:r>
              <a:rPr lang="en-US" sz="4800" dirty="0">
                <a:solidFill>
                  <a:schemeClr val="bg1"/>
                </a:solidFill>
              </a:rPr>
              <a:t>Father hath sent Me,</a:t>
            </a:r>
          </a:p>
          <a:p>
            <a:pPr algn="ctr"/>
            <a:r>
              <a:rPr lang="en-US" sz="4800" dirty="0">
                <a:solidFill>
                  <a:schemeClr val="bg1"/>
                </a:solidFill>
              </a:rPr>
              <a:t>even so send I you.”</a:t>
            </a:r>
          </a:p>
        </p:txBody>
      </p:sp>
    </p:spTree>
    <p:extLst>
      <p:ext uri="{BB962C8B-B14F-4D97-AF65-F5344CB8AC3E}">
        <p14:creationId xmlns:p14="http://schemas.microsoft.com/office/powerpoint/2010/main" val="129732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atic1.squarespace.com/static/542d5464e4b0b8e6564c9982/t/5639d907e4b05241c474c36f/1446631692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8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s://s.yimg.com/fz/api/res/1.2/.wYPiswlVNEbcCJ3ppJL0g--/YXBwaWQ9c3JjaGRkO2g9NjE1O3E9OTU7dz02MDA-/http:/media-cache-ec0.pinimg.com/736x/0d/d4/9f/0dd49f2db6fcdad1c1cea53a9f086c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4" y="0"/>
            <a:ext cx="6690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2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freecreatives.com/wp-content/uploads/2015/10/photo-hi-res-black-chalkboard-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2" y="1676400"/>
            <a:ext cx="9183002" cy="5157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mages.freecreatives.com/wp-content/uploads/2015/10/photo-hi-res-black-chalkboard-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b="44598"/>
          <a:stretch/>
        </p:blipFill>
        <p:spPr bwMode="auto">
          <a:xfrm>
            <a:off x="-39002" y="0"/>
            <a:ext cx="9183002" cy="436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550" y="190500"/>
            <a:ext cx="8591550" cy="2123658"/>
          </a:xfrm>
          <a:prstGeom prst="rect">
            <a:avLst/>
          </a:prstGeom>
          <a:noFill/>
        </p:spPr>
        <p:txBody>
          <a:bodyPr wrap="square" rtlCol="0">
            <a:spAutoFit/>
          </a:bodyPr>
          <a:lstStyle/>
          <a:p>
            <a:r>
              <a:rPr lang="en-US" sz="4400" b="1" dirty="0">
                <a:solidFill>
                  <a:schemeClr val="bg1"/>
                </a:solidFill>
                <a:latin typeface="DK Flagellum Dei" pitchFamily="50" charset="0"/>
              </a:rPr>
              <a:t>2. Secondly</a:t>
            </a:r>
            <a:r>
              <a:rPr lang="en-US" sz="4400" dirty="0">
                <a:solidFill>
                  <a:schemeClr val="bg1"/>
                </a:solidFill>
                <a:latin typeface="DK Flagellum Dei" pitchFamily="50" charset="0"/>
              </a:rPr>
              <a:t>, Jesus says, I must share the good news about </a:t>
            </a:r>
            <a:r>
              <a:rPr lang="en-US" sz="4400" b="1" dirty="0">
                <a:solidFill>
                  <a:schemeClr val="bg1"/>
                </a:solidFill>
                <a:latin typeface="DK Flagellum Dei" pitchFamily="50" charset="0"/>
              </a:rPr>
              <a:t>“the kingdom of God</a:t>
            </a:r>
            <a:r>
              <a:rPr lang="en-US" sz="4400" b="1" dirty="0">
                <a:solidFill>
                  <a:schemeClr val="bg1"/>
                </a:solidFill>
              </a:rPr>
              <a:t>”</a:t>
            </a:r>
            <a:r>
              <a:rPr lang="en-US" sz="4400" dirty="0">
                <a:solidFill>
                  <a:schemeClr val="bg1"/>
                </a:solidFill>
              </a:rPr>
              <a:t>.</a:t>
            </a:r>
            <a:r>
              <a:rPr lang="en-US" dirty="0"/>
              <a:t> </a:t>
            </a:r>
          </a:p>
        </p:txBody>
      </p:sp>
    </p:spTree>
    <p:extLst>
      <p:ext uri="{BB962C8B-B14F-4D97-AF65-F5344CB8AC3E}">
        <p14:creationId xmlns:p14="http://schemas.microsoft.com/office/powerpoint/2010/main" val="207345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pictures.agodman.com/wp-content/uploads/2014/09/mark-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99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4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02F1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6041" b="21333"/>
          <a:stretch/>
        </p:blipFill>
        <p:spPr>
          <a:xfrm>
            <a:off x="0" y="685800"/>
            <a:ext cx="9141013" cy="5353050"/>
          </a:xfrm>
          <a:prstGeom prst="rect">
            <a:avLst/>
          </a:prstGeom>
        </p:spPr>
      </p:pic>
      <p:pic>
        <p:nvPicPr>
          <p:cNvPr id="8196" name="Picture 4" descr="Hol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768966"/>
            <a:ext cx="2750911" cy="21746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5188" y="4471561"/>
            <a:ext cx="6778812"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400" b="1" cap="none" spc="0" dirty="0">
                <a:ln/>
                <a:solidFill>
                  <a:schemeClr val="accent4"/>
                </a:solidFill>
                <a:effectLst/>
              </a:rPr>
              <a:t>  </a:t>
            </a:r>
            <a:r>
              <a:rPr lang="en-US" sz="4400" b="1" cap="none" spc="0" dirty="0">
                <a:ln/>
                <a:solidFill>
                  <a:schemeClr val="tx1">
                    <a:lumMod val="95000"/>
                    <a:lumOff val="5000"/>
                  </a:schemeClr>
                </a:solidFill>
                <a:effectLst/>
              </a:rPr>
              <a:t>The Spiritual Rule of God</a:t>
            </a:r>
          </a:p>
        </p:txBody>
      </p:sp>
      <p:sp>
        <p:nvSpPr>
          <p:cNvPr id="4" name="TextBox 3"/>
          <p:cNvSpPr txBox="1"/>
          <p:nvPr/>
        </p:nvSpPr>
        <p:spPr>
          <a:xfrm>
            <a:off x="3352800" y="5241002"/>
            <a:ext cx="4686300" cy="523220"/>
          </a:xfrm>
          <a:prstGeom prst="rect">
            <a:avLst/>
          </a:prstGeom>
          <a:noFill/>
        </p:spPr>
        <p:txBody>
          <a:bodyPr wrap="square" rtlCol="0">
            <a:spAutoFit/>
          </a:bodyPr>
          <a:lstStyle/>
          <a:p>
            <a:pPr algn="ctr"/>
            <a:r>
              <a:rPr lang="en-US" sz="2800" dirty="0"/>
              <a:t>John 14:17-18; 16:32-33</a:t>
            </a:r>
            <a:r>
              <a:rPr lang="en-US" dirty="0"/>
              <a:t>.</a:t>
            </a:r>
          </a:p>
        </p:txBody>
      </p:sp>
    </p:spTree>
    <p:extLst>
      <p:ext uri="{BB962C8B-B14F-4D97-AF65-F5344CB8AC3E}">
        <p14:creationId xmlns:p14="http://schemas.microsoft.com/office/powerpoint/2010/main" val="299271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2613"/>
        </a:solidFill>
        <a:effectLst/>
      </p:bgPr>
    </p:bg>
    <p:spTree>
      <p:nvGrpSpPr>
        <p:cNvPr id="1" name=""/>
        <p:cNvGrpSpPr/>
        <p:nvPr/>
      </p:nvGrpSpPr>
      <p:grpSpPr>
        <a:xfrm>
          <a:off x="0" y="0"/>
          <a:ext cx="0" cy="0"/>
          <a:chOff x="0" y="0"/>
          <a:chExt cx="0" cy="0"/>
        </a:xfrm>
      </p:grpSpPr>
      <p:pic>
        <p:nvPicPr>
          <p:cNvPr id="9218" name="Picture 2" descr="http://media.socastsrm.com/wordpress/wp-content/blogs.dir/1047/files/2017/05/0914161John54-n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3175"/>
            <a:ext cx="6854825"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2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952750"/>
          </a:xfrm>
          <a:prstGeom prst="rect">
            <a:avLst/>
          </a:prstGeom>
          <a:solidFill>
            <a:schemeClr val="accent1"/>
          </a:solidFill>
        </p:spPr>
        <p:txBody>
          <a:bodyPr wrap="square" rtlCol="0">
            <a:spAutoFit/>
          </a:bodyPr>
          <a:lstStyle/>
          <a:p>
            <a:endParaRPr lang="en-US" dirty="0"/>
          </a:p>
        </p:txBody>
      </p:sp>
      <p:sp>
        <p:nvSpPr>
          <p:cNvPr id="3" name="TextBox 2"/>
          <p:cNvSpPr txBox="1"/>
          <p:nvPr/>
        </p:nvSpPr>
        <p:spPr>
          <a:xfrm>
            <a:off x="0" y="2952750"/>
            <a:ext cx="9144000" cy="3905250"/>
          </a:xfrm>
          <a:prstGeom prst="rect">
            <a:avLst/>
          </a:prstGeom>
          <a:solidFill>
            <a:schemeClr val="accent2">
              <a:lumMod val="75000"/>
            </a:schemeClr>
          </a:solidFill>
        </p:spPr>
        <p:txBody>
          <a:bodyPr wrap="square" rtlCol="0">
            <a:spAutoFit/>
          </a:bodyPr>
          <a:lstStyle/>
          <a:p>
            <a:endParaRPr lang="en-US" dirty="0"/>
          </a:p>
        </p:txBody>
      </p:sp>
      <p:pic>
        <p:nvPicPr>
          <p:cNvPr id="10242" name="Picture 2" descr="http://izquotes.com/quotes-pictures/quote-i-don-t-preach-a-social-gospel-i-preach-the-gospel-period-the-gospel-of-our-lord-jesus-christ-is-desmond-tutu-27431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94" t="3557" r="706" b="10000"/>
          <a:stretch/>
        </p:blipFill>
        <p:spPr bwMode="auto">
          <a:xfrm>
            <a:off x="702839" y="638175"/>
            <a:ext cx="7738322"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3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11268" name="Picture 4" descr="https://missionventureministries.files.wordpress.com/2012/10/luke-4-vs-1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0"/>
            <a:ext cx="8039100" cy="686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1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165061"/>
            <a:ext cx="9144000" cy="4339650"/>
          </a:xfrm>
          <a:prstGeom prst="rect">
            <a:avLst/>
          </a:prstGeom>
          <a:noFill/>
        </p:spPr>
        <p:txBody>
          <a:bodyPr wrap="square" rtlCol="0">
            <a:spAutoFit/>
          </a:bodyPr>
          <a:lstStyle/>
          <a:p>
            <a:pPr algn="ctr"/>
            <a:r>
              <a:rPr lang="en-US" sz="3600" b="1" dirty="0">
                <a:solidFill>
                  <a:schemeClr val="bg1"/>
                </a:solidFill>
              </a:rPr>
              <a:t>But you are not willing to come to Me that you may have life. </a:t>
            </a: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3600" b="1" dirty="0">
                <a:solidFill>
                  <a:schemeClr val="bg1"/>
                </a:solidFill>
              </a:rPr>
              <a:t>But now I come to You, and these things I speak in the world, that they may have My joy fulfilled in themselves. </a:t>
            </a:r>
            <a:r>
              <a:rPr lang="en-US" sz="3600" dirty="0">
                <a:solidFill>
                  <a:schemeClr val="bg1"/>
                </a:solidFill>
              </a:rPr>
              <a:t/>
            </a:r>
            <a:br>
              <a:rPr lang="en-US" sz="3600" dirty="0">
                <a:solidFill>
                  <a:schemeClr val="bg1"/>
                </a:solidFill>
              </a:rPr>
            </a:br>
            <a:r>
              <a:rPr lang="en-US" sz="1200" dirty="0">
                <a:solidFill>
                  <a:schemeClr val="bg1"/>
                </a:solidFill>
              </a:rPr>
              <a:t/>
            </a:r>
            <a:br>
              <a:rPr lang="en-US" sz="1200" dirty="0">
                <a:solidFill>
                  <a:schemeClr val="bg1"/>
                </a:solidFill>
              </a:rPr>
            </a:br>
            <a:r>
              <a:rPr lang="en-US" sz="3600" b="1" dirty="0">
                <a:solidFill>
                  <a:schemeClr val="bg1"/>
                </a:solidFill>
              </a:rPr>
              <a:t>I have come that they may have life, and that they may have </a:t>
            </a:r>
            <a:r>
              <a:rPr lang="en-US" sz="3600" b="1" i="1" dirty="0">
                <a:solidFill>
                  <a:schemeClr val="bg1"/>
                </a:solidFill>
              </a:rPr>
              <a:t>it</a:t>
            </a:r>
            <a:r>
              <a:rPr lang="en-US" sz="3600" b="1" dirty="0">
                <a:solidFill>
                  <a:schemeClr val="bg1"/>
                </a:solidFill>
              </a:rPr>
              <a:t> more abundantly. </a:t>
            </a:r>
          </a:p>
        </p:txBody>
      </p:sp>
      <p:sp>
        <p:nvSpPr>
          <p:cNvPr id="2" name="TextBox 1"/>
          <p:cNvSpPr txBox="1"/>
          <p:nvPr/>
        </p:nvSpPr>
        <p:spPr>
          <a:xfrm>
            <a:off x="0" y="6229350"/>
            <a:ext cx="9144000" cy="584775"/>
          </a:xfrm>
          <a:prstGeom prst="rect">
            <a:avLst/>
          </a:prstGeom>
          <a:noFill/>
        </p:spPr>
        <p:txBody>
          <a:bodyPr wrap="square" rtlCol="0">
            <a:spAutoFit/>
          </a:bodyPr>
          <a:lstStyle/>
          <a:p>
            <a:pPr algn="ctr"/>
            <a:r>
              <a:rPr lang="en-US" sz="3200" dirty="0">
                <a:solidFill>
                  <a:schemeClr val="bg1"/>
                </a:solidFill>
              </a:rPr>
              <a:t>John 5:40, 17:13, 10:10</a:t>
            </a:r>
          </a:p>
        </p:txBody>
      </p:sp>
    </p:spTree>
    <p:extLst>
      <p:ext uri="{BB962C8B-B14F-4D97-AF65-F5344CB8AC3E}">
        <p14:creationId xmlns:p14="http://schemas.microsoft.com/office/powerpoint/2010/main" val="302922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A97D"/>
        </a:solidFill>
        <a:effectLst/>
      </p:bgPr>
    </p:bg>
    <p:spTree>
      <p:nvGrpSpPr>
        <p:cNvPr id="1" name=""/>
        <p:cNvGrpSpPr/>
        <p:nvPr/>
      </p:nvGrpSpPr>
      <p:grpSpPr>
        <a:xfrm>
          <a:off x="0" y="0"/>
          <a:ext cx="0" cy="0"/>
          <a:chOff x="0" y="0"/>
          <a:chExt cx="0" cy="0"/>
        </a:xfrm>
      </p:grpSpPr>
      <p:pic>
        <p:nvPicPr>
          <p:cNvPr id="2052" name="Picture 4" descr="http://images.christianpost.com/blog/full/24806/abraham-and-sarah-2-impdfilipinas-blogspot-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21394" cy="3095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stjohnsmcc.org/images/programs/Freed_from_Guilt/Josephs_Coat_of_Many_Col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342" y="0"/>
            <a:ext cx="34194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nnoyzview.files.wordpress.com/2015/01/magi-met-with-king-herod-at-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82" y="3631837"/>
            <a:ext cx="3991429" cy="30137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ssetsnffrgf-a.akamaihd.net/assets/m/1102014607/univ/art/1102014607_univ_lsr_x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40"/>
          <a:stretch/>
        </p:blipFill>
        <p:spPr bwMode="auto">
          <a:xfrm>
            <a:off x="4362450" y="3915987"/>
            <a:ext cx="4610100" cy="244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1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165061"/>
            <a:ext cx="9144000" cy="3231654"/>
          </a:xfrm>
          <a:prstGeom prst="rect">
            <a:avLst/>
          </a:prstGeom>
          <a:noFill/>
        </p:spPr>
        <p:txBody>
          <a:bodyPr wrap="square" rtlCol="0">
            <a:spAutoFit/>
          </a:bodyPr>
          <a:lstStyle/>
          <a:p>
            <a:pPr algn="ct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3600" b="1" dirty="0">
                <a:solidFill>
                  <a:schemeClr val="bg1"/>
                </a:solidFill>
              </a:rPr>
              <a:t>John 12:46 </a:t>
            </a:r>
            <a:r>
              <a:rPr lang="en-US" sz="2800" b="1" dirty="0">
                <a:solidFill>
                  <a:schemeClr val="bg1"/>
                </a:solidFill>
              </a:rPr>
              <a:t>(NKJV) </a:t>
            </a:r>
            <a:r>
              <a:rPr lang="en-US" sz="2800" dirty="0">
                <a:solidFill>
                  <a:schemeClr val="bg1"/>
                </a:solidFill>
              </a:rPr>
              <a:t/>
            </a:r>
            <a:br>
              <a:rPr lang="en-US" sz="2800" dirty="0">
                <a:solidFill>
                  <a:schemeClr val="bg1"/>
                </a:solidFill>
              </a:rPr>
            </a:br>
            <a:r>
              <a:rPr lang="en-US" sz="3600" baseline="30000" dirty="0">
                <a:solidFill>
                  <a:schemeClr val="bg1"/>
                </a:solidFill>
              </a:rPr>
              <a:t>46 </a:t>
            </a:r>
            <a:r>
              <a:rPr lang="en-US" sz="3600" dirty="0">
                <a:solidFill>
                  <a:schemeClr val="bg1"/>
                </a:solidFill>
              </a:rPr>
              <a:t> I have come </a:t>
            </a:r>
            <a:r>
              <a:rPr lang="en-US" sz="3600" i="1" dirty="0">
                <a:solidFill>
                  <a:schemeClr val="bg1"/>
                </a:solidFill>
              </a:rPr>
              <a:t>as</a:t>
            </a:r>
            <a:r>
              <a:rPr lang="en-US" sz="3600" dirty="0">
                <a:solidFill>
                  <a:schemeClr val="bg1"/>
                </a:solidFill>
              </a:rPr>
              <a:t> a light into the world, that whoever believes in Me should not abide in darkness. </a:t>
            </a:r>
            <a:br>
              <a:rPr lang="en-US" sz="3600"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237557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2613"/>
        </a:solidFill>
        <a:effectLst/>
      </p:bgPr>
    </p:bg>
    <p:spTree>
      <p:nvGrpSpPr>
        <p:cNvPr id="1" name=""/>
        <p:cNvGrpSpPr/>
        <p:nvPr/>
      </p:nvGrpSpPr>
      <p:grpSpPr>
        <a:xfrm>
          <a:off x="0" y="0"/>
          <a:ext cx="0" cy="0"/>
          <a:chOff x="0" y="0"/>
          <a:chExt cx="0" cy="0"/>
        </a:xfrm>
      </p:grpSpPr>
      <p:pic>
        <p:nvPicPr>
          <p:cNvPr id="12290" name="Picture 2" descr="https://cdn.shopify.com/s/files/1/0953/6570/products/john14v6_4e34dbb1-8805-4632-8ef0-9612768a9c12_large.jpg?v=1446062689"/>
          <p:cNvPicPr>
            <a:picLocks noChangeAspect="1" noChangeArrowheads="1"/>
          </p:cNvPicPr>
          <p:nvPr/>
        </p:nvPicPr>
        <p:blipFill rotWithShape="1">
          <a:blip r:embed="rId2">
            <a:extLst>
              <a:ext uri="{28A0092B-C50C-407E-A947-70E740481C1C}">
                <a14:useLocalDpi xmlns:a14="http://schemas.microsoft.com/office/drawing/2010/main" val="0"/>
              </a:ext>
            </a:extLst>
          </a:blip>
          <a:srcRect t="9584" b="3750"/>
          <a:stretch/>
        </p:blipFill>
        <p:spPr bwMode="auto">
          <a:xfrm>
            <a:off x="1709981" y="0"/>
            <a:ext cx="5594411" cy="684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5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atterdayprophesy.files.wordpress.com/2014/11/da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2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5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freecreatives.com/wp-content/uploads/2015/10/photo-hi-res-black-chalkboard-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2" y="1676400"/>
            <a:ext cx="9183002" cy="5157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mages.freecreatives.com/wp-content/uploads/2015/10/photo-hi-res-black-chalkboard-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b="44598"/>
          <a:stretch/>
        </p:blipFill>
        <p:spPr bwMode="auto">
          <a:xfrm>
            <a:off x="-39002" y="0"/>
            <a:ext cx="9183002" cy="436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550" y="190500"/>
            <a:ext cx="8591550" cy="3785652"/>
          </a:xfrm>
          <a:prstGeom prst="rect">
            <a:avLst/>
          </a:prstGeom>
          <a:noFill/>
        </p:spPr>
        <p:txBody>
          <a:bodyPr wrap="square" rtlCol="0">
            <a:spAutoFit/>
          </a:bodyPr>
          <a:lstStyle/>
          <a:p>
            <a:pPr algn="ctr"/>
            <a:r>
              <a:rPr lang="en-US" sz="4000" b="1" dirty="0">
                <a:solidFill>
                  <a:schemeClr val="bg1"/>
                </a:solidFill>
                <a:latin typeface="DK Flagellum Dei" pitchFamily="50" charset="0"/>
              </a:rPr>
              <a:t>3. I want us to see from the writers of the four gospels, who gave witness, to the life and ministry of Jesus how the “good news” was delivered, how it was packaged</a:t>
            </a:r>
            <a:r>
              <a:rPr lang="en-US" sz="4000" dirty="0">
                <a:solidFill>
                  <a:schemeClr val="bg1"/>
                </a:solidFill>
                <a:latin typeface="DK Flagellum Dei" pitchFamily="50" charset="0"/>
              </a:rPr>
              <a:t>. </a:t>
            </a:r>
          </a:p>
        </p:txBody>
      </p:sp>
    </p:spTree>
    <p:extLst>
      <p:ext uri="{BB962C8B-B14F-4D97-AF65-F5344CB8AC3E}">
        <p14:creationId xmlns:p14="http://schemas.microsoft.com/office/powerpoint/2010/main" val="243569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666" b="43206"/>
          <a:stretch/>
        </p:blipFill>
        <p:spPr>
          <a:xfrm>
            <a:off x="-11382" y="725715"/>
            <a:ext cx="9193410" cy="51525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77" y="1698171"/>
            <a:ext cx="7449958" cy="1807030"/>
          </a:xfrm>
          <a:prstGeom prst="rect">
            <a:avLst/>
          </a:prstGeom>
        </p:spPr>
      </p:pic>
    </p:spTree>
    <p:extLst>
      <p:ext uri="{BB962C8B-B14F-4D97-AF65-F5344CB8AC3E}">
        <p14:creationId xmlns:p14="http://schemas.microsoft.com/office/powerpoint/2010/main" val="43821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s://dailyverses.net/images/en/NIV/mark-16-15.jpg"/>
          <p:cNvPicPr>
            <a:picLocks noChangeAspect="1" noChangeArrowheads="1"/>
          </p:cNvPicPr>
          <p:nvPr/>
        </p:nvPicPr>
        <p:blipFill rotWithShape="1">
          <a:blip r:embed="rId2">
            <a:extLst>
              <a:ext uri="{28A0092B-C50C-407E-A947-70E740481C1C}">
                <a14:useLocalDpi xmlns:a14="http://schemas.microsoft.com/office/drawing/2010/main" val="0"/>
              </a:ext>
            </a:extLst>
          </a:blip>
          <a:srcRect b="6833"/>
          <a:stretch/>
        </p:blipFill>
        <p:spPr bwMode="auto">
          <a:xfrm>
            <a:off x="0" y="296862"/>
            <a:ext cx="9144000" cy="4675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1500" y="152401"/>
            <a:ext cx="4400550" cy="6494085"/>
          </a:xfrm>
          <a:prstGeom prst="rect">
            <a:avLst/>
          </a:prstGeom>
          <a:solidFill>
            <a:schemeClr val="tx1"/>
          </a:solidFill>
        </p:spPr>
        <p:txBody>
          <a:bodyPr wrap="square" rtlCol="0">
            <a:spAutoFit/>
          </a:bodyPr>
          <a:lstStyle/>
          <a:p>
            <a:pPr algn="ctr"/>
            <a:r>
              <a:rPr lang="en-US" sz="4000" dirty="0">
                <a:solidFill>
                  <a:schemeClr val="bg1"/>
                </a:solidFill>
              </a:rPr>
              <a:t>“Go into all the world and preach the gospel to every creature. He that believeth and is baptized shall be saved; but he that believeth not shall be </a:t>
            </a:r>
            <a:r>
              <a:rPr lang="en-US" sz="4000" dirty="0" err="1" smtClean="0">
                <a:solidFill>
                  <a:schemeClr val="bg1"/>
                </a:solidFill>
              </a:rPr>
              <a:t>condemed</a:t>
            </a:r>
            <a:r>
              <a:rPr lang="en-US" sz="4000" dirty="0" smtClean="0">
                <a:solidFill>
                  <a:schemeClr val="bg1"/>
                </a:solidFill>
              </a:rPr>
              <a:t>.”</a:t>
            </a:r>
            <a:endParaRPr lang="en-US" sz="1600" dirty="0">
              <a:solidFill>
                <a:schemeClr val="bg1"/>
              </a:solidFill>
            </a:endParaRPr>
          </a:p>
          <a:p>
            <a:pPr algn="ctr"/>
            <a:r>
              <a:rPr lang="en-US" sz="1600" dirty="0">
                <a:solidFill>
                  <a:schemeClr val="bg1"/>
                </a:solidFill>
              </a:rPr>
              <a:t>  </a:t>
            </a:r>
          </a:p>
          <a:p>
            <a:pPr algn="ctr"/>
            <a:r>
              <a:rPr lang="en-US" sz="4000" i="1" dirty="0">
                <a:solidFill>
                  <a:schemeClr val="bg1"/>
                </a:solidFill>
              </a:rPr>
              <a:t>Mark 16:15</a:t>
            </a:r>
            <a:endParaRPr lang="en-US" sz="4000" dirty="0">
              <a:solidFill>
                <a:schemeClr val="bg1"/>
              </a:solidFill>
            </a:endParaRPr>
          </a:p>
        </p:txBody>
      </p:sp>
    </p:spTree>
    <p:extLst>
      <p:ext uri="{BB962C8B-B14F-4D97-AF65-F5344CB8AC3E}">
        <p14:creationId xmlns:p14="http://schemas.microsoft.com/office/powerpoint/2010/main" val="219918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emes, True, and Faith: DEAR CHRISTIANS&#10; MARK 16:17-18 SAYS THAT&#10; TRUE BELIEVERS CAN&#10; DRINK POISON AND&#10; BE PERFECTLY FINE.&#10; PLEASE DEMONSTRATE&#10; YOUR FAITH BEFORE YOU IMPOSE&#10; YOUR RELIGION ON THE REST OF US.&#10;CW Brown"/>
          <p:cNvPicPr>
            <a:picLocks noChangeAspect="1" noChangeArrowheads="1"/>
          </p:cNvPicPr>
          <p:nvPr/>
        </p:nvPicPr>
        <p:blipFill rotWithShape="1">
          <a:blip r:embed="rId2">
            <a:extLst>
              <a:ext uri="{28A0092B-C50C-407E-A947-70E740481C1C}">
                <a14:useLocalDpi xmlns:a14="http://schemas.microsoft.com/office/drawing/2010/main" val="0"/>
              </a:ext>
            </a:extLst>
          </a:blip>
          <a:srcRect b="15627"/>
          <a:stretch/>
        </p:blipFill>
        <p:spPr bwMode="auto">
          <a:xfrm>
            <a:off x="1679571" y="1235529"/>
            <a:ext cx="5664654" cy="407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2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22"/>
        </a:solidFill>
        <a:effectLst/>
      </p:bgPr>
    </p:bg>
    <p:spTree>
      <p:nvGrpSpPr>
        <p:cNvPr id="1" name=""/>
        <p:cNvGrpSpPr/>
        <p:nvPr/>
      </p:nvGrpSpPr>
      <p:grpSpPr>
        <a:xfrm>
          <a:off x="0" y="0"/>
          <a:ext cx="0" cy="0"/>
          <a:chOff x="0" y="0"/>
          <a:chExt cx="0" cy="0"/>
        </a:xfrm>
      </p:grpSpPr>
      <p:pic>
        <p:nvPicPr>
          <p:cNvPr id="2050" name="Picture 2" descr="https://voice.dts.edu/wp-content/uploads/sites/11/2010/06/chapel_201006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12" r="24619"/>
          <a:stretch/>
        </p:blipFill>
        <p:spPr bwMode="auto">
          <a:xfrm>
            <a:off x="1" y="-16042"/>
            <a:ext cx="3096126" cy="3476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96127" y="-16043"/>
            <a:ext cx="5935578" cy="2308324"/>
          </a:xfrm>
          <a:prstGeom prst="rect">
            <a:avLst/>
          </a:prstGeom>
          <a:noFill/>
        </p:spPr>
        <p:txBody>
          <a:bodyPr wrap="square" rtlCol="0">
            <a:spAutoFit/>
          </a:bodyPr>
          <a:lstStyle/>
          <a:p>
            <a:pPr algn="ctr"/>
            <a:r>
              <a:rPr lang="en-US" sz="3600" b="1" dirty="0">
                <a:solidFill>
                  <a:schemeClr val="bg1"/>
                </a:solidFill>
              </a:rPr>
              <a:t>John D. </a:t>
            </a:r>
            <a:r>
              <a:rPr lang="en-US" sz="3600" b="1" dirty="0" err="1">
                <a:solidFill>
                  <a:schemeClr val="bg1"/>
                </a:solidFill>
              </a:rPr>
              <a:t>Grassmick</a:t>
            </a:r>
            <a:r>
              <a:rPr lang="en-US" sz="3600" b="1" dirty="0">
                <a:solidFill>
                  <a:schemeClr val="bg1"/>
                </a:solidFill>
              </a:rPr>
              <a:t> </a:t>
            </a:r>
            <a:endParaRPr lang="en-US" sz="3600" b="1" dirty="0" smtClean="0">
              <a:solidFill>
                <a:schemeClr val="bg1"/>
              </a:solidFill>
            </a:endParaRPr>
          </a:p>
          <a:p>
            <a:pPr algn="ctr"/>
            <a:r>
              <a:rPr lang="en-US" sz="3600" dirty="0" smtClean="0">
                <a:solidFill>
                  <a:schemeClr val="bg1"/>
                </a:solidFill>
              </a:rPr>
              <a:t>former </a:t>
            </a:r>
            <a:r>
              <a:rPr lang="en-US" sz="3600" dirty="0">
                <a:solidFill>
                  <a:schemeClr val="bg1"/>
                </a:solidFill>
              </a:rPr>
              <a:t>professor of the </a:t>
            </a:r>
            <a:endParaRPr lang="en-US" sz="3600" dirty="0" smtClean="0">
              <a:solidFill>
                <a:schemeClr val="bg1"/>
              </a:solidFill>
            </a:endParaRPr>
          </a:p>
          <a:p>
            <a:pPr algn="ctr"/>
            <a:r>
              <a:rPr lang="en-US" sz="3600" dirty="0" smtClean="0">
                <a:solidFill>
                  <a:schemeClr val="bg1"/>
                </a:solidFill>
              </a:rPr>
              <a:t>New </a:t>
            </a:r>
            <a:r>
              <a:rPr lang="en-US" sz="3600" dirty="0">
                <a:solidFill>
                  <a:schemeClr val="bg1"/>
                </a:solidFill>
              </a:rPr>
              <a:t>Testament at Dallas Theological Seminary</a:t>
            </a:r>
            <a:endParaRPr lang="en-US" sz="3600" dirty="0">
              <a:solidFill>
                <a:schemeClr val="bg1"/>
              </a:solidFill>
            </a:endParaRPr>
          </a:p>
        </p:txBody>
      </p:sp>
      <p:sp>
        <p:nvSpPr>
          <p:cNvPr id="3" name="TextBox 2"/>
          <p:cNvSpPr txBox="1"/>
          <p:nvPr/>
        </p:nvSpPr>
        <p:spPr>
          <a:xfrm>
            <a:off x="96252" y="3556836"/>
            <a:ext cx="8935453" cy="3323987"/>
          </a:xfrm>
          <a:prstGeom prst="rect">
            <a:avLst/>
          </a:prstGeom>
          <a:noFill/>
        </p:spPr>
        <p:txBody>
          <a:bodyPr wrap="square" rtlCol="0">
            <a:spAutoFit/>
          </a:bodyPr>
          <a:lstStyle/>
          <a:p>
            <a:pPr algn="ctr"/>
            <a:r>
              <a:rPr lang="en-US" sz="3200" dirty="0" smtClean="0">
                <a:solidFill>
                  <a:schemeClr val="bg1"/>
                </a:solidFill>
              </a:rPr>
              <a:t>The </a:t>
            </a:r>
            <a:r>
              <a:rPr lang="en-US" sz="3200" dirty="0">
                <a:solidFill>
                  <a:schemeClr val="bg1"/>
                </a:solidFill>
              </a:rPr>
              <a:t>first two clauses in Mark 16:18 may be understood as conditional clauses with the third clause as the conclusion.</a:t>
            </a:r>
            <a:r>
              <a:rPr lang="en-US" sz="3200" b="1" dirty="0">
                <a:solidFill>
                  <a:schemeClr val="bg1"/>
                </a:solidFill>
              </a:rPr>
              <a:t> </a:t>
            </a:r>
            <a:r>
              <a:rPr lang="en-US" sz="3200" b="1" dirty="0" smtClean="0">
                <a:solidFill>
                  <a:schemeClr val="bg1"/>
                </a:solidFill>
              </a:rPr>
              <a:t>“</a:t>
            </a:r>
            <a:r>
              <a:rPr lang="en-US" sz="3200" b="1" dirty="0">
                <a:solidFill>
                  <a:schemeClr val="bg1"/>
                </a:solidFill>
              </a:rPr>
              <a:t>And if they be compelled to pick up snakes with their hands and if they should be compelled to drink deadly poison, it shall by no means (emphatic negative), harm them.”</a:t>
            </a:r>
          </a:p>
          <a:p>
            <a:endParaRPr lang="en-US" dirty="0"/>
          </a:p>
        </p:txBody>
      </p:sp>
    </p:spTree>
    <p:extLst>
      <p:ext uri="{BB962C8B-B14F-4D97-AF65-F5344CB8AC3E}">
        <p14:creationId xmlns:p14="http://schemas.microsoft.com/office/powerpoint/2010/main" val="428199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fbclakewood.org/monkimage.php?mediaDirectory=mediafiles&amp;mediaId=4767499&amp;fileName=jcd3201-180-18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973179" cy="19731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5472" y="192051"/>
            <a:ext cx="6940169" cy="1323439"/>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A message without a ministry</a:t>
            </a:r>
          </a:p>
          <a:p>
            <a:pPr algn="ctr"/>
            <a:r>
              <a:rPr lang="en-US" sz="4000" b="1" spc="50" dirty="0">
                <a:ln w="0"/>
                <a:solidFill>
                  <a:schemeClr val="bg2"/>
                </a:solidFill>
                <a:effectLst>
                  <a:innerShdw blurRad="63500" dist="50800" dir="13500000">
                    <a:srgbClr val="000000">
                      <a:alpha val="50000"/>
                    </a:srgbClr>
                  </a:innerShdw>
                </a:effectLst>
              </a:rPr>
              <a:t>i</a:t>
            </a:r>
            <a:r>
              <a:rPr lang="en-US" sz="4000" b="1" spc="50" dirty="0" smtClean="0">
                <a:ln w="0"/>
                <a:solidFill>
                  <a:schemeClr val="bg2"/>
                </a:solidFill>
                <a:effectLst>
                  <a:innerShdw blurRad="63500" dist="50800" dir="13500000">
                    <a:srgbClr val="000000">
                      <a:alpha val="50000"/>
                    </a:srgbClr>
                  </a:innerShdw>
                </a:effectLst>
              </a:rPr>
              <a:t>s meaningless to most people.</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83463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fbclakewood.org/monkimage.php?mediaDirectory=mediafiles&amp;mediaId=4767499&amp;fileName=jcd3201-180-18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973179" cy="19731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3388" y="324868"/>
            <a:ext cx="6940169" cy="1323439"/>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A message without a ministry</a:t>
            </a:r>
          </a:p>
          <a:p>
            <a:pPr algn="ctr"/>
            <a:r>
              <a:rPr lang="en-US" sz="4000" b="1" spc="50" dirty="0">
                <a:ln w="0"/>
                <a:solidFill>
                  <a:schemeClr val="bg2"/>
                </a:solidFill>
                <a:effectLst>
                  <a:innerShdw blurRad="63500" dist="50800" dir="13500000">
                    <a:srgbClr val="000000">
                      <a:alpha val="50000"/>
                    </a:srgbClr>
                  </a:innerShdw>
                </a:effectLst>
              </a:rPr>
              <a:t>i</a:t>
            </a:r>
            <a:r>
              <a:rPr lang="en-US" sz="4000" b="1" spc="50" dirty="0" smtClean="0">
                <a:ln w="0"/>
                <a:solidFill>
                  <a:schemeClr val="bg2"/>
                </a:solidFill>
                <a:effectLst>
                  <a:innerShdw blurRad="63500" dist="50800" dir="13500000">
                    <a:srgbClr val="000000">
                      <a:alpha val="50000"/>
                    </a:srgbClr>
                  </a:innerShdw>
                </a:effectLst>
              </a:rPr>
              <a:t>s meaningless to most people.</a:t>
            </a:r>
            <a:endParaRPr lang="en-US" sz="40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128338" y="2679032"/>
            <a:ext cx="8865220" cy="3754874"/>
          </a:xfrm>
          <a:prstGeom prst="rect">
            <a:avLst/>
          </a:prstGeom>
          <a:noFill/>
        </p:spPr>
        <p:txBody>
          <a:bodyPr wrap="square" rtlCol="0">
            <a:spAutoFit/>
          </a:bodyPr>
          <a:lstStyle/>
          <a:p>
            <a:pPr algn="ctr"/>
            <a:r>
              <a:rPr lang="en-US" sz="4400" dirty="0">
                <a:solidFill>
                  <a:srgbClr val="FFFF00"/>
                </a:solidFill>
              </a:rPr>
              <a:t>T</a:t>
            </a:r>
            <a:r>
              <a:rPr lang="en-US" sz="4400" dirty="0" smtClean="0">
                <a:solidFill>
                  <a:srgbClr val="FFFF00"/>
                </a:solidFill>
              </a:rPr>
              <a:t>he </a:t>
            </a:r>
            <a:r>
              <a:rPr lang="en-US" sz="4400" dirty="0">
                <a:solidFill>
                  <a:srgbClr val="FFFF00"/>
                </a:solidFill>
              </a:rPr>
              <a:t>good news that Jesus proclaimed, and the good news that the early church preached, was not only balanced with good works it was authenticated by good works!</a:t>
            </a:r>
          </a:p>
          <a:p>
            <a:endParaRPr lang="en-US" dirty="0"/>
          </a:p>
        </p:txBody>
      </p:sp>
    </p:spTree>
    <p:extLst>
      <p:ext uri="{BB962C8B-B14F-4D97-AF65-F5344CB8AC3E}">
        <p14:creationId xmlns:p14="http://schemas.microsoft.com/office/powerpoint/2010/main" val="380767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189652"/>
            <a:ext cx="8898340" cy="4093428"/>
          </a:xfrm>
          <a:prstGeom prst="rect">
            <a:avLst/>
          </a:prstGeom>
          <a:noFill/>
        </p:spPr>
        <p:txBody>
          <a:bodyPr wrap="square" rtlCol="0">
            <a:spAutoFit/>
          </a:bodyPr>
          <a:lstStyle/>
          <a:p>
            <a:pPr algn="ctr"/>
            <a:r>
              <a:rPr lang="en-US" sz="4400" dirty="0">
                <a:solidFill>
                  <a:schemeClr val="bg1"/>
                </a:solidFill>
              </a:rPr>
              <a:t>I want us to focus on three things.</a:t>
            </a:r>
            <a:endParaRPr lang="en-US" sz="1400" dirty="0">
              <a:solidFill>
                <a:schemeClr val="bg1"/>
              </a:solidFill>
            </a:endParaRPr>
          </a:p>
          <a:p>
            <a:pPr algn="ctr"/>
            <a:endParaRPr lang="en-US" sz="1400" dirty="0">
              <a:solidFill>
                <a:schemeClr val="bg1"/>
              </a:solidFill>
            </a:endParaRPr>
          </a:p>
          <a:p>
            <a:pPr marL="742950" lvl="0" indent="-742950">
              <a:buAutoNum type="arabicPeriod"/>
            </a:pPr>
            <a:r>
              <a:rPr lang="en-US" sz="4400" dirty="0">
                <a:solidFill>
                  <a:schemeClr val="bg1"/>
                </a:solidFill>
              </a:rPr>
              <a:t>We are messengers on a mission to share the good news. </a:t>
            </a:r>
            <a:endParaRPr lang="en-US" sz="1200" dirty="0">
              <a:solidFill>
                <a:schemeClr val="bg1"/>
              </a:solidFill>
            </a:endParaRPr>
          </a:p>
          <a:p>
            <a:pPr marL="742950" lvl="0" indent="-742950">
              <a:buAutoNum type="arabicPeriod"/>
            </a:pPr>
            <a:endParaRPr lang="en-US" sz="1200" dirty="0">
              <a:solidFill>
                <a:schemeClr val="bg1"/>
              </a:solidFill>
            </a:endParaRPr>
          </a:p>
          <a:p>
            <a:pPr lvl="0"/>
            <a:r>
              <a:rPr lang="en-US" sz="4400" dirty="0">
                <a:solidFill>
                  <a:schemeClr val="bg1"/>
                </a:solidFill>
              </a:rPr>
              <a:t>2. What is “The Good News?”</a:t>
            </a:r>
            <a:endParaRPr lang="en-US" sz="1400" dirty="0">
              <a:solidFill>
                <a:schemeClr val="bg1"/>
              </a:solidFill>
            </a:endParaRPr>
          </a:p>
          <a:p>
            <a:pPr lvl="0"/>
            <a:endParaRPr lang="en-US" sz="1400" dirty="0">
              <a:solidFill>
                <a:schemeClr val="bg1"/>
              </a:solidFill>
            </a:endParaRPr>
          </a:p>
          <a:p>
            <a:pPr lvl="0"/>
            <a:r>
              <a:rPr lang="en-US" sz="4400" dirty="0">
                <a:solidFill>
                  <a:schemeClr val="bg1"/>
                </a:solidFill>
              </a:rPr>
              <a:t>3. How do we package it or deliver it? </a:t>
            </a:r>
          </a:p>
        </p:txBody>
      </p:sp>
    </p:spTree>
    <p:extLst>
      <p:ext uri="{BB962C8B-B14F-4D97-AF65-F5344CB8AC3E}">
        <p14:creationId xmlns:p14="http://schemas.microsoft.com/office/powerpoint/2010/main" val="210141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44378" y="149019"/>
            <a:ext cx="8839201" cy="3785652"/>
          </a:xfrm>
          <a:prstGeom prst="rect">
            <a:avLst/>
          </a:prstGeom>
          <a:noFill/>
        </p:spPr>
        <p:txBody>
          <a:bodyPr wrap="square" rtlCol="0">
            <a:spAutoFit/>
          </a:bodyPr>
          <a:lstStyle/>
          <a:p>
            <a:r>
              <a:rPr lang="en-US" sz="3600" dirty="0">
                <a:solidFill>
                  <a:schemeClr val="bg1"/>
                </a:solidFill>
              </a:rPr>
              <a:t>“Let you light shine before men, </a:t>
            </a:r>
            <a:r>
              <a:rPr lang="en-US" sz="3600" b="1" dirty="0">
                <a:solidFill>
                  <a:schemeClr val="bg1"/>
                </a:solidFill>
              </a:rPr>
              <a:t>that they may see your good works</a:t>
            </a:r>
            <a:r>
              <a:rPr lang="en-US" sz="3600" dirty="0">
                <a:solidFill>
                  <a:schemeClr val="bg1"/>
                </a:solidFill>
              </a:rPr>
              <a:t>, and glorify your Father which is in Heaven.” </a:t>
            </a:r>
            <a:r>
              <a:rPr lang="en-US" sz="3600" dirty="0" smtClean="0">
                <a:solidFill>
                  <a:srgbClr val="FFFF00"/>
                </a:solidFill>
              </a:rPr>
              <a:t>Mathew </a:t>
            </a:r>
            <a:r>
              <a:rPr lang="en-US" sz="3600" dirty="0">
                <a:solidFill>
                  <a:srgbClr val="FFFF00"/>
                </a:solidFill>
              </a:rPr>
              <a:t>5:16</a:t>
            </a:r>
            <a:endParaRPr lang="en-US" sz="1200" dirty="0">
              <a:solidFill>
                <a:srgbClr val="FFFF00"/>
              </a:solidFill>
            </a:endParaRPr>
          </a:p>
          <a:p>
            <a:r>
              <a:rPr lang="en-US" sz="1200" dirty="0">
                <a:solidFill>
                  <a:schemeClr val="bg1"/>
                </a:solidFill>
              </a:rPr>
              <a:t> </a:t>
            </a:r>
          </a:p>
          <a:p>
            <a:r>
              <a:rPr lang="en-US" sz="3600" dirty="0" smtClean="0">
                <a:solidFill>
                  <a:schemeClr val="bg1"/>
                </a:solidFill>
              </a:rPr>
              <a:t>“</a:t>
            </a:r>
            <a:r>
              <a:rPr lang="en-US" sz="3600" b="1" dirty="0">
                <a:solidFill>
                  <a:schemeClr val="bg1"/>
                </a:solidFill>
              </a:rPr>
              <a:t>Many good works have I shewed you</a:t>
            </a:r>
            <a:r>
              <a:rPr lang="en-US" sz="3600" dirty="0">
                <a:solidFill>
                  <a:schemeClr val="bg1"/>
                </a:solidFill>
              </a:rPr>
              <a:t> from my Father; for which of those works do you stone Me</a:t>
            </a:r>
            <a:r>
              <a:rPr lang="en-US" sz="3600" dirty="0" smtClean="0">
                <a:solidFill>
                  <a:schemeClr val="bg1"/>
                </a:solidFill>
              </a:rPr>
              <a:t>?” </a:t>
            </a:r>
            <a:r>
              <a:rPr lang="en-US" sz="3600" dirty="0" smtClean="0">
                <a:solidFill>
                  <a:srgbClr val="FFFF00"/>
                </a:solidFill>
              </a:rPr>
              <a:t>John 10:32</a:t>
            </a:r>
            <a:endParaRPr lang="en-US" sz="1200" dirty="0" smtClean="0">
              <a:solidFill>
                <a:srgbClr val="FFFF00"/>
              </a:solidFill>
            </a:endParaRPr>
          </a:p>
          <a:p>
            <a:endParaRPr lang="en-US" sz="1200" dirty="0">
              <a:solidFill>
                <a:schemeClr val="bg1"/>
              </a:solidFill>
            </a:endParaRPr>
          </a:p>
        </p:txBody>
      </p:sp>
    </p:spTree>
    <p:extLst>
      <p:ext uri="{BB962C8B-B14F-4D97-AF65-F5344CB8AC3E}">
        <p14:creationId xmlns:p14="http://schemas.microsoft.com/office/powerpoint/2010/main" val="61226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44378" y="100893"/>
            <a:ext cx="8839201" cy="5262979"/>
          </a:xfrm>
          <a:prstGeom prst="rect">
            <a:avLst/>
          </a:prstGeom>
          <a:noFill/>
        </p:spPr>
        <p:txBody>
          <a:bodyPr wrap="square" rtlCol="0">
            <a:spAutoFit/>
          </a:bodyPr>
          <a:lstStyle/>
          <a:p>
            <a:r>
              <a:rPr lang="en-US" sz="3600" dirty="0" smtClean="0">
                <a:solidFill>
                  <a:schemeClr val="bg1"/>
                </a:solidFill>
              </a:rPr>
              <a:t>“</a:t>
            </a:r>
            <a:r>
              <a:rPr lang="en-US" sz="3600" dirty="0">
                <a:solidFill>
                  <a:schemeClr val="bg1"/>
                </a:solidFill>
              </a:rPr>
              <a:t>If I do not do the works of My Father, do not believe Me.” </a:t>
            </a:r>
            <a:r>
              <a:rPr lang="en-US" sz="3600" dirty="0" smtClean="0">
                <a:solidFill>
                  <a:schemeClr val="bg1"/>
                </a:solidFill>
              </a:rPr>
              <a:t>“</a:t>
            </a:r>
            <a:r>
              <a:rPr lang="en-US" sz="3600" dirty="0">
                <a:solidFill>
                  <a:schemeClr val="bg1"/>
                </a:solidFill>
              </a:rPr>
              <a:t>But if I do, though you do not believe Me (the words that I say), </a:t>
            </a:r>
            <a:r>
              <a:rPr lang="en-US" sz="3600" b="1" dirty="0">
                <a:solidFill>
                  <a:schemeClr val="bg1"/>
                </a:solidFill>
              </a:rPr>
              <a:t>believe the works</a:t>
            </a:r>
            <a:r>
              <a:rPr lang="en-US" sz="3600" dirty="0">
                <a:solidFill>
                  <a:schemeClr val="bg1"/>
                </a:solidFill>
              </a:rPr>
              <a:t>, that you may know and believe that the Father is in Me, and I in Him</a:t>
            </a:r>
            <a:r>
              <a:rPr lang="en-US" sz="3600" dirty="0" smtClean="0">
                <a:solidFill>
                  <a:schemeClr val="bg1"/>
                </a:solidFill>
              </a:rPr>
              <a:t>.” </a:t>
            </a:r>
            <a:r>
              <a:rPr lang="en-US" sz="3600" dirty="0" err="1" smtClean="0">
                <a:solidFill>
                  <a:schemeClr val="bg1"/>
                </a:solidFill>
              </a:rPr>
              <a:t>Jn</a:t>
            </a:r>
            <a:r>
              <a:rPr lang="en-US" sz="3600" dirty="0" smtClean="0">
                <a:solidFill>
                  <a:schemeClr val="bg1"/>
                </a:solidFill>
              </a:rPr>
              <a:t> 10:37-38</a:t>
            </a:r>
            <a:endParaRPr lang="en-US" sz="3600" dirty="0">
              <a:solidFill>
                <a:schemeClr val="bg1"/>
              </a:solidFill>
            </a:endParaRPr>
          </a:p>
          <a:p>
            <a:endParaRPr lang="en-US" sz="1200" dirty="0" smtClean="0">
              <a:solidFill>
                <a:schemeClr val="bg1"/>
              </a:solidFill>
            </a:endParaRPr>
          </a:p>
          <a:p>
            <a:r>
              <a:rPr lang="en-US" sz="3600" dirty="0" smtClean="0">
                <a:solidFill>
                  <a:schemeClr val="bg1"/>
                </a:solidFill>
              </a:rPr>
              <a:t>“</a:t>
            </a:r>
            <a:r>
              <a:rPr lang="en-US" sz="3600" dirty="0">
                <a:solidFill>
                  <a:schemeClr val="bg1"/>
                </a:solidFill>
              </a:rPr>
              <a:t>In Joppa there was a disciple named </a:t>
            </a:r>
            <a:r>
              <a:rPr lang="en-US" sz="3600" b="1" dirty="0">
                <a:solidFill>
                  <a:schemeClr val="bg1"/>
                </a:solidFill>
              </a:rPr>
              <a:t>Tabitha</a:t>
            </a:r>
            <a:r>
              <a:rPr lang="en-US" sz="3600" dirty="0">
                <a:solidFill>
                  <a:schemeClr val="bg1"/>
                </a:solidFill>
              </a:rPr>
              <a:t>, which is translated </a:t>
            </a:r>
            <a:r>
              <a:rPr lang="en-US" sz="3600" b="1" dirty="0">
                <a:solidFill>
                  <a:schemeClr val="bg1"/>
                </a:solidFill>
              </a:rPr>
              <a:t>Dorcas</a:t>
            </a:r>
            <a:r>
              <a:rPr lang="en-US" sz="3600" dirty="0">
                <a:solidFill>
                  <a:schemeClr val="bg1"/>
                </a:solidFill>
              </a:rPr>
              <a:t>. </a:t>
            </a:r>
            <a:r>
              <a:rPr lang="en-US" sz="3600" b="1" dirty="0">
                <a:solidFill>
                  <a:schemeClr val="bg1"/>
                </a:solidFill>
              </a:rPr>
              <a:t>She was always doing good works and acts of charity.”</a:t>
            </a:r>
            <a:r>
              <a:rPr lang="en-US" sz="3600" dirty="0">
                <a:solidFill>
                  <a:schemeClr val="bg1"/>
                </a:solidFill>
              </a:rPr>
              <a:t> </a:t>
            </a:r>
            <a:r>
              <a:rPr lang="en-US" sz="3600" dirty="0" smtClean="0">
                <a:solidFill>
                  <a:schemeClr val="bg1"/>
                </a:solidFill>
              </a:rPr>
              <a:t>Acts 9:36 HCSB</a:t>
            </a:r>
            <a:endParaRPr lang="en-US" sz="3600" dirty="0">
              <a:solidFill>
                <a:schemeClr val="bg1"/>
              </a:solidFill>
            </a:endParaRPr>
          </a:p>
        </p:txBody>
      </p:sp>
    </p:spTree>
    <p:extLst>
      <p:ext uri="{BB962C8B-B14F-4D97-AF65-F5344CB8AC3E}">
        <p14:creationId xmlns:p14="http://schemas.microsoft.com/office/powerpoint/2010/main" val="2818333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2.bp.blogspot.com/-zJjaaznk8VI/WiQg-U-kjaI/AAAAAAAAHAo/vcjoI6mrKw4UrBkrMzWPGVks9_ttq5LXQCLcBGAs/s1600/12082017-p.jpg"/>
          <p:cNvPicPr>
            <a:picLocks noChangeAspect="1" noChangeArrowheads="1"/>
          </p:cNvPicPr>
          <p:nvPr/>
        </p:nvPicPr>
        <p:blipFill rotWithShape="1">
          <a:blip r:embed="rId2">
            <a:extLst>
              <a:ext uri="{28A0092B-C50C-407E-A947-70E740481C1C}">
                <a14:useLocalDpi xmlns:a14="http://schemas.microsoft.com/office/drawing/2010/main" val="0"/>
              </a:ext>
            </a:extLst>
          </a:blip>
          <a:srcRect b="70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19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s://i.pinimg.com/736x/0b/34/6b/0b346b3fda6d776b8e82a9162e989ec7--faith-prayer-faith-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0"/>
            <a:ext cx="6870867" cy="687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7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2" name="Picture 4" descr="https://78.media.tumblr.com/f3d5a4bd57da2c63615b66cb40de10a2/tumblr_nkwhssPcei1s91yx0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3" y="172285"/>
            <a:ext cx="8405483" cy="640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0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954" r="15439" b="23826"/>
          <a:stretch/>
        </p:blipFill>
        <p:spPr>
          <a:xfrm>
            <a:off x="144378" y="1347538"/>
            <a:ext cx="8875459" cy="4539916"/>
          </a:xfrm>
          <a:prstGeom prst="rect">
            <a:avLst/>
          </a:prstGeom>
        </p:spPr>
      </p:pic>
      <p:sp>
        <p:nvSpPr>
          <p:cNvPr id="3" name="Rectangle 2"/>
          <p:cNvSpPr/>
          <p:nvPr/>
        </p:nvSpPr>
        <p:spPr>
          <a:xfrm>
            <a:off x="1068359" y="176008"/>
            <a:ext cx="6686446"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SHARE THE GOSPEL IN</a:t>
            </a:r>
            <a:endParaRPr lang="en-US" sz="54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144378" y="4459708"/>
            <a:ext cx="8875459" cy="830997"/>
          </a:xfrm>
          <a:prstGeom prst="rect">
            <a:avLst/>
          </a:prstGeom>
          <a:noFill/>
        </p:spPr>
        <p:txBody>
          <a:bodyPr wrap="square" rtlCol="0">
            <a:spAutoFit/>
          </a:bodyPr>
          <a:lstStyle/>
          <a:p>
            <a:pPr algn="ctr"/>
            <a:r>
              <a:rPr lang="en-US" sz="4800" b="1" dirty="0">
                <a:latin typeface="Bradley Hand ITC" panose="03070402050302030203" pitchFamily="66" charset="0"/>
              </a:rPr>
              <a:t>t</a:t>
            </a:r>
            <a:r>
              <a:rPr lang="en-US" sz="4800" b="1" dirty="0" smtClean="0">
                <a:latin typeface="Bradley Hand ITC" panose="03070402050302030203" pitchFamily="66" charset="0"/>
              </a:rPr>
              <a:t>o the glory of God!</a:t>
            </a:r>
            <a:endParaRPr lang="en-US" sz="4800" b="1" dirty="0">
              <a:latin typeface="Bradley Hand ITC" panose="03070402050302030203" pitchFamily="66" charset="0"/>
            </a:endParaRPr>
          </a:p>
        </p:txBody>
      </p:sp>
      <p:sp>
        <p:nvSpPr>
          <p:cNvPr id="5" name="Rectangle 4"/>
          <p:cNvSpPr/>
          <p:nvPr/>
        </p:nvSpPr>
        <p:spPr>
          <a:xfrm>
            <a:off x="0" y="6061046"/>
            <a:ext cx="9144000" cy="707886"/>
          </a:xfrm>
          <a:prstGeom prst="rect">
            <a:avLst/>
          </a:prstGeom>
          <a:noFill/>
        </p:spPr>
        <p:txBody>
          <a:bodyPr wrap="square" lIns="91440" tIns="45720" rIns="91440" bIns="45720">
            <a:spAutoFit/>
          </a:bodyPr>
          <a:lstStyle/>
          <a:p>
            <a:pPr algn="ctr"/>
            <a:r>
              <a:rPr lang="en-US" sz="4000" b="1" cap="none" spc="50" dirty="0" smtClean="0">
                <a:ln w="0">
                  <a:solidFill>
                    <a:schemeClr val="accent2">
                      <a:lumMod val="75000"/>
                    </a:schemeClr>
                  </a:solidFill>
                </a:ln>
                <a:solidFill>
                  <a:schemeClr val="bg2"/>
                </a:solidFill>
                <a:effectLst>
                  <a:innerShdw blurRad="63500" dist="50800" dir="13500000">
                    <a:srgbClr val="000000">
                      <a:alpha val="50000"/>
                    </a:srgbClr>
                  </a:innerShdw>
                </a:effectLst>
                <a:latin typeface="DK Cool Crayon" pitchFamily="2" charset="0"/>
              </a:rPr>
              <a:t>Luke 24:19a</a:t>
            </a:r>
            <a:endParaRPr lang="en-US" sz="4000" b="1" cap="none" spc="50" dirty="0">
              <a:ln w="0">
                <a:solidFill>
                  <a:schemeClr val="accent2">
                    <a:lumMod val="75000"/>
                  </a:schemeClr>
                </a:solidFill>
              </a:ln>
              <a:solidFill>
                <a:schemeClr val="bg2"/>
              </a:solidFill>
              <a:effectLst>
                <a:innerShdw blurRad="63500" dist="50800" dir="13500000">
                  <a:srgbClr val="000000">
                    <a:alpha val="50000"/>
                  </a:srgbClr>
                </a:innerShdw>
              </a:effectLst>
              <a:latin typeface="DK Cool Crayon" pitchFamily="2" charset="0"/>
            </a:endParaRPr>
          </a:p>
        </p:txBody>
      </p:sp>
    </p:spTree>
    <p:extLst>
      <p:ext uri="{BB962C8B-B14F-4D97-AF65-F5344CB8AC3E}">
        <p14:creationId xmlns:p14="http://schemas.microsoft.com/office/powerpoint/2010/main" val="238620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2228002"/>
            <a:ext cx="8898340" cy="1938992"/>
          </a:xfrm>
          <a:prstGeom prst="rect">
            <a:avLst/>
          </a:prstGeom>
          <a:noFill/>
        </p:spPr>
        <p:txBody>
          <a:bodyPr wrap="square" rtlCol="0">
            <a:spAutoFit/>
          </a:bodyPr>
          <a:lstStyle/>
          <a:p>
            <a:pPr algn="ctr"/>
            <a:r>
              <a:rPr lang="en-US" sz="4000" baseline="30000" dirty="0">
                <a:solidFill>
                  <a:schemeClr val="bg1"/>
                </a:solidFill>
              </a:rPr>
              <a:t>2 </a:t>
            </a:r>
            <a:r>
              <a:rPr lang="en-US" sz="4000" dirty="0">
                <a:solidFill>
                  <a:schemeClr val="bg1"/>
                </a:solidFill>
              </a:rPr>
              <a:t> As it is written in the Prophets: </a:t>
            </a:r>
            <a:r>
              <a:rPr lang="en-US" sz="4000" i="1" dirty="0">
                <a:solidFill>
                  <a:schemeClr val="bg1"/>
                </a:solidFill>
              </a:rPr>
              <a:t>"Behold, I send My messenger before Your face,</a:t>
            </a:r>
            <a:r>
              <a:rPr lang="en-US" sz="4000" dirty="0">
                <a:solidFill>
                  <a:schemeClr val="bg1"/>
                </a:solidFill>
              </a:rPr>
              <a:t> </a:t>
            </a:r>
            <a:r>
              <a:rPr lang="en-US" sz="4000" i="1" dirty="0">
                <a:solidFill>
                  <a:schemeClr val="bg1"/>
                </a:solidFill>
              </a:rPr>
              <a:t>Who will prepare Your way before You."</a:t>
            </a:r>
            <a:r>
              <a:rPr lang="en-US" sz="4000" dirty="0">
                <a:solidFill>
                  <a:schemeClr val="bg1"/>
                </a:solidFill>
              </a:rPr>
              <a:t> </a:t>
            </a:r>
          </a:p>
        </p:txBody>
      </p:sp>
      <p:pic>
        <p:nvPicPr>
          <p:cNvPr id="5" name="Picture 2" descr="https://images.freecreatives.com/wp-content/uploads/2015/10/photo-hi-res-black-chalkboard-backg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b="44598"/>
          <a:stretch/>
        </p:blipFill>
        <p:spPr bwMode="auto">
          <a:xfrm>
            <a:off x="0" y="11820"/>
            <a:ext cx="9144000" cy="1988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830" y="342900"/>
            <a:ext cx="8898340" cy="707886"/>
          </a:xfrm>
          <a:prstGeom prst="rect">
            <a:avLst/>
          </a:prstGeom>
          <a:noFill/>
        </p:spPr>
        <p:txBody>
          <a:bodyPr wrap="square" rtlCol="0">
            <a:spAutoFit/>
          </a:bodyPr>
          <a:lstStyle/>
          <a:p>
            <a:r>
              <a:rPr lang="en-US" sz="4000" b="1" dirty="0">
                <a:solidFill>
                  <a:schemeClr val="bg1"/>
                </a:solidFill>
                <a:latin typeface="DK Flagellum Dei" pitchFamily="50" charset="0"/>
              </a:rPr>
              <a:t>1. John the Baptist was a messenger</a:t>
            </a:r>
            <a:endParaRPr lang="en-US" sz="4000" dirty="0">
              <a:solidFill>
                <a:schemeClr val="bg1"/>
              </a:solidFill>
              <a:latin typeface="DK Flagellum Dei" pitchFamily="50" charset="0"/>
            </a:endParaRPr>
          </a:p>
        </p:txBody>
      </p:sp>
      <p:sp>
        <p:nvSpPr>
          <p:cNvPr id="9" name="TextBox 8"/>
          <p:cNvSpPr txBox="1"/>
          <p:nvPr/>
        </p:nvSpPr>
        <p:spPr>
          <a:xfrm>
            <a:off x="0" y="6096000"/>
            <a:ext cx="9021170" cy="769441"/>
          </a:xfrm>
          <a:prstGeom prst="rect">
            <a:avLst/>
          </a:prstGeom>
          <a:noFill/>
        </p:spPr>
        <p:txBody>
          <a:bodyPr wrap="square" rtlCol="0">
            <a:spAutoFit/>
          </a:bodyPr>
          <a:lstStyle/>
          <a:p>
            <a:pPr algn="ctr"/>
            <a:r>
              <a:rPr lang="en-US" sz="4400" dirty="0">
                <a:solidFill>
                  <a:schemeClr val="bg1"/>
                </a:solidFill>
              </a:rPr>
              <a:t>Mark 1:2</a:t>
            </a:r>
          </a:p>
        </p:txBody>
      </p:sp>
    </p:spTree>
    <p:extLst>
      <p:ext uri="{BB962C8B-B14F-4D97-AF65-F5344CB8AC3E}">
        <p14:creationId xmlns:p14="http://schemas.microsoft.com/office/powerpoint/2010/main" val="426760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132502"/>
            <a:ext cx="8898340" cy="3477875"/>
          </a:xfrm>
          <a:prstGeom prst="rect">
            <a:avLst/>
          </a:prstGeom>
          <a:noFill/>
        </p:spPr>
        <p:txBody>
          <a:bodyPr wrap="square" rtlCol="0">
            <a:spAutoFit/>
          </a:bodyPr>
          <a:lstStyle/>
          <a:p>
            <a:pPr algn="ctr"/>
            <a:r>
              <a:rPr lang="en-US" sz="4400" b="1" dirty="0">
                <a:solidFill>
                  <a:schemeClr val="bg1"/>
                </a:solidFill>
              </a:rPr>
              <a:t>Luke 4:43 (NKJV) </a:t>
            </a:r>
            <a:r>
              <a:rPr lang="en-US" sz="4400" dirty="0">
                <a:solidFill>
                  <a:schemeClr val="bg1"/>
                </a:solidFill>
              </a:rPr>
              <a:t/>
            </a:r>
            <a:br>
              <a:rPr lang="en-US" sz="4400" dirty="0">
                <a:solidFill>
                  <a:schemeClr val="bg1"/>
                </a:solidFill>
              </a:rPr>
            </a:br>
            <a:r>
              <a:rPr lang="en-US" sz="4400" baseline="30000" dirty="0">
                <a:solidFill>
                  <a:schemeClr val="bg1"/>
                </a:solidFill>
              </a:rPr>
              <a:t>43 </a:t>
            </a:r>
            <a:r>
              <a:rPr lang="en-US" sz="4400" dirty="0">
                <a:solidFill>
                  <a:schemeClr val="bg1"/>
                </a:solidFill>
              </a:rPr>
              <a:t> but He said to them, "I must preach the kingdom of God to the other cities also, because for this purpose I have been sent." </a:t>
            </a:r>
          </a:p>
        </p:txBody>
      </p:sp>
    </p:spTree>
    <p:extLst>
      <p:ext uri="{BB962C8B-B14F-4D97-AF65-F5344CB8AC3E}">
        <p14:creationId xmlns:p14="http://schemas.microsoft.com/office/powerpoint/2010/main" val="144558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132502"/>
            <a:ext cx="8898340" cy="3477875"/>
          </a:xfrm>
          <a:prstGeom prst="rect">
            <a:avLst/>
          </a:prstGeom>
          <a:noFill/>
        </p:spPr>
        <p:txBody>
          <a:bodyPr wrap="square" rtlCol="0">
            <a:spAutoFit/>
          </a:bodyPr>
          <a:lstStyle/>
          <a:p>
            <a:pPr algn="ctr"/>
            <a:r>
              <a:rPr lang="en-US" sz="4400" b="1" dirty="0">
                <a:solidFill>
                  <a:schemeClr val="bg1"/>
                </a:solidFill>
              </a:rPr>
              <a:t>Luke 4:43 (NKJV) </a:t>
            </a:r>
            <a:r>
              <a:rPr lang="en-US" sz="4400" dirty="0">
                <a:solidFill>
                  <a:schemeClr val="bg1"/>
                </a:solidFill>
              </a:rPr>
              <a:t/>
            </a:r>
            <a:br>
              <a:rPr lang="en-US" sz="4400" dirty="0">
                <a:solidFill>
                  <a:schemeClr val="bg1"/>
                </a:solidFill>
              </a:rPr>
            </a:br>
            <a:r>
              <a:rPr lang="en-US" sz="4400" baseline="30000" dirty="0">
                <a:solidFill>
                  <a:schemeClr val="bg1"/>
                </a:solidFill>
              </a:rPr>
              <a:t>43 </a:t>
            </a:r>
            <a:r>
              <a:rPr lang="en-US" sz="4400" dirty="0">
                <a:solidFill>
                  <a:schemeClr val="bg1"/>
                </a:solidFill>
              </a:rPr>
              <a:t> but He said to them, "</a:t>
            </a:r>
            <a:r>
              <a:rPr lang="en-US" sz="4400" dirty="0">
                <a:solidFill>
                  <a:srgbClr val="FFFF00"/>
                </a:solidFill>
              </a:rPr>
              <a:t>I must preach </a:t>
            </a:r>
            <a:r>
              <a:rPr lang="en-US" sz="4400" dirty="0">
                <a:solidFill>
                  <a:schemeClr val="bg1"/>
                </a:solidFill>
              </a:rPr>
              <a:t>the kingdom of God to the other cities also, because for this purpose I have been sent." </a:t>
            </a:r>
          </a:p>
        </p:txBody>
      </p:sp>
    </p:spTree>
    <p:extLst>
      <p:ext uri="{BB962C8B-B14F-4D97-AF65-F5344CB8AC3E}">
        <p14:creationId xmlns:p14="http://schemas.microsoft.com/office/powerpoint/2010/main" val="370935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303952"/>
            <a:ext cx="8898340" cy="3477875"/>
          </a:xfrm>
          <a:prstGeom prst="rect">
            <a:avLst/>
          </a:prstGeom>
          <a:noFill/>
        </p:spPr>
        <p:txBody>
          <a:bodyPr wrap="square" rtlCol="0">
            <a:spAutoFit/>
          </a:bodyPr>
          <a:lstStyle/>
          <a:p>
            <a:r>
              <a:rPr lang="en-US" sz="4400" dirty="0">
                <a:solidFill>
                  <a:schemeClr val="bg1"/>
                </a:solidFill>
              </a:rPr>
              <a:t>And Jesus went about all Galilee, teaching in their synagogues, </a:t>
            </a:r>
            <a:r>
              <a:rPr lang="en-US" sz="4400" b="1" dirty="0">
                <a:solidFill>
                  <a:srgbClr val="FFFF00"/>
                </a:solidFill>
              </a:rPr>
              <a:t>preaching the gospel of the kingdom</a:t>
            </a:r>
            <a:r>
              <a:rPr lang="en-US" sz="4400" dirty="0">
                <a:solidFill>
                  <a:srgbClr val="FFFF00"/>
                </a:solidFill>
              </a:rPr>
              <a:t>, </a:t>
            </a:r>
            <a:r>
              <a:rPr lang="en-US" sz="4400" dirty="0">
                <a:solidFill>
                  <a:schemeClr val="bg1"/>
                </a:solidFill>
              </a:rPr>
              <a:t>and healing all kinds of sickness and all kinds of disease among the people. </a:t>
            </a:r>
          </a:p>
        </p:txBody>
      </p:sp>
      <p:sp>
        <p:nvSpPr>
          <p:cNvPr id="5" name="TextBox 4"/>
          <p:cNvSpPr txBox="1"/>
          <p:nvPr/>
        </p:nvSpPr>
        <p:spPr>
          <a:xfrm>
            <a:off x="0" y="6147472"/>
            <a:ext cx="9144000" cy="707886"/>
          </a:xfrm>
          <a:prstGeom prst="rect">
            <a:avLst/>
          </a:prstGeom>
          <a:noFill/>
        </p:spPr>
        <p:txBody>
          <a:bodyPr wrap="square" rtlCol="0">
            <a:spAutoFit/>
          </a:bodyPr>
          <a:lstStyle/>
          <a:p>
            <a:pPr algn="ctr"/>
            <a:r>
              <a:rPr lang="en-US" sz="4000" b="1" dirty="0">
                <a:solidFill>
                  <a:schemeClr val="bg1"/>
                </a:solidFill>
              </a:rPr>
              <a:t>Matthew 4:23 </a:t>
            </a:r>
            <a:r>
              <a:rPr lang="en-US" sz="2800" b="1" dirty="0">
                <a:solidFill>
                  <a:schemeClr val="bg1"/>
                </a:solidFill>
              </a:rPr>
              <a:t>(NKJV)</a:t>
            </a:r>
            <a:endParaRPr lang="en-US" sz="2800" dirty="0"/>
          </a:p>
        </p:txBody>
      </p:sp>
    </p:spTree>
    <p:extLst>
      <p:ext uri="{BB962C8B-B14F-4D97-AF65-F5344CB8AC3E}">
        <p14:creationId xmlns:p14="http://schemas.microsoft.com/office/powerpoint/2010/main" val="213904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348403"/>
            <a:ext cx="8898340" cy="4154984"/>
          </a:xfrm>
          <a:prstGeom prst="rect">
            <a:avLst/>
          </a:prstGeom>
          <a:noFill/>
        </p:spPr>
        <p:txBody>
          <a:bodyPr wrap="square" rtlCol="0">
            <a:spAutoFit/>
          </a:bodyPr>
          <a:lstStyle/>
          <a:p>
            <a:r>
              <a:rPr lang="en-US" sz="4400" dirty="0">
                <a:solidFill>
                  <a:schemeClr val="bg1"/>
                </a:solidFill>
              </a:rPr>
              <a:t>Then Jesus went about all the cities and villages, teaching in their synagogues, </a:t>
            </a:r>
            <a:r>
              <a:rPr lang="en-US" sz="4400" b="1" dirty="0">
                <a:solidFill>
                  <a:srgbClr val="FFFF00"/>
                </a:solidFill>
              </a:rPr>
              <a:t>preaching the gospel of the kingdom</a:t>
            </a:r>
            <a:r>
              <a:rPr lang="en-US" sz="4400" dirty="0">
                <a:solidFill>
                  <a:srgbClr val="FFFF00"/>
                </a:solidFill>
              </a:rPr>
              <a:t>, </a:t>
            </a:r>
            <a:r>
              <a:rPr lang="en-US" sz="4400" dirty="0">
                <a:solidFill>
                  <a:schemeClr val="bg1"/>
                </a:solidFill>
              </a:rPr>
              <a:t>and healing every sickness and every disease among the people.</a:t>
            </a:r>
            <a:r>
              <a:rPr lang="en-US" sz="4400" b="1" dirty="0">
                <a:solidFill>
                  <a:schemeClr val="bg1"/>
                </a:solidFill>
              </a:rPr>
              <a:t> </a:t>
            </a:r>
            <a:endParaRPr lang="en-US" sz="4400" dirty="0">
              <a:solidFill>
                <a:schemeClr val="bg1"/>
              </a:solidFill>
            </a:endParaRPr>
          </a:p>
        </p:txBody>
      </p:sp>
      <p:sp>
        <p:nvSpPr>
          <p:cNvPr id="5" name="TextBox 4"/>
          <p:cNvSpPr txBox="1"/>
          <p:nvPr/>
        </p:nvSpPr>
        <p:spPr>
          <a:xfrm>
            <a:off x="0" y="6147472"/>
            <a:ext cx="9144000" cy="707886"/>
          </a:xfrm>
          <a:prstGeom prst="rect">
            <a:avLst/>
          </a:prstGeom>
          <a:noFill/>
        </p:spPr>
        <p:txBody>
          <a:bodyPr wrap="square" rtlCol="0">
            <a:spAutoFit/>
          </a:bodyPr>
          <a:lstStyle/>
          <a:p>
            <a:pPr algn="ctr"/>
            <a:r>
              <a:rPr lang="en-US" sz="4000" b="1" dirty="0">
                <a:solidFill>
                  <a:schemeClr val="bg1"/>
                </a:solidFill>
              </a:rPr>
              <a:t>Matthew 9:35 </a:t>
            </a:r>
            <a:r>
              <a:rPr lang="en-US" sz="2800" b="1" dirty="0">
                <a:solidFill>
                  <a:schemeClr val="bg1"/>
                </a:solidFill>
              </a:rPr>
              <a:t>(NKJV)</a:t>
            </a:r>
            <a:endParaRPr lang="en-US" sz="2800" dirty="0"/>
          </a:p>
        </p:txBody>
      </p:sp>
    </p:spTree>
    <p:extLst>
      <p:ext uri="{BB962C8B-B14F-4D97-AF65-F5344CB8AC3E}">
        <p14:creationId xmlns:p14="http://schemas.microsoft.com/office/powerpoint/2010/main" val="394690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2830" y="132502"/>
            <a:ext cx="8898340" cy="3477875"/>
          </a:xfrm>
          <a:prstGeom prst="rect">
            <a:avLst/>
          </a:prstGeom>
          <a:noFill/>
        </p:spPr>
        <p:txBody>
          <a:bodyPr wrap="square" rtlCol="0">
            <a:spAutoFit/>
          </a:bodyPr>
          <a:lstStyle/>
          <a:p>
            <a:pPr algn="ctr"/>
            <a:r>
              <a:rPr lang="en-US" sz="4400" b="1" dirty="0">
                <a:solidFill>
                  <a:schemeClr val="bg1"/>
                </a:solidFill>
              </a:rPr>
              <a:t>Luke 4:43 (NKJV) </a:t>
            </a:r>
            <a:r>
              <a:rPr lang="en-US" sz="4400" dirty="0">
                <a:solidFill>
                  <a:schemeClr val="bg1"/>
                </a:solidFill>
              </a:rPr>
              <a:t/>
            </a:r>
            <a:br>
              <a:rPr lang="en-US" sz="4400" dirty="0">
                <a:solidFill>
                  <a:schemeClr val="bg1"/>
                </a:solidFill>
              </a:rPr>
            </a:br>
            <a:r>
              <a:rPr lang="en-US" sz="4400" baseline="30000" dirty="0">
                <a:solidFill>
                  <a:schemeClr val="bg1"/>
                </a:solidFill>
              </a:rPr>
              <a:t>43 </a:t>
            </a:r>
            <a:r>
              <a:rPr lang="en-US" sz="4400" dirty="0">
                <a:solidFill>
                  <a:schemeClr val="bg1"/>
                </a:solidFill>
              </a:rPr>
              <a:t> but He said to them, "I must preach the kingdom of God to the other cities also, because </a:t>
            </a:r>
            <a:r>
              <a:rPr lang="en-US" sz="4400" b="1" dirty="0">
                <a:solidFill>
                  <a:srgbClr val="FFFF00"/>
                </a:solidFill>
              </a:rPr>
              <a:t>for this purpose I have been sent</a:t>
            </a:r>
            <a:r>
              <a:rPr lang="en-US" sz="4400" dirty="0">
                <a:solidFill>
                  <a:schemeClr val="bg1"/>
                </a:solidFill>
              </a:rPr>
              <a:t>." </a:t>
            </a:r>
          </a:p>
        </p:txBody>
      </p:sp>
    </p:spTree>
    <p:extLst>
      <p:ext uri="{BB962C8B-B14F-4D97-AF65-F5344CB8AC3E}">
        <p14:creationId xmlns:p14="http://schemas.microsoft.com/office/powerpoint/2010/main" val="1051918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541</Words>
  <Application>Microsoft Office PowerPoint</Application>
  <PresentationFormat>On-screen Show (4:3)</PresentationFormat>
  <Paragraphs>48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Bradley Hand ITC</vt:lpstr>
      <vt:lpstr>Calibri</vt:lpstr>
      <vt:lpstr>Calibri Light</vt:lpstr>
      <vt:lpstr>DK Cool Crayon</vt:lpstr>
      <vt:lpstr>DK Flagellum Dei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29</cp:revision>
  <cp:lastPrinted>2018-01-07T16:31:13Z</cp:lastPrinted>
  <dcterms:created xsi:type="dcterms:W3CDTF">2018-01-04T20:37:01Z</dcterms:created>
  <dcterms:modified xsi:type="dcterms:W3CDTF">2018-01-07T16:34:07Z</dcterms:modified>
</cp:coreProperties>
</file>