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9"/>
  </p:handoutMasterIdLst>
  <p:sldIdLst>
    <p:sldId id="259" r:id="rId2"/>
    <p:sldId id="269" r:id="rId3"/>
    <p:sldId id="270" r:id="rId4"/>
    <p:sldId id="271" r:id="rId5"/>
    <p:sldId id="257" r:id="rId6"/>
    <p:sldId id="265" r:id="rId7"/>
    <p:sldId id="273" r:id="rId8"/>
    <p:sldId id="274" r:id="rId9"/>
    <p:sldId id="268" r:id="rId10"/>
    <p:sldId id="275" r:id="rId11"/>
    <p:sldId id="277" r:id="rId12"/>
    <p:sldId id="276" r:id="rId13"/>
    <p:sldId id="278" r:id="rId14"/>
    <p:sldId id="279" r:id="rId15"/>
    <p:sldId id="256" r:id="rId16"/>
    <p:sldId id="282" r:id="rId17"/>
    <p:sldId id="283" r:id="rId18"/>
    <p:sldId id="284" r:id="rId19"/>
    <p:sldId id="280" r:id="rId20"/>
    <p:sldId id="285" r:id="rId21"/>
    <p:sldId id="286" r:id="rId22"/>
    <p:sldId id="287" r:id="rId23"/>
    <p:sldId id="288" r:id="rId24"/>
    <p:sldId id="289" r:id="rId25"/>
    <p:sldId id="290" r:id="rId26"/>
    <p:sldId id="291" r:id="rId27"/>
    <p:sldId id="292"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00"/>
    <a:srgbClr val="2E1700"/>
    <a:srgbClr val="FFA3A3"/>
    <a:srgbClr val="5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4" autoAdjust="0"/>
    <p:restoredTop sz="94660"/>
  </p:normalViewPr>
  <p:slideViewPr>
    <p:cSldViewPr snapToGrid="0">
      <p:cViewPr>
        <p:scale>
          <a:sx n="60" d="100"/>
          <a:sy n="60" d="100"/>
        </p:scale>
        <p:origin x="342"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C39910C-C67A-40B5-B063-719201D7EED7}" type="datetimeFigureOut">
              <a:rPr lang="en-US" smtClean="0"/>
              <a:t>11/19/2017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A3F13D7-9025-478B-8E15-702CD6A08E57}" type="slidenum">
              <a:rPr lang="en-US" smtClean="0"/>
              <a:t>‹#›</a:t>
            </a:fld>
            <a:endParaRPr lang="en-US"/>
          </a:p>
        </p:txBody>
      </p:sp>
    </p:spTree>
    <p:extLst>
      <p:ext uri="{BB962C8B-B14F-4D97-AF65-F5344CB8AC3E}">
        <p14:creationId xmlns:p14="http://schemas.microsoft.com/office/powerpoint/2010/main" val="6754431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954490-1399-49D8-9526-530C85EF6452}"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1ACB4-8ACC-4841-A7CB-47AE504575BD}" type="slidenum">
              <a:rPr lang="en-US" smtClean="0"/>
              <a:t>‹#›</a:t>
            </a:fld>
            <a:endParaRPr lang="en-US"/>
          </a:p>
        </p:txBody>
      </p:sp>
    </p:spTree>
    <p:extLst>
      <p:ext uri="{BB962C8B-B14F-4D97-AF65-F5344CB8AC3E}">
        <p14:creationId xmlns:p14="http://schemas.microsoft.com/office/powerpoint/2010/main" val="2374555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954490-1399-49D8-9526-530C85EF6452}"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1ACB4-8ACC-4841-A7CB-47AE504575BD}" type="slidenum">
              <a:rPr lang="en-US" smtClean="0"/>
              <a:t>‹#›</a:t>
            </a:fld>
            <a:endParaRPr lang="en-US"/>
          </a:p>
        </p:txBody>
      </p:sp>
    </p:spTree>
    <p:extLst>
      <p:ext uri="{BB962C8B-B14F-4D97-AF65-F5344CB8AC3E}">
        <p14:creationId xmlns:p14="http://schemas.microsoft.com/office/powerpoint/2010/main" val="577602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954490-1399-49D8-9526-530C85EF6452}"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1ACB4-8ACC-4841-A7CB-47AE504575BD}" type="slidenum">
              <a:rPr lang="en-US" smtClean="0"/>
              <a:t>‹#›</a:t>
            </a:fld>
            <a:endParaRPr lang="en-US"/>
          </a:p>
        </p:txBody>
      </p:sp>
    </p:spTree>
    <p:extLst>
      <p:ext uri="{BB962C8B-B14F-4D97-AF65-F5344CB8AC3E}">
        <p14:creationId xmlns:p14="http://schemas.microsoft.com/office/powerpoint/2010/main" val="137930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954490-1399-49D8-9526-530C85EF6452}"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1ACB4-8ACC-4841-A7CB-47AE504575BD}" type="slidenum">
              <a:rPr lang="en-US" smtClean="0"/>
              <a:t>‹#›</a:t>
            </a:fld>
            <a:endParaRPr lang="en-US"/>
          </a:p>
        </p:txBody>
      </p:sp>
    </p:spTree>
    <p:extLst>
      <p:ext uri="{BB962C8B-B14F-4D97-AF65-F5344CB8AC3E}">
        <p14:creationId xmlns:p14="http://schemas.microsoft.com/office/powerpoint/2010/main" val="193216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954490-1399-49D8-9526-530C85EF6452}"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1ACB4-8ACC-4841-A7CB-47AE504575BD}" type="slidenum">
              <a:rPr lang="en-US" smtClean="0"/>
              <a:t>‹#›</a:t>
            </a:fld>
            <a:endParaRPr lang="en-US"/>
          </a:p>
        </p:txBody>
      </p:sp>
    </p:spTree>
    <p:extLst>
      <p:ext uri="{BB962C8B-B14F-4D97-AF65-F5344CB8AC3E}">
        <p14:creationId xmlns:p14="http://schemas.microsoft.com/office/powerpoint/2010/main" val="3635375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954490-1399-49D8-9526-530C85EF6452}"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1ACB4-8ACC-4841-A7CB-47AE504575BD}" type="slidenum">
              <a:rPr lang="en-US" smtClean="0"/>
              <a:t>‹#›</a:t>
            </a:fld>
            <a:endParaRPr lang="en-US"/>
          </a:p>
        </p:txBody>
      </p:sp>
    </p:spTree>
    <p:extLst>
      <p:ext uri="{BB962C8B-B14F-4D97-AF65-F5344CB8AC3E}">
        <p14:creationId xmlns:p14="http://schemas.microsoft.com/office/powerpoint/2010/main" val="1939189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954490-1399-49D8-9526-530C85EF6452}"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1ACB4-8ACC-4841-A7CB-47AE504575BD}" type="slidenum">
              <a:rPr lang="en-US" smtClean="0"/>
              <a:t>‹#›</a:t>
            </a:fld>
            <a:endParaRPr lang="en-US"/>
          </a:p>
        </p:txBody>
      </p:sp>
    </p:spTree>
    <p:extLst>
      <p:ext uri="{BB962C8B-B14F-4D97-AF65-F5344CB8AC3E}">
        <p14:creationId xmlns:p14="http://schemas.microsoft.com/office/powerpoint/2010/main" val="155008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954490-1399-49D8-9526-530C85EF6452}"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1ACB4-8ACC-4841-A7CB-47AE504575BD}" type="slidenum">
              <a:rPr lang="en-US" smtClean="0"/>
              <a:t>‹#›</a:t>
            </a:fld>
            <a:endParaRPr lang="en-US"/>
          </a:p>
        </p:txBody>
      </p:sp>
    </p:spTree>
    <p:extLst>
      <p:ext uri="{BB962C8B-B14F-4D97-AF65-F5344CB8AC3E}">
        <p14:creationId xmlns:p14="http://schemas.microsoft.com/office/powerpoint/2010/main" val="286094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54490-1399-49D8-9526-530C85EF6452}"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1ACB4-8ACC-4841-A7CB-47AE504575BD}" type="slidenum">
              <a:rPr lang="en-US" smtClean="0"/>
              <a:t>‹#›</a:t>
            </a:fld>
            <a:endParaRPr lang="en-US"/>
          </a:p>
        </p:txBody>
      </p:sp>
    </p:spTree>
    <p:extLst>
      <p:ext uri="{BB962C8B-B14F-4D97-AF65-F5344CB8AC3E}">
        <p14:creationId xmlns:p14="http://schemas.microsoft.com/office/powerpoint/2010/main" val="94791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954490-1399-49D8-9526-530C85EF6452}"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1ACB4-8ACC-4841-A7CB-47AE504575BD}" type="slidenum">
              <a:rPr lang="en-US" smtClean="0"/>
              <a:t>‹#›</a:t>
            </a:fld>
            <a:endParaRPr lang="en-US"/>
          </a:p>
        </p:txBody>
      </p:sp>
    </p:spTree>
    <p:extLst>
      <p:ext uri="{BB962C8B-B14F-4D97-AF65-F5344CB8AC3E}">
        <p14:creationId xmlns:p14="http://schemas.microsoft.com/office/powerpoint/2010/main" val="245331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954490-1399-49D8-9526-530C85EF6452}"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1ACB4-8ACC-4841-A7CB-47AE504575BD}" type="slidenum">
              <a:rPr lang="en-US" smtClean="0"/>
              <a:t>‹#›</a:t>
            </a:fld>
            <a:endParaRPr lang="en-US"/>
          </a:p>
        </p:txBody>
      </p:sp>
    </p:spTree>
    <p:extLst>
      <p:ext uri="{BB962C8B-B14F-4D97-AF65-F5344CB8AC3E}">
        <p14:creationId xmlns:p14="http://schemas.microsoft.com/office/powerpoint/2010/main" val="302512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54490-1399-49D8-9526-530C85EF6452}" type="datetimeFigureOut">
              <a:rPr lang="en-US" smtClean="0"/>
              <a:t>11/19/2017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1ACB4-8ACC-4841-A7CB-47AE504575BD}" type="slidenum">
              <a:rPr lang="en-US" smtClean="0"/>
              <a:t>‹#›</a:t>
            </a:fld>
            <a:endParaRPr lang="en-US"/>
          </a:p>
        </p:txBody>
      </p:sp>
    </p:spTree>
    <p:extLst>
      <p:ext uri="{BB962C8B-B14F-4D97-AF65-F5344CB8AC3E}">
        <p14:creationId xmlns:p14="http://schemas.microsoft.com/office/powerpoint/2010/main" val="1282990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0758" b="15940"/>
          <a:stretch/>
        </p:blipFill>
        <p:spPr>
          <a:xfrm>
            <a:off x="1" y="0"/>
            <a:ext cx="9144000" cy="606249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71766" r="20758" b="15940"/>
          <a:stretch/>
        </p:blipFill>
        <p:spPr>
          <a:xfrm>
            <a:off x="1" y="5971309"/>
            <a:ext cx="9144000" cy="886691"/>
          </a:xfrm>
          <a:prstGeom prst="rect">
            <a:avLst/>
          </a:prstGeom>
        </p:spPr>
      </p:pic>
      <p:pic>
        <p:nvPicPr>
          <p:cNvPr id="5" name="Picture 2" descr="http://www.newlife.com/daily/psalm-32-5.jpg"/>
          <p:cNvPicPr>
            <a:picLocks noChangeAspect="1" noChangeArrowheads="1"/>
          </p:cNvPicPr>
          <p:nvPr/>
        </p:nvPicPr>
        <p:blipFill rotWithShape="1">
          <a:blip r:embed="rId3">
            <a:extLst>
              <a:ext uri="{28A0092B-C50C-407E-A947-70E740481C1C}">
                <a14:useLocalDpi xmlns:a14="http://schemas.microsoft.com/office/drawing/2010/main" val="0"/>
              </a:ext>
            </a:extLst>
          </a:blip>
          <a:srcRect t="77449"/>
          <a:stretch/>
        </p:blipFill>
        <p:spPr bwMode="auto">
          <a:xfrm>
            <a:off x="0" y="4745172"/>
            <a:ext cx="9128921" cy="13715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54022" y="6017800"/>
            <a:ext cx="5835957" cy="769441"/>
          </a:xfrm>
          <a:prstGeom prst="rect">
            <a:avLst/>
          </a:prstGeom>
          <a:noFill/>
        </p:spPr>
        <p:txBody>
          <a:bodyPr wrap="none" lIns="91440" tIns="45720" rIns="91440" bIns="45720">
            <a:spAutoFit/>
          </a:bodyPr>
          <a:lstStyle/>
          <a:p>
            <a:pPr algn="ctr"/>
            <a:r>
              <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Seeing Sin For What It Is</a:t>
            </a:r>
          </a:p>
        </p:txBody>
      </p:sp>
    </p:spTree>
    <p:extLst>
      <p:ext uri="{BB962C8B-B14F-4D97-AF65-F5344CB8AC3E}">
        <p14:creationId xmlns:p14="http://schemas.microsoft.com/office/powerpoint/2010/main" val="2175714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36363" b="23939"/>
          <a:stretch/>
        </p:blipFill>
        <p:spPr>
          <a:xfrm>
            <a:off x="1" y="0"/>
            <a:ext cx="9143999" cy="6858000"/>
          </a:xfrm>
          <a:prstGeom prst="rect">
            <a:avLst/>
          </a:prstGeom>
        </p:spPr>
      </p:pic>
      <p:sp>
        <p:nvSpPr>
          <p:cNvPr id="4" name="TextBox 3"/>
          <p:cNvSpPr txBox="1"/>
          <p:nvPr/>
        </p:nvSpPr>
        <p:spPr>
          <a:xfrm>
            <a:off x="3609473" y="882315"/>
            <a:ext cx="4712733" cy="4401205"/>
          </a:xfrm>
          <a:prstGeom prst="rect">
            <a:avLst/>
          </a:prstGeom>
          <a:noFill/>
        </p:spPr>
        <p:txBody>
          <a:bodyPr wrap="square" rtlCol="0">
            <a:spAutoFit/>
          </a:bodyPr>
          <a:lstStyle/>
          <a:p>
            <a:r>
              <a:rPr lang="en-US" sz="2800" b="1" dirty="0" smtClean="0"/>
              <a:t>“Let this mind be in you </a:t>
            </a:r>
          </a:p>
          <a:p>
            <a:r>
              <a:rPr lang="en-US" sz="2800" b="1" dirty="0" smtClean="0"/>
              <a:t>which was also in Christ </a:t>
            </a:r>
          </a:p>
          <a:p>
            <a:r>
              <a:rPr lang="en-US" sz="2800" b="1" dirty="0" smtClean="0"/>
              <a:t>Jesus who, being in the form of God, Did not consider it robbery to be equal with God, but made Himself of no reputation, taking the form of a bondservant, and coming in the likeness of men”</a:t>
            </a:r>
          </a:p>
          <a:p>
            <a:pPr algn="r"/>
            <a:r>
              <a:rPr lang="en-US" sz="2800" b="1" dirty="0" smtClean="0"/>
              <a:t>Philippians 2:5-7</a:t>
            </a:r>
            <a:endParaRPr lang="en-US" sz="2800" b="1" dirty="0"/>
          </a:p>
        </p:txBody>
      </p:sp>
      <p:sp>
        <p:nvSpPr>
          <p:cNvPr id="5" name="Rectangle 4"/>
          <p:cNvSpPr/>
          <p:nvPr/>
        </p:nvSpPr>
        <p:spPr>
          <a:xfrm>
            <a:off x="2576736" y="5704170"/>
            <a:ext cx="3541354"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IMMANUEL</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327012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10;&#10;Description generated with high confidence">
            <a:extLst>
              <a:ext uri="{FF2B5EF4-FFF2-40B4-BE49-F238E27FC236}">
                <a16:creationId xmlns:a16="http://schemas.microsoft.com/office/drawing/2014/main" id="{DCD15260-B131-4A2B-A29E-E9F46019AC5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711F48FF-080B-4704-A818-A4BB7371847F}"/>
              </a:ext>
            </a:extLst>
          </p:cNvPr>
          <p:cNvSpPr/>
          <p:nvPr/>
        </p:nvSpPr>
        <p:spPr>
          <a:xfrm>
            <a:off x="99753" y="68397"/>
            <a:ext cx="8972203" cy="3970318"/>
          </a:xfrm>
          <a:prstGeom prst="rect">
            <a:avLst/>
          </a:prstGeom>
        </p:spPr>
        <p:txBody>
          <a:bodyPr wrap="square">
            <a:spAutoFit/>
          </a:bodyPr>
          <a:lstStyle/>
          <a:p>
            <a:pPr algn="ctr"/>
            <a:r>
              <a:rPr lang="en-US" sz="3600" b="1" baseline="30000" dirty="0">
                <a:solidFill>
                  <a:schemeClr val="bg1"/>
                </a:solidFill>
              </a:rPr>
              <a:t>13</a:t>
            </a:r>
            <a:r>
              <a:rPr lang="en-US" sz="3600" b="1" dirty="0">
                <a:solidFill>
                  <a:schemeClr val="bg1"/>
                </a:solidFill>
              </a:rPr>
              <a:t> For he has rescued us from the kingdom of darkness and transferred us into the Kingdom of his dear Son, </a:t>
            </a:r>
            <a:r>
              <a:rPr lang="en-US" sz="3600" b="1" baseline="30000" dirty="0">
                <a:solidFill>
                  <a:schemeClr val="bg1"/>
                </a:solidFill>
              </a:rPr>
              <a:t>14</a:t>
            </a:r>
            <a:r>
              <a:rPr lang="en-US" sz="3600" b="1" dirty="0">
                <a:solidFill>
                  <a:schemeClr val="bg1"/>
                </a:solidFill>
              </a:rPr>
              <a:t> who purchased our freedom and forgave our sins. </a:t>
            </a:r>
            <a:r>
              <a:rPr lang="en-US" sz="3600" b="1" baseline="30000" dirty="0">
                <a:solidFill>
                  <a:schemeClr val="bg1"/>
                </a:solidFill>
              </a:rPr>
              <a:t>15</a:t>
            </a:r>
            <a:r>
              <a:rPr lang="en-US" sz="3600" b="1" dirty="0">
                <a:solidFill>
                  <a:schemeClr val="bg1"/>
                </a:solidFill>
              </a:rPr>
              <a:t> Christ is the visible image of the invisible God. He existed before anything was created and is supreme over all creation, </a:t>
            </a:r>
            <a:endParaRPr lang="en-US" sz="3600" b="1" i="0" u="none" strike="noStrike" dirty="0">
              <a:solidFill>
                <a:schemeClr val="bg1"/>
              </a:solidFill>
              <a:effectLst>
                <a:glow rad="101600">
                  <a:srgbClr val="2E1700">
                    <a:alpha val="60000"/>
                  </a:srgbClr>
                </a:glow>
              </a:effectLst>
              <a:latin typeface="&amp;quot"/>
            </a:endParaRPr>
          </a:p>
        </p:txBody>
      </p:sp>
      <p:sp>
        <p:nvSpPr>
          <p:cNvPr id="6" name="Rectangle 5">
            <a:extLst>
              <a:ext uri="{FF2B5EF4-FFF2-40B4-BE49-F238E27FC236}">
                <a16:creationId xmlns:a16="http://schemas.microsoft.com/office/drawing/2014/main" id="{053870ED-EC78-4FD3-AAD1-4AE6BD9194DC}"/>
              </a:ext>
            </a:extLst>
          </p:cNvPr>
          <p:cNvSpPr/>
          <p:nvPr/>
        </p:nvSpPr>
        <p:spPr>
          <a:xfrm>
            <a:off x="1171297" y="6020979"/>
            <a:ext cx="6406306" cy="923330"/>
          </a:xfrm>
          <a:prstGeom prst="rect">
            <a:avLst/>
          </a:prstGeom>
          <a:noFill/>
        </p:spPr>
        <p:txBody>
          <a:bodyPr wrap="non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Colossians 1:13-17 </a:t>
            </a:r>
            <a:r>
              <a:rPr lang="en-US" sz="3200" b="1" spc="50" dirty="0" smtClean="0">
                <a:ln w="0"/>
                <a:solidFill>
                  <a:schemeClr val="bg2"/>
                </a:solidFill>
                <a:effectLst>
                  <a:innerShdw blurRad="63500" dist="50800" dir="13500000">
                    <a:srgbClr val="000000">
                      <a:alpha val="50000"/>
                    </a:srgbClr>
                  </a:innerShdw>
                </a:effectLst>
              </a:rPr>
              <a:t>NLT</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213422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10;&#10;Description generated with high confidence">
            <a:extLst>
              <a:ext uri="{FF2B5EF4-FFF2-40B4-BE49-F238E27FC236}">
                <a16:creationId xmlns:a16="http://schemas.microsoft.com/office/drawing/2014/main" id="{DCD15260-B131-4A2B-A29E-E9F46019AC5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711F48FF-080B-4704-A818-A4BB7371847F}"/>
              </a:ext>
            </a:extLst>
          </p:cNvPr>
          <p:cNvSpPr/>
          <p:nvPr/>
        </p:nvSpPr>
        <p:spPr>
          <a:xfrm>
            <a:off x="99753" y="68397"/>
            <a:ext cx="8972203" cy="4524315"/>
          </a:xfrm>
          <a:prstGeom prst="rect">
            <a:avLst/>
          </a:prstGeom>
        </p:spPr>
        <p:txBody>
          <a:bodyPr wrap="square">
            <a:spAutoFit/>
          </a:bodyPr>
          <a:lstStyle/>
          <a:p>
            <a:pPr algn="ctr"/>
            <a:r>
              <a:rPr lang="en-US" sz="3600" b="1" baseline="30000" dirty="0" smtClean="0">
                <a:solidFill>
                  <a:schemeClr val="bg1"/>
                </a:solidFill>
              </a:rPr>
              <a:t>16</a:t>
            </a:r>
            <a:r>
              <a:rPr lang="en-US" sz="3600" b="1" dirty="0">
                <a:solidFill>
                  <a:schemeClr val="bg1"/>
                </a:solidFill>
              </a:rPr>
              <a:t> for through him God created everything in the heavenly realms and on earth. He made the things we can see and the things we can’t see— such as thrones, kingdoms, rulers, and authorities in the unseen world. Everything was created through him and for him. </a:t>
            </a:r>
            <a:r>
              <a:rPr lang="en-US" sz="3600" b="1" baseline="30000" dirty="0">
                <a:solidFill>
                  <a:schemeClr val="bg1"/>
                </a:solidFill>
              </a:rPr>
              <a:t>17 </a:t>
            </a:r>
            <a:r>
              <a:rPr lang="en-US" sz="3600" b="1" dirty="0">
                <a:solidFill>
                  <a:schemeClr val="bg1"/>
                </a:solidFill>
              </a:rPr>
              <a:t>He existed before anything else, and he holds all creation together.</a:t>
            </a:r>
            <a:endParaRPr lang="en-US" sz="3600" b="1" i="0" u="none" strike="noStrike" dirty="0">
              <a:solidFill>
                <a:schemeClr val="bg1"/>
              </a:solidFill>
              <a:effectLst>
                <a:glow rad="101600">
                  <a:srgbClr val="2E1700">
                    <a:alpha val="60000"/>
                  </a:srgbClr>
                </a:glow>
              </a:effectLst>
              <a:latin typeface="&amp;quot"/>
            </a:endParaRPr>
          </a:p>
        </p:txBody>
      </p:sp>
      <p:sp>
        <p:nvSpPr>
          <p:cNvPr id="5" name="Rectangle 4">
            <a:extLst>
              <a:ext uri="{FF2B5EF4-FFF2-40B4-BE49-F238E27FC236}">
                <a16:creationId xmlns:a16="http://schemas.microsoft.com/office/drawing/2014/main" id="{053870ED-EC78-4FD3-AAD1-4AE6BD9194DC}"/>
              </a:ext>
            </a:extLst>
          </p:cNvPr>
          <p:cNvSpPr/>
          <p:nvPr/>
        </p:nvSpPr>
        <p:spPr>
          <a:xfrm>
            <a:off x="1171297" y="6020979"/>
            <a:ext cx="6406306" cy="923330"/>
          </a:xfrm>
          <a:prstGeom prst="rect">
            <a:avLst/>
          </a:prstGeom>
          <a:noFill/>
        </p:spPr>
        <p:txBody>
          <a:bodyPr wrap="non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Colossians 1:13-17 </a:t>
            </a:r>
            <a:r>
              <a:rPr lang="en-US" sz="3200" b="1" spc="50" dirty="0" smtClean="0">
                <a:ln w="0"/>
                <a:solidFill>
                  <a:schemeClr val="bg2"/>
                </a:solidFill>
                <a:effectLst>
                  <a:innerShdw blurRad="63500" dist="50800" dir="13500000">
                    <a:srgbClr val="000000">
                      <a:alpha val="50000"/>
                    </a:srgbClr>
                  </a:innerShdw>
                </a:effectLst>
              </a:rPr>
              <a:t>NLT</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788527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10;&#10;Description generated with high confidence">
            <a:extLst>
              <a:ext uri="{FF2B5EF4-FFF2-40B4-BE49-F238E27FC236}">
                <a16:creationId xmlns:a16="http://schemas.microsoft.com/office/drawing/2014/main" id="{DCD15260-B131-4A2B-A29E-E9F46019AC5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711F48FF-080B-4704-A818-A4BB7371847F}"/>
              </a:ext>
            </a:extLst>
          </p:cNvPr>
          <p:cNvSpPr/>
          <p:nvPr/>
        </p:nvSpPr>
        <p:spPr>
          <a:xfrm>
            <a:off x="85898" y="309029"/>
            <a:ext cx="8972203" cy="3416320"/>
          </a:xfrm>
          <a:prstGeom prst="rect">
            <a:avLst/>
          </a:prstGeom>
        </p:spPr>
        <p:txBody>
          <a:bodyPr wrap="square">
            <a:spAutoFit/>
          </a:bodyPr>
          <a:lstStyle/>
          <a:p>
            <a:pPr algn="ctr"/>
            <a:r>
              <a:rPr lang="en-US" sz="3600" b="1" baseline="30000" dirty="0">
                <a:solidFill>
                  <a:schemeClr val="bg1"/>
                </a:solidFill>
              </a:rPr>
              <a:t>1</a:t>
            </a:r>
            <a:r>
              <a:rPr lang="en-US" sz="3600" b="1" dirty="0">
                <a:solidFill>
                  <a:schemeClr val="bg1"/>
                </a:solidFill>
              </a:rPr>
              <a:t>Long ago God spoke many times and in many ways to our ancestors through the prophets. </a:t>
            </a:r>
            <a:r>
              <a:rPr lang="en-US" sz="3600" b="1" baseline="30000" dirty="0">
                <a:solidFill>
                  <a:schemeClr val="bg1"/>
                </a:solidFill>
              </a:rPr>
              <a:t>2</a:t>
            </a:r>
            <a:r>
              <a:rPr lang="en-US" sz="3600" b="1" dirty="0">
                <a:solidFill>
                  <a:schemeClr val="bg1"/>
                </a:solidFill>
              </a:rPr>
              <a:t>And now in these final days, he has spoken to us through his Son. God promised everything to the Son as an inheritance, and through the Son he created the universe. </a:t>
            </a:r>
          </a:p>
        </p:txBody>
      </p:sp>
      <p:sp>
        <p:nvSpPr>
          <p:cNvPr id="5" name="Rectangle 4">
            <a:extLst>
              <a:ext uri="{FF2B5EF4-FFF2-40B4-BE49-F238E27FC236}">
                <a16:creationId xmlns:a16="http://schemas.microsoft.com/office/drawing/2014/main" id="{053870ED-EC78-4FD3-AAD1-4AE6BD9194DC}"/>
              </a:ext>
            </a:extLst>
          </p:cNvPr>
          <p:cNvSpPr/>
          <p:nvPr/>
        </p:nvSpPr>
        <p:spPr>
          <a:xfrm>
            <a:off x="1753755" y="6069105"/>
            <a:ext cx="5209311" cy="923330"/>
          </a:xfrm>
          <a:prstGeom prst="rect">
            <a:avLst/>
          </a:prstGeom>
          <a:noFill/>
        </p:spPr>
        <p:txBody>
          <a:bodyPr wrap="non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Hebrews 1:1-3 </a:t>
            </a:r>
            <a:r>
              <a:rPr lang="en-US" sz="3200" b="1" spc="50" dirty="0" smtClean="0">
                <a:ln w="0"/>
                <a:solidFill>
                  <a:schemeClr val="bg2"/>
                </a:solidFill>
                <a:effectLst>
                  <a:innerShdw blurRad="63500" dist="50800" dir="13500000">
                    <a:srgbClr val="000000">
                      <a:alpha val="50000"/>
                    </a:srgbClr>
                  </a:innerShdw>
                </a:effectLst>
              </a:rPr>
              <a:t>NLT</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13464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10;&#10;Description generated with high confidence">
            <a:extLst>
              <a:ext uri="{FF2B5EF4-FFF2-40B4-BE49-F238E27FC236}">
                <a16:creationId xmlns:a16="http://schemas.microsoft.com/office/drawing/2014/main" id="{DCD15260-B131-4A2B-A29E-E9F46019AC5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711F48FF-080B-4704-A818-A4BB7371847F}"/>
              </a:ext>
            </a:extLst>
          </p:cNvPr>
          <p:cNvSpPr/>
          <p:nvPr/>
        </p:nvSpPr>
        <p:spPr>
          <a:xfrm>
            <a:off x="99753" y="196733"/>
            <a:ext cx="8972203" cy="3416320"/>
          </a:xfrm>
          <a:prstGeom prst="rect">
            <a:avLst/>
          </a:prstGeom>
        </p:spPr>
        <p:txBody>
          <a:bodyPr wrap="square">
            <a:spAutoFit/>
          </a:bodyPr>
          <a:lstStyle/>
          <a:p>
            <a:pPr algn="ctr"/>
            <a:r>
              <a:rPr lang="en-US" sz="3600" b="1" baseline="30000" dirty="0" smtClean="0">
                <a:solidFill>
                  <a:schemeClr val="bg1"/>
                </a:solidFill>
              </a:rPr>
              <a:t>3</a:t>
            </a:r>
            <a:r>
              <a:rPr lang="en-US" sz="3600" b="1" dirty="0" smtClean="0">
                <a:solidFill>
                  <a:schemeClr val="bg1"/>
                </a:solidFill>
              </a:rPr>
              <a:t>The </a:t>
            </a:r>
            <a:r>
              <a:rPr lang="en-US" sz="3600" b="1" dirty="0">
                <a:solidFill>
                  <a:schemeClr val="bg1"/>
                </a:solidFill>
              </a:rPr>
              <a:t>Son radiates God’s own glory and expresses the very character of God, and he sustains everything by the mighty power of his command. When he had cleansed us from our sins, he sat down in the place of honor at the right hand of the majestic God in heaven. </a:t>
            </a:r>
          </a:p>
        </p:txBody>
      </p:sp>
      <p:sp>
        <p:nvSpPr>
          <p:cNvPr id="6" name="Rectangle 5">
            <a:extLst>
              <a:ext uri="{FF2B5EF4-FFF2-40B4-BE49-F238E27FC236}">
                <a16:creationId xmlns:a16="http://schemas.microsoft.com/office/drawing/2014/main" id="{053870ED-EC78-4FD3-AAD1-4AE6BD9194DC}"/>
              </a:ext>
            </a:extLst>
          </p:cNvPr>
          <p:cNvSpPr/>
          <p:nvPr/>
        </p:nvSpPr>
        <p:spPr>
          <a:xfrm>
            <a:off x="1753755" y="6069105"/>
            <a:ext cx="5209311" cy="923330"/>
          </a:xfrm>
          <a:prstGeom prst="rect">
            <a:avLst/>
          </a:prstGeom>
          <a:noFill/>
        </p:spPr>
        <p:txBody>
          <a:bodyPr wrap="non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Hebrews 1:1-3 </a:t>
            </a:r>
            <a:r>
              <a:rPr lang="en-US" sz="3200" b="1" spc="50" dirty="0" smtClean="0">
                <a:ln w="0"/>
                <a:solidFill>
                  <a:schemeClr val="bg2"/>
                </a:solidFill>
                <a:effectLst>
                  <a:innerShdw blurRad="63500" dist="50800" dir="13500000">
                    <a:srgbClr val="000000">
                      <a:alpha val="50000"/>
                    </a:srgbClr>
                  </a:innerShdw>
                </a:effectLst>
              </a:rPr>
              <a:t>NLT</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820979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b5z.net/i/u/10214940/i/slid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41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945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10;&#10;Description generated with high confidence">
            <a:extLst>
              <a:ext uri="{FF2B5EF4-FFF2-40B4-BE49-F238E27FC236}">
                <a16:creationId xmlns:a16="http://schemas.microsoft.com/office/drawing/2014/main" id="{DCD15260-B131-4A2B-A29E-E9F46019AC5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711F48FF-080B-4704-A818-A4BB7371847F}"/>
              </a:ext>
            </a:extLst>
          </p:cNvPr>
          <p:cNvSpPr/>
          <p:nvPr/>
        </p:nvSpPr>
        <p:spPr>
          <a:xfrm>
            <a:off x="99753" y="196733"/>
            <a:ext cx="8972203" cy="3416320"/>
          </a:xfrm>
          <a:prstGeom prst="rect">
            <a:avLst/>
          </a:prstGeom>
        </p:spPr>
        <p:txBody>
          <a:bodyPr wrap="square">
            <a:spAutoFit/>
          </a:bodyPr>
          <a:lstStyle/>
          <a:p>
            <a:pPr algn="ctr"/>
            <a:r>
              <a:rPr lang="en-US" sz="3600" b="1" dirty="0">
                <a:solidFill>
                  <a:schemeClr val="bg1"/>
                </a:solidFill>
              </a:rPr>
              <a:t>“There will always be temptations to sin, but what sorrow awaits the person who does the tempting! </a:t>
            </a:r>
            <a:r>
              <a:rPr lang="en-US" sz="3600" b="1" baseline="30000" dirty="0">
                <a:solidFill>
                  <a:schemeClr val="bg1"/>
                </a:solidFill>
              </a:rPr>
              <a:t>2 </a:t>
            </a:r>
            <a:r>
              <a:rPr lang="en-US" sz="3600" b="1" dirty="0">
                <a:solidFill>
                  <a:schemeClr val="bg1"/>
                </a:solidFill>
              </a:rPr>
              <a:t> It would be better to be thrown into the sea with a millstone hung around your neck than to cause one of these little ones to fall into sin. </a:t>
            </a:r>
          </a:p>
        </p:txBody>
      </p:sp>
      <p:sp>
        <p:nvSpPr>
          <p:cNvPr id="6" name="Rectangle 5">
            <a:extLst>
              <a:ext uri="{FF2B5EF4-FFF2-40B4-BE49-F238E27FC236}">
                <a16:creationId xmlns:a16="http://schemas.microsoft.com/office/drawing/2014/main" id="{053870ED-EC78-4FD3-AAD1-4AE6BD9194DC}"/>
              </a:ext>
            </a:extLst>
          </p:cNvPr>
          <p:cNvSpPr/>
          <p:nvPr/>
        </p:nvSpPr>
        <p:spPr>
          <a:xfrm>
            <a:off x="2267582" y="6069105"/>
            <a:ext cx="4181659" cy="923330"/>
          </a:xfrm>
          <a:prstGeom prst="rect">
            <a:avLst/>
          </a:prstGeom>
          <a:noFill/>
        </p:spPr>
        <p:txBody>
          <a:bodyPr wrap="non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Luke 17:1-2</a:t>
            </a:r>
            <a:r>
              <a:rPr lang="en-US" sz="3200" b="1" spc="50" dirty="0" smtClean="0">
                <a:ln w="0"/>
                <a:solidFill>
                  <a:schemeClr val="bg2"/>
                </a:solidFill>
                <a:effectLst>
                  <a:innerShdw blurRad="63500" dist="50800" dir="13500000">
                    <a:srgbClr val="000000">
                      <a:alpha val="50000"/>
                    </a:srgbClr>
                  </a:innerShdw>
                </a:effectLst>
              </a:rPr>
              <a:t>NLT</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18707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10;&#10;Description generated with high confidence">
            <a:extLst>
              <a:ext uri="{FF2B5EF4-FFF2-40B4-BE49-F238E27FC236}">
                <a16:creationId xmlns:a16="http://schemas.microsoft.com/office/drawing/2014/main" id="{DCD15260-B131-4A2B-A29E-E9F46019AC5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711F48FF-080B-4704-A818-A4BB7371847F}"/>
              </a:ext>
            </a:extLst>
          </p:cNvPr>
          <p:cNvSpPr/>
          <p:nvPr/>
        </p:nvSpPr>
        <p:spPr>
          <a:xfrm>
            <a:off x="99753" y="309027"/>
            <a:ext cx="8972203" cy="2862322"/>
          </a:xfrm>
          <a:prstGeom prst="rect">
            <a:avLst/>
          </a:prstGeom>
        </p:spPr>
        <p:txBody>
          <a:bodyPr wrap="square">
            <a:spAutoFit/>
          </a:bodyPr>
          <a:lstStyle/>
          <a:p>
            <a:pPr algn="ctr"/>
            <a:r>
              <a:rPr lang="en-US" sz="3600" b="1" baseline="30000" dirty="0">
                <a:solidFill>
                  <a:schemeClr val="bg1"/>
                </a:solidFill>
              </a:rPr>
              <a:t>14</a:t>
            </a:r>
            <a:r>
              <a:rPr lang="en-US" sz="3600" b="1" dirty="0">
                <a:solidFill>
                  <a:schemeClr val="bg1"/>
                </a:solidFill>
              </a:rPr>
              <a:t> He found the Temple teeming with people selling cattle and sheep and doves. The loan sharks were also there in full strength. </a:t>
            </a:r>
            <a:r>
              <a:rPr lang="en-US" sz="3600" b="1" baseline="30000" dirty="0">
                <a:solidFill>
                  <a:schemeClr val="bg1"/>
                </a:solidFill>
              </a:rPr>
              <a:t>15</a:t>
            </a:r>
            <a:r>
              <a:rPr lang="en-US" sz="3600" b="1" dirty="0">
                <a:solidFill>
                  <a:schemeClr val="bg1"/>
                </a:solidFill>
              </a:rPr>
              <a:t> Jesus put together a whip out of strips of leather and chased them out of the Temple, </a:t>
            </a:r>
          </a:p>
        </p:txBody>
      </p:sp>
      <p:sp>
        <p:nvSpPr>
          <p:cNvPr id="6" name="Rectangle 5">
            <a:extLst>
              <a:ext uri="{FF2B5EF4-FFF2-40B4-BE49-F238E27FC236}">
                <a16:creationId xmlns:a16="http://schemas.microsoft.com/office/drawing/2014/main" id="{053870ED-EC78-4FD3-AAD1-4AE6BD9194DC}"/>
              </a:ext>
            </a:extLst>
          </p:cNvPr>
          <p:cNvSpPr/>
          <p:nvPr/>
        </p:nvSpPr>
        <p:spPr>
          <a:xfrm>
            <a:off x="2079391" y="6069105"/>
            <a:ext cx="4558043" cy="923330"/>
          </a:xfrm>
          <a:prstGeom prst="rect">
            <a:avLst/>
          </a:prstGeom>
          <a:noFill/>
        </p:spPr>
        <p:txBody>
          <a:bodyPr wrap="non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John 2:13-17</a:t>
            </a:r>
            <a:r>
              <a:rPr lang="en-US" sz="3200" b="1" spc="50" dirty="0" smtClean="0">
                <a:ln w="0"/>
                <a:solidFill>
                  <a:schemeClr val="bg2"/>
                </a:solidFill>
                <a:effectLst>
                  <a:innerShdw blurRad="63500" dist="50800" dir="13500000">
                    <a:srgbClr val="000000">
                      <a:alpha val="50000"/>
                    </a:srgbClr>
                  </a:innerShdw>
                </a:effectLst>
              </a:rPr>
              <a:t>NLT</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053078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10;&#10;Description generated with high confidence">
            <a:extLst>
              <a:ext uri="{FF2B5EF4-FFF2-40B4-BE49-F238E27FC236}">
                <a16:creationId xmlns:a16="http://schemas.microsoft.com/office/drawing/2014/main" id="{DCD15260-B131-4A2B-A29E-E9F46019AC5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711F48FF-080B-4704-A818-A4BB7371847F}"/>
              </a:ext>
            </a:extLst>
          </p:cNvPr>
          <p:cNvSpPr/>
          <p:nvPr/>
        </p:nvSpPr>
        <p:spPr>
          <a:xfrm>
            <a:off x="99753" y="196733"/>
            <a:ext cx="8972203" cy="3970318"/>
          </a:xfrm>
          <a:prstGeom prst="rect">
            <a:avLst/>
          </a:prstGeom>
        </p:spPr>
        <p:txBody>
          <a:bodyPr wrap="square">
            <a:spAutoFit/>
          </a:bodyPr>
          <a:lstStyle/>
          <a:p>
            <a:pPr algn="ctr"/>
            <a:r>
              <a:rPr lang="en-US" sz="3600" b="1" dirty="0" smtClean="0">
                <a:solidFill>
                  <a:schemeClr val="bg1"/>
                </a:solidFill>
              </a:rPr>
              <a:t>stampeding </a:t>
            </a:r>
            <a:r>
              <a:rPr lang="en-US" sz="3600" b="1" dirty="0">
                <a:solidFill>
                  <a:schemeClr val="bg1"/>
                </a:solidFill>
              </a:rPr>
              <a:t>the sheep and cattle, upending the tables of the loan sharks, spilling coins left and right. </a:t>
            </a:r>
            <a:r>
              <a:rPr lang="en-US" sz="3600" b="1" baseline="30000" dirty="0">
                <a:solidFill>
                  <a:schemeClr val="bg1"/>
                </a:solidFill>
              </a:rPr>
              <a:t>16</a:t>
            </a:r>
            <a:r>
              <a:rPr lang="en-US" sz="3600" b="1" dirty="0">
                <a:solidFill>
                  <a:schemeClr val="bg1"/>
                </a:solidFill>
              </a:rPr>
              <a:t> He told the dove merchants, "Get your things out of here! Stop turning my Father's house into a shopping mall!" </a:t>
            </a:r>
            <a:r>
              <a:rPr lang="en-US" sz="3600" b="1" baseline="30000" dirty="0">
                <a:solidFill>
                  <a:schemeClr val="bg1"/>
                </a:solidFill>
              </a:rPr>
              <a:t>17</a:t>
            </a:r>
            <a:r>
              <a:rPr lang="en-US" sz="3600" b="1" dirty="0">
                <a:solidFill>
                  <a:schemeClr val="bg1"/>
                </a:solidFill>
              </a:rPr>
              <a:t> That's when his disciples remembered the Scripture, "Zeal for your house consumes me." </a:t>
            </a:r>
          </a:p>
        </p:txBody>
      </p:sp>
      <p:sp>
        <p:nvSpPr>
          <p:cNvPr id="5" name="Rectangle 4">
            <a:extLst>
              <a:ext uri="{FF2B5EF4-FFF2-40B4-BE49-F238E27FC236}">
                <a16:creationId xmlns:a16="http://schemas.microsoft.com/office/drawing/2014/main" id="{053870ED-EC78-4FD3-AAD1-4AE6BD9194DC}"/>
              </a:ext>
            </a:extLst>
          </p:cNvPr>
          <p:cNvSpPr/>
          <p:nvPr/>
        </p:nvSpPr>
        <p:spPr>
          <a:xfrm>
            <a:off x="2079391" y="6069105"/>
            <a:ext cx="4558043" cy="923330"/>
          </a:xfrm>
          <a:prstGeom prst="rect">
            <a:avLst/>
          </a:prstGeom>
          <a:noFill/>
        </p:spPr>
        <p:txBody>
          <a:bodyPr wrap="non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John 2:13-17</a:t>
            </a:r>
            <a:r>
              <a:rPr lang="en-US" sz="3200" b="1" spc="50" dirty="0" smtClean="0">
                <a:ln w="0"/>
                <a:solidFill>
                  <a:schemeClr val="bg2"/>
                </a:solidFill>
                <a:effectLst>
                  <a:innerShdw blurRad="63500" dist="50800" dir="13500000">
                    <a:srgbClr val="000000">
                      <a:alpha val="50000"/>
                    </a:srgbClr>
                  </a:innerShdw>
                </a:effectLst>
              </a:rPr>
              <a:t>NLT</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482853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tatic1.squarespace.com/static/542d5464e4b0b8e6564c9982/t/551bcc5be4b08245f4c03aed/1427885158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660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10;&#10;Description generated with high confidence">
            <a:extLst>
              <a:ext uri="{FF2B5EF4-FFF2-40B4-BE49-F238E27FC236}">
                <a16:creationId xmlns:a16="http://schemas.microsoft.com/office/drawing/2014/main" id="{DCD15260-B131-4A2B-A29E-E9F46019AC5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711F48FF-080B-4704-A818-A4BB7371847F}"/>
              </a:ext>
            </a:extLst>
          </p:cNvPr>
          <p:cNvSpPr/>
          <p:nvPr/>
        </p:nvSpPr>
        <p:spPr>
          <a:xfrm>
            <a:off x="49876" y="162457"/>
            <a:ext cx="9044247" cy="3970318"/>
          </a:xfrm>
          <a:prstGeom prst="rect">
            <a:avLst/>
          </a:prstGeom>
        </p:spPr>
        <p:txBody>
          <a:bodyPr wrap="square">
            <a:spAutoFit/>
          </a:bodyPr>
          <a:lstStyle/>
          <a:p>
            <a:pPr algn="ctr"/>
            <a:r>
              <a:rPr lang="en-US" b="1" baseline="30000" dirty="0">
                <a:solidFill>
                  <a:schemeClr val="bg1">
                    <a:lumMod val="85000"/>
                  </a:schemeClr>
                </a:solidFill>
                <a:latin typeface="&amp;quot"/>
              </a:rPr>
              <a:t>2</a:t>
            </a:r>
            <a:r>
              <a:rPr lang="en-US" sz="3600" b="1" baseline="30000" dirty="0">
                <a:solidFill>
                  <a:schemeClr val="bg1">
                    <a:lumMod val="85000"/>
                  </a:schemeClr>
                </a:solidFill>
                <a:latin typeface="&amp;quot"/>
              </a:rPr>
              <a:t> </a:t>
            </a:r>
            <a:r>
              <a:rPr lang="en-US" sz="3600" dirty="0">
                <a:solidFill>
                  <a:schemeClr val="bg1">
                    <a:lumMod val="85000"/>
                  </a:schemeClr>
                </a:solidFill>
                <a:latin typeface="&amp;quot"/>
              </a:rPr>
              <a:t>Hear, O heavens, and give ear, O earth! For the </a:t>
            </a:r>
            <a:r>
              <a:rPr lang="en-US" sz="3600" cap="small" dirty="0" smtClean="0">
                <a:solidFill>
                  <a:schemeClr val="bg1">
                    <a:lumMod val="85000"/>
                  </a:schemeClr>
                </a:solidFill>
                <a:latin typeface="&amp;quot"/>
              </a:rPr>
              <a:t>LORD</a:t>
            </a:r>
            <a:r>
              <a:rPr lang="en-US" sz="3600" dirty="0" smtClean="0">
                <a:solidFill>
                  <a:schemeClr val="bg1">
                    <a:lumMod val="85000"/>
                  </a:schemeClr>
                </a:solidFill>
                <a:latin typeface="&amp;quot"/>
              </a:rPr>
              <a:t> </a:t>
            </a:r>
            <a:r>
              <a:rPr lang="en-US" sz="3600" dirty="0">
                <a:solidFill>
                  <a:schemeClr val="bg1">
                    <a:lumMod val="85000"/>
                  </a:schemeClr>
                </a:solidFill>
                <a:latin typeface="&amp;quot"/>
              </a:rPr>
              <a:t>has spoken: “I have nourished and brought up children, And they have rebelled against Me; </a:t>
            </a:r>
            <a:r>
              <a:rPr lang="en-US" sz="3600" b="1" baseline="30000" dirty="0">
                <a:solidFill>
                  <a:schemeClr val="bg1">
                    <a:lumMod val="85000"/>
                  </a:schemeClr>
                </a:solidFill>
                <a:latin typeface="&amp;quot"/>
              </a:rPr>
              <a:t>3 </a:t>
            </a:r>
            <a:r>
              <a:rPr lang="en-US" sz="3600" dirty="0">
                <a:solidFill>
                  <a:schemeClr val="bg1">
                    <a:lumMod val="85000"/>
                  </a:schemeClr>
                </a:solidFill>
                <a:latin typeface="&amp;quot"/>
              </a:rPr>
              <a:t>The ox knows its owner And the donkey its master’s crib; </a:t>
            </a:r>
            <a:r>
              <a:rPr lang="en-US" sz="3600" i="1" dirty="0">
                <a:solidFill>
                  <a:schemeClr val="bg1">
                    <a:lumMod val="85000"/>
                  </a:schemeClr>
                </a:solidFill>
                <a:latin typeface="&amp;quot"/>
              </a:rPr>
              <a:t>But</a:t>
            </a:r>
            <a:r>
              <a:rPr lang="en-US" sz="3600" dirty="0">
                <a:solidFill>
                  <a:schemeClr val="bg1">
                    <a:lumMod val="85000"/>
                  </a:schemeClr>
                </a:solidFill>
                <a:latin typeface="&amp;quot"/>
              </a:rPr>
              <a:t> Israel does not know, My people do not consider</a:t>
            </a:r>
            <a:r>
              <a:rPr lang="en-US" sz="3600" dirty="0" smtClean="0">
                <a:solidFill>
                  <a:schemeClr val="bg1">
                    <a:lumMod val="85000"/>
                  </a:schemeClr>
                </a:solidFill>
                <a:latin typeface="&amp;quot"/>
              </a:rPr>
              <a:t>.”</a:t>
            </a:r>
            <a:endParaRPr lang="en-US" sz="3600" b="0" i="0" u="none" strike="noStrike" dirty="0">
              <a:solidFill>
                <a:schemeClr val="bg1">
                  <a:lumMod val="85000"/>
                </a:schemeClr>
              </a:solidFill>
              <a:effectLst/>
              <a:latin typeface="&amp;quot"/>
            </a:endParaRPr>
          </a:p>
        </p:txBody>
      </p:sp>
      <p:sp>
        <p:nvSpPr>
          <p:cNvPr id="5" name="Rectangle 4">
            <a:extLst>
              <a:ext uri="{FF2B5EF4-FFF2-40B4-BE49-F238E27FC236}">
                <a16:creationId xmlns:a16="http://schemas.microsoft.com/office/drawing/2014/main" id="{2AA23979-4872-4D5E-90B3-8D114498AC3D}"/>
              </a:ext>
            </a:extLst>
          </p:cNvPr>
          <p:cNvSpPr/>
          <p:nvPr/>
        </p:nvSpPr>
        <p:spPr>
          <a:xfrm>
            <a:off x="2594950" y="6020979"/>
            <a:ext cx="3558988"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Isaiah 1:2-6</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100645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912" b="281"/>
          <a:stretch/>
        </p:blipFill>
        <p:spPr>
          <a:xfrm>
            <a:off x="0" y="0"/>
            <a:ext cx="9155261" cy="6858000"/>
          </a:xfrm>
          <a:prstGeom prst="rect">
            <a:avLst/>
          </a:prstGeom>
        </p:spPr>
      </p:pic>
      <p:sp>
        <p:nvSpPr>
          <p:cNvPr id="3" name="TextBox 2"/>
          <p:cNvSpPr txBox="1"/>
          <p:nvPr/>
        </p:nvSpPr>
        <p:spPr>
          <a:xfrm>
            <a:off x="866274" y="2261937"/>
            <a:ext cx="7507705" cy="1938992"/>
          </a:xfrm>
          <a:prstGeom prst="rect">
            <a:avLst/>
          </a:prstGeom>
          <a:noFill/>
        </p:spPr>
        <p:txBody>
          <a:bodyPr wrap="square" rtlCol="0">
            <a:spAutoFit/>
          </a:bodyPr>
          <a:lstStyle/>
          <a:p>
            <a:pPr algn="ctr"/>
            <a:r>
              <a:rPr lang="en-US" sz="4000" dirty="0">
                <a:latin typeface="appleberry" pitchFamily="2" charset="0"/>
              </a:rPr>
              <a:t>“the Pharisees went out and plotted against Him, how they might destroy Him.” </a:t>
            </a:r>
            <a:endParaRPr lang="en-US" sz="4000" dirty="0">
              <a:latin typeface="appleberry" pitchFamily="2" charset="0"/>
            </a:endParaRPr>
          </a:p>
        </p:txBody>
      </p:sp>
    </p:spTree>
    <p:extLst>
      <p:ext uri="{BB962C8B-B14F-4D97-AF65-F5344CB8AC3E}">
        <p14:creationId xmlns:p14="http://schemas.microsoft.com/office/powerpoint/2010/main" val="2558213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087" b="-166"/>
          <a:stretch/>
        </p:blipFill>
        <p:spPr>
          <a:xfrm>
            <a:off x="0" y="-1"/>
            <a:ext cx="9144000" cy="6893011"/>
          </a:xfrm>
          <a:prstGeom prst="rect">
            <a:avLst/>
          </a:prstGeom>
        </p:spPr>
      </p:pic>
      <p:sp>
        <p:nvSpPr>
          <p:cNvPr id="3" name="Rectangle 2"/>
          <p:cNvSpPr/>
          <p:nvPr/>
        </p:nvSpPr>
        <p:spPr>
          <a:xfrm>
            <a:off x="1" y="0"/>
            <a:ext cx="9144000"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Matthew 17:15, 18</a:t>
            </a:r>
            <a:endParaRPr lang="en-US" sz="5400" b="1" cap="none" spc="0" dirty="0">
              <a:ln/>
              <a:solidFill>
                <a:schemeClr val="accent4"/>
              </a:solidFill>
              <a:effectLst/>
            </a:endParaRPr>
          </a:p>
        </p:txBody>
      </p:sp>
      <p:sp>
        <p:nvSpPr>
          <p:cNvPr id="4" name="TextBox 3"/>
          <p:cNvSpPr txBox="1"/>
          <p:nvPr/>
        </p:nvSpPr>
        <p:spPr>
          <a:xfrm>
            <a:off x="689810" y="1792633"/>
            <a:ext cx="7764379" cy="3970318"/>
          </a:xfrm>
          <a:prstGeom prst="rect">
            <a:avLst/>
          </a:prstGeom>
          <a:noFill/>
        </p:spPr>
        <p:txBody>
          <a:bodyPr wrap="square" rtlCol="0">
            <a:spAutoFit/>
          </a:bodyPr>
          <a:lstStyle/>
          <a:p>
            <a:pPr algn="ctr"/>
            <a:r>
              <a:rPr lang="en-US" sz="3600" b="1" baseline="30000" dirty="0" smtClean="0"/>
              <a:t>15 </a:t>
            </a:r>
            <a:r>
              <a:rPr lang="en-US" sz="3600" b="1" dirty="0"/>
              <a:t> “Lord, have mercy on my son. He has seizures and suffers terribly. He often falls into the fire or into the water. </a:t>
            </a:r>
            <a:br>
              <a:rPr lang="en-US" sz="3600" b="1" dirty="0"/>
            </a:br>
            <a:r>
              <a:rPr lang="en-US" sz="3600" b="1" dirty="0"/>
              <a:t/>
            </a:r>
            <a:br>
              <a:rPr lang="en-US" sz="3600" b="1" dirty="0"/>
            </a:br>
            <a:r>
              <a:rPr lang="en-US" sz="3600" b="1" baseline="30000" dirty="0"/>
              <a:t>18 </a:t>
            </a:r>
            <a:r>
              <a:rPr lang="en-US" sz="3600" b="1" dirty="0"/>
              <a:t> Then Jesus rebuked the demon in the boy, and it left him. From that moment the boy was well. </a:t>
            </a:r>
          </a:p>
        </p:txBody>
      </p:sp>
    </p:spTree>
    <p:extLst>
      <p:ext uri="{BB962C8B-B14F-4D97-AF65-F5344CB8AC3E}">
        <p14:creationId xmlns:p14="http://schemas.microsoft.com/office/powerpoint/2010/main" val="1812568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0421" y="5678904"/>
            <a:ext cx="8823158" cy="1077218"/>
          </a:xfrm>
          <a:prstGeom prst="rect">
            <a:avLst/>
          </a:prstGeom>
          <a:noFill/>
        </p:spPr>
        <p:txBody>
          <a:bodyPr wrap="square" rtlCol="0">
            <a:spAutoFit/>
          </a:bodyPr>
          <a:lstStyle/>
          <a:p>
            <a:pPr algn="ctr"/>
            <a:r>
              <a:rPr lang="en-US" sz="3200" b="1" dirty="0">
                <a:solidFill>
                  <a:schemeClr val="bg1"/>
                </a:solidFill>
              </a:rPr>
              <a:t>O</a:t>
            </a:r>
            <a:r>
              <a:rPr lang="en-US" sz="3200" b="1" dirty="0" smtClean="0">
                <a:solidFill>
                  <a:schemeClr val="bg1"/>
                </a:solidFill>
              </a:rPr>
              <a:t>nly </a:t>
            </a:r>
            <a:r>
              <a:rPr lang="en-US" sz="3200" b="1" dirty="0">
                <a:solidFill>
                  <a:schemeClr val="bg1"/>
                </a:solidFill>
              </a:rPr>
              <a:t>when we see sin for what it is, will we begin to see God’s amazing grace for what IT IS! </a:t>
            </a:r>
            <a:endParaRPr lang="en-US" sz="3200" b="1" dirty="0">
              <a:solidFill>
                <a:schemeClr val="bg1"/>
              </a:solidFill>
            </a:endParaRPr>
          </a:p>
        </p:txBody>
      </p:sp>
    </p:spTree>
    <p:extLst>
      <p:ext uri="{BB962C8B-B14F-4D97-AF65-F5344CB8AC3E}">
        <p14:creationId xmlns:p14="http://schemas.microsoft.com/office/powerpoint/2010/main" val="3308368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lideplayer.com/slide/1646084/7/images/6/Adam+and+Eve%E2%80%99s+Mistakes+(Eph+6:1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lideplayer.com/slide/1646084/7/images/6/Adam+and+Eve%E2%80%99s+Mistakes+(Eph+6:10-20).jpg"/>
          <p:cNvPicPr>
            <a:picLocks noChangeAspect="1" noChangeArrowheads="1"/>
          </p:cNvPicPr>
          <p:nvPr/>
        </p:nvPicPr>
        <p:blipFill rotWithShape="1">
          <a:blip r:embed="rId2">
            <a:extLst>
              <a:ext uri="{28A0092B-C50C-407E-A947-70E740481C1C}">
                <a14:useLocalDpi xmlns:a14="http://schemas.microsoft.com/office/drawing/2010/main" val="0"/>
              </a:ext>
            </a:extLst>
          </a:blip>
          <a:srcRect t="74035"/>
          <a:stretch/>
        </p:blipFill>
        <p:spPr bwMode="auto">
          <a:xfrm>
            <a:off x="0" y="4620126"/>
            <a:ext cx="9144000" cy="178067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770021" y="4395537"/>
            <a:ext cx="3609474" cy="0"/>
          </a:xfrm>
          <a:prstGeom prst="line">
            <a:avLst/>
          </a:prstGeom>
          <a:ln w="25400">
            <a:solidFill>
              <a:srgbClr val="00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204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0316"/>
            <a:ext cx="9097645" cy="2927684"/>
          </a:xfrm>
          <a:prstGeom prst="rect">
            <a:avLst/>
          </a:prstGeom>
        </p:spPr>
      </p:pic>
      <p:sp>
        <p:nvSpPr>
          <p:cNvPr id="3" name="TextBox 2"/>
          <p:cNvSpPr txBox="1"/>
          <p:nvPr/>
        </p:nvSpPr>
        <p:spPr>
          <a:xfrm>
            <a:off x="16043" y="48127"/>
            <a:ext cx="9097644" cy="5016758"/>
          </a:xfrm>
          <a:prstGeom prst="rect">
            <a:avLst/>
          </a:prstGeom>
          <a:noFill/>
        </p:spPr>
        <p:txBody>
          <a:bodyPr wrap="square" rtlCol="0">
            <a:spAutoFit/>
          </a:bodyPr>
          <a:lstStyle/>
          <a:p>
            <a:pPr algn="ctr"/>
            <a:r>
              <a:rPr lang="en-US" sz="3200" b="1" baseline="30000" dirty="0" smtClean="0"/>
              <a:t>11 </a:t>
            </a:r>
            <a:r>
              <a:rPr lang="en-US" sz="3200" b="1" dirty="0" smtClean="0"/>
              <a:t>“</a:t>
            </a:r>
            <a:r>
              <a:rPr lang="en-US" sz="3200" b="1" dirty="0"/>
              <a:t>You were the model of perfection, full of wisdom and exquisite in beauty. </a:t>
            </a:r>
            <a:r>
              <a:rPr lang="en-US" sz="3200" b="1" baseline="30000" dirty="0" smtClean="0"/>
              <a:t>13 </a:t>
            </a:r>
            <a:r>
              <a:rPr lang="en-US" sz="3200" b="1" dirty="0"/>
              <a:t> You were in Eden, the garden of God. </a:t>
            </a:r>
            <a:r>
              <a:rPr lang="en-US" sz="3200" b="1" baseline="30000" dirty="0" smtClean="0"/>
              <a:t>14 </a:t>
            </a:r>
            <a:r>
              <a:rPr lang="en-US" sz="3200" b="1" dirty="0"/>
              <a:t> I ordained and anointed you as the mighty angelic guardian. You had access to the holy mountain of God and walked among the stones of fire. </a:t>
            </a:r>
            <a:r>
              <a:rPr lang="en-US" sz="3200" b="1" baseline="30000" dirty="0" smtClean="0"/>
              <a:t>15 </a:t>
            </a:r>
            <a:r>
              <a:rPr lang="en-US" sz="3200" b="1" dirty="0"/>
              <a:t> “You were blameless in all you did from the day you were created until the day evil was found in you. </a:t>
            </a:r>
            <a:r>
              <a:rPr lang="en-US" sz="3200" b="1" baseline="30000" dirty="0" smtClean="0"/>
              <a:t>17 </a:t>
            </a:r>
            <a:r>
              <a:rPr lang="en-US" sz="3200" b="1" dirty="0"/>
              <a:t> Your heart was filled with pride because of all your beauty. Your wisdom was corrupted by your love of splendor. </a:t>
            </a:r>
            <a:endParaRPr lang="en-US" dirty="0"/>
          </a:p>
        </p:txBody>
      </p:sp>
      <p:sp>
        <p:nvSpPr>
          <p:cNvPr id="4" name="Rectangle 3"/>
          <p:cNvSpPr/>
          <p:nvPr/>
        </p:nvSpPr>
        <p:spPr>
          <a:xfrm>
            <a:off x="1474542" y="6079504"/>
            <a:ext cx="5906169"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Ezekiel 28:11-17 </a:t>
            </a:r>
            <a:r>
              <a:rPr lang="en-US" sz="3200" b="1" cap="none" spc="50" dirty="0" smtClean="0">
                <a:ln w="0"/>
                <a:solidFill>
                  <a:schemeClr val="bg2"/>
                </a:solidFill>
                <a:effectLst>
                  <a:innerShdw blurRad="63500" dist="50800" dir="13500000">
                    <a:srgbClr val="000000">
                      <a:alpha val="50000"/>
                    </a:srgbClr>
                  </a:innerShdw>
                </a:effectLst>
              </a:rPr>
              <a:t>NLT</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648819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96716"/>
            <a:ext cx="9097645" cy="5061284"/>
          </a:xfrm>
          <a:prstGeom prst="rect">
            <a:avLst/>
          </a:prstGeom>
        </p:spPr>
      </p:pic>
      <p:sp>
        <p:nvSpPr>
          <p:cNvPr id="3" name="TextBox 2"/>
          <p:cNvSpPr txBox="1"/>
          <p:nvPr/>
        </p:nvSpPr>
        <p:spPr>
          <a:xfrm>
            <a:off x="1" y="577516"/>
            <a:ext cx="9097644" cy="1938992"/>
          </a:xfrm>
          <a:prstGeom prst="rect">
            <a:avLst/>
          </a:prstGeom>
          <a:noFill/>
        </p:spPr>
        <p:txBody>
          <a:bodyPr wrap="square" rtlCol="0">
            <a:spAutoFit/>
          </a:bodyPr>
          <a:lstStyle/>
          <a:p>
            <a:pPr algn="ctr"/>
            <a:r>
              <a:rPr lang="en-US" sz="4000" b="1" dirty="0"/>
              <a:t>“the woman whom you gave me, she brought the fruit from the tree to me and I ate it.” </a:t>
            </a:r>
            <a:endParaRPr lang="en-US" sz="4000" b="1" dirty="0"/>
          </a:p>
        </p:txBody>
      </p:sp>
      <p:sp>
        <p:nvSpPr>
          <p:cNvPr id="4" name="Rectangle 3"/>
          <p:cNvSpPr/>
          <p:nvPr/>
        </p:nvSpPr>
        <p:spPr>
          <a:xfrm>
            <a:off x="2481424" y="6079504"/>
            <a:ext cx="3892412"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Genesis 3:12</a:t>
            </a:r>
            <a:endParaRPr lang="en-US" sz="32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659018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https://dailydependence.files.wordpress.com/2014/06/01-daily-dependence-mark-twain-scapegoat.jpg?w=6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7432"/>
            <a:ext cx="9181388" cy="55505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01979" y="6015789"/>
            <a:ext cx="5342021" cy="842211"/>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18078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mage.slidesharecdn.com/benotovercomeofevilbut-150518135120-lva1-app6891/95/be-not-overcome-of-evil-but-1-638.jpg?cb=14319571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44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227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10;&#10;Description generated with high confidence">
            <a:extLst>
              <a:ext uri="{FF2B5EF4-FFF2-40B4-BE49-F238E27FC236}">
                <a16:creationId xmlns:a16="http://schemas.microsoft.com/office/drawing/2014/main" id="{DCD15260-B131-4A2B-A29E-E9F46019AC5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711F48FF-080B-4704-A818-A4BB7371847F}"/>
              </a:ext>
            </a:extLst>
          </p:cNvPr>
          <p:cNvSpPr/>
          <p:nvPr/>
        </p:nvSpPr>
        <p:spPr>
          <a:xfrm>
            <a:off x="99753" y="148607"/>
            <a:ext cx="8972203" cy="3970318"/>
          </a:xfrm>
          <a:prstGeom prst="rect">
            <a:avLst/>
          </a:prstGeom>
        </p:spPr>
        <p:txBody>
          <a:bodyPr wrap="square">
            <a:spAutoFit/>
          </a:bodyPr>
          <a:lstStyle/>
          <a:p>
            <a:pPr algn="ctr"/>
            <a:r>
              <a:rPr lang="en-US" sz="3600" b="1" baseline="30000" dirty="0">
                <a:solidFill>
                  <a:schemeClr val="bg1">
                    <a:lumMod val="85000"/>
                  </a:schemeClr>
                </a:solidFill>
                <a:latin typeface="&amp;quot"/>
              </a:rPr>
              <a:t>4 </a:t>
            </a:r>
            <a:r>
              <a:rPr lang="en-US" sz="3600" dirty="0">
                <a:solidFill>
                  <a:schemeClr val="bg1">
                    <a:lumMod val="85000"/>
                  </a:schemeClr>
                </a:solidFill>
                <a:latin typeface="&amp;quot"/>
              </a:rPr>
              <a:t>Alas, sinful nation, A people laden with iniquity, A brood of evildoers, Children who are corrupters! </a:t>
            </a:r>
            <a:r>
              <a:rPr lang="en-US" sz="3600" dirty="0" smtClean="0">
                <a:solidFill>
                  <a:schemeClr val="bg1">
                    <a:lumMod val="85000"/>
                  </a:schemeClr>
                </a:solidFill>
                <a:effectLst>
                  <a:glow rad="101600">
                    <a:srgbClr val="2E1700">
                      <a:alpha val="60000"/>
                    </a:srgbClr>
                  </a:glow>
                </a:effectLst>
                <a:latin typeface="&amp;quot"/>
              </a:rPr>
              <a:t>They have </a:t>
            </a:r>
            <a:r>
              <a:rPr lang="en-US" sz="3600" dirty="0">
                <a:solidFill>
                  <a:schemeClr val="bg1">
                    <a:lumMod val="85000"/>
                  </a:schemeClr>
                </a:solidFill>
                <a:effectLst>
                  <a:glow rad="101600">
                    <a:srgbClr val="2E1700">
                      <a:alpha val="60000"/>
                    </a:srgbClr>
                  </a:glow>
                </a:effectLst>
                <a:latin typeface="&amp;quot"/>
              </a:rPr>
              <a:t>forsaken the </a:t>
            </a:r>
            <a:r>
              <a:rPr lang="en-US" sz="3600" cap="small" dirty="0">
                <a:solidFill>
                  <a:schemeClr val="bg1">
                    <a:lumMod val="85000"/>
                  </a:schemeClr>
                </a:solidFill>
                <a:effectLst>
                  <a:glow rad="101600">
                    <a:srgbClr val="2E1700">
                      <a:alpha val="60000"/>
                    </a:srgbClr>
                  </a:glow>
                </a:effectLst>
                <a:latin typeface="&amp;quot"/>
              </a:rPr>
              <a:t>Lord</a:t>
            </a:r>
            <a:r>
              <a:rPr lang="en-US" sz="3600" dirty="0">
                <a:solidFill>
                  <a:schemeClr val="bg1">
                    <a:lumMod val="85000"/>
                  </a:schemeClr>
                </a:solidFill>
                <a:effectLst>
                  <a:glow rad="101600">
                    <a:srgbClr val="2E1700">
                      <a:alpha val="60000"/>
                    </a:srgbClr>
                  </a:glow>
                </a:effectLst>
                <a:latin typeface="&amp;quot"/>
              </a:rPr>
              <a:t>, They have provoked to anger The Holy One of Israel, They have turned away backward. </a:t>
            </a:r>
            <a:r>
              <a:rPr lang="en-US" sz="3600" b="1" baseline="30000" dirty="0">
                <a:solidFill>
                  <a:schemeClr val="bg1">
                    <a:lumMod val="85000"/>
                  </a:schemeClr>
                </a:solidFill>
                <a:effectLst>
                  <a:glow rad="101600">
                    <a:srgbClr val="2E1700">
                      <a:alpha val="60000"/>
                    </a:srgbClr>
                  </a:glow>
                </a:effectLst>
                <a:latin typeface="&amp;quot"/>
              </a:rPr>
              <a:t>5 </a:t>
            </a:r>
            <a:r>
              <a:rPr lang="en-US" sz="3600" dirty="0">
                <a:solidFill>
                  <a:schemeClr val="bg1">
                    <a:lumMod val="85000"/>
                  </a:schemeClr>
                </a:solidFill>
                <a:effectLst>
                  <a:glow rad="101600">
                    <a:srgbClr val="2E1700">
                      <a:alpha val="60000"/>
                    </a:srgbClr>
                  </a:glow>
                </a:effectLst>
                <a:latin typeface="&amp;quot"/>
              </a:rPr>
              <a:t>Why should you be stricken again? You will revolt more and more. </a:t>
            </a:r>
            <a:endParaRPr lang="en-US" sz="3600" b="0" i="0" u="none" strike="noStrike" dirty="0">
              <a:solidFill>
                <a:schemeClr val="bg1">
                  <a:lumMod val="85000"/>
                </a:schemeClr>
              </a:solidFill>
              <a:effectLst>
                <a:glow rad="101600">
                  <a:srgbClr val="2E1700">
                    <a:alpha val="60000"/>
                  </a:srgbClr>
                </a:glow>
              </a:effectLst>
              <a:latin typeface="&amp;quot"/>
            </a:endParaRPr>
          </a:p>
        </p:txBody>
      </p:sp>
      <p:sp>
        <p:nvSpPr>
          <p:cNvPr id="6" name="Rectangle 5">
            <a:extLst>
              <a:ext uri="{FF2B5EF4-FFF2-40B4-BE49-F238E27FC236}">
                <a16:creationId xmlns:a16="http://schemas.microsoft.com/office/drawing/2014/main" id="{053870ED-EC78-4FD3-AAD1-4AE6BD9194DC}"/>
              </a:ext>
            </a:extLst>
          </p:cNvPr>
          <p:cNvSpPr/>
          <p:nvPr/>
        </p:nvSpPr>
        <p:spPr>
          <a:xfrm>
            <a:off x="2594950" y="6020979"/>
            <a:ext cx="3558988"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Isaiah 1:2-6</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142447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10;&#10;Description generated with high confidence">
            <a:extLst>
              <a:ext uri="{FF2B5EF4-FFF2-40B4-BE49-F238E27FC236}">
                <a16:creationId xmlns:a16="http://schemas.microsoft.com/office/drawing/2014/main" id="{DCD15260-B131-4A2B-A29E-E9F46019AC5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711F48FF-080B-4704-A818-A4BB7371847F}"/>
              </a:ext>
            </a:extLst>
          </p:cNvPr>
          <p:cNvSpPr/>
          <p:nvPr/>
        </p:nvSpPr>
        <p:spPr>
          <a:xfrm>
            <a:off x="99753" y="148607"/>
            <a:ext cx="8972203" cy="3416320"/>
          </a:xfrm>
          <a:prstGeom prst="rect">
            <a:avLst/>
          </a:prstGeom>
        </p:spPr>
        <p:txBody>
          <a:bodyPr wrap="square">
            <a:spAutoFit/>
          </a:bodyPr>
          <a:lstStyle/>
          <a:p>
            <a:pPr algn="ctr"/>
            <a:r>
              <a:rPr lang="en-US" sz="3600" dirty="0" smtClean="0">
                <a:solidFill>
                  <a:schemeClr val="bg1">
                    <a:lumMod val="85000"/>
                  </a:schemeClr>
                </a:solidFill>
                <a:effectLst>
                  <a:glow rad="101600">
                    <a:srgbClr val="2E1700">
                      <a:alpha val="60000"/>
                    </a:srgbClr>
                  </a:glow>
                </a:effectLst>
                <a:latin typeface="&amp;quot"/>
              </a:rPr>
              <a:t>The </a:t>
            </a:r>
            <a:r>
              <a:rPr lang="en-US" sz="3600" dirty="0">
                <a:solidFill>
                  <a:schemeClr val="bg1">
                    <a:lumMod val="85000"/>
                  </a:schemeClr>
                </a:solidFill>
                <a:effectLst>
                  <a:glow rad="101600">
                    <a:srgbClr val="2E1700">
                      <a:alpha val="60000"/>
                    </a:srgbClr>
                  </a:glow>
                </a:effectLst>
                <a:latin typeface="&amp;quot"/>
              </a:rPr>
              <a:t>whole head is sick, And the whole heart faints. </a:t>
            </a:r>
            <a:r>
              <a:rPr lang="en-US" sz="3600" b="1" baseline="30000" dirty="0">
                <a:solidFill>
                  <a:schemeClr val="bg1">
                    <a:lumMod val="85000"/>
                  </a:schemeClr>
                </a:solidFill>
                <a:effectLst>
                  <a:glow rad="101600">
                    <a:srgbClr val="2E1700">
                      <a:alpha val="60000"/>
                    </a:srgbClr>
                  </a:glow>
                </a:effectLst>
                <a:latin typeface="&amp;quot"/>
              </a:rPr>
              <a:t>6 </a:t>
            </a:r>
            <a:r>
              <a:rPr lang="en-US" sz="3600" dirty="0">
                <a:solidFill>
                  <a:schemeClr val="bg1">
                    <a:lumMod val="85000"/>
                  </a:schemeClr>
                </a:solidFill>
                <a:effectLst>
                  <a:glow rad="101600">
                    <a:srgbClr val="2E1700">
                      <a:alpha val="60000"/>
                    </a:srgbClr>
                  </a:glow>
                </a:effectLst>
                <a:latin typeface="&amp;quot"/>
              </a:rPr>
              <a:t>From the sole of the foot even to the head, </a:t>
            </a:r>
            <a:r>
              <a:rPr lang="en-US" sz="3600" i="1" dirty="0">
                <a:solidFill>
                  <a:schemeClr val="bg1">
                    <a:lumMod val="85000"/>
                  </a:schemeClr>
                </a:solidFill>
                <a:effectLst>
                  <a:glow rad="101600">
                    <a:srgbClr val="2E1700">
                      <a:alpha val="60000"/>
                    </a:srgbClr>
                  </a:glow>
                </a:effectLst>
                <a:latin typeface="&amp;quot"/>
              </a:rPr>
              <a:t>There is</a:t>
            </a:r>
            <a:r>
              <a:rPr lang="en-US" sz="3600" dirty="0">
                <a:solidFill>
                  <a:schemeClr val="bg1">
                    <a:lumMod val="85000"/>
                  </a:schemeClr>
                </a:solidFill>
                <a:effectLst>
                  <a:glow rad="101600">
                    <a:srgbClr val="2E1700">
                      <a:alpha val="60000"/>
                    </a:srgbClr>
                  </a:glow>
                </a:effectLst>
                <a:latin typeface="&amp;quot"/>
              </a:rPr>
              <a:t> no soundness in it, </a:t>
            </a:r>
            <a:r>
              <a:rPr lang="en-US" sz="3600" i="1" dirty="0">
                <a:solidFill>
                  <a:schemeClr val="bg1">
                    <a:lumMod val="85000"/>
                  </a:schemeClr>
                </a:solidFill>
                <a:effectLst>
                  <a:glow rad="101600">
                    <a:srgbClr val="2E1700">
                      <a:alpha val="60000"/>
                    </a:srgbClr>
                  </a:glow>
                </a:effectLst>
                <a:latin typeface="&amp;quot"/>
              </a:rPr>
              <a:t>But</a:t>
            </a:r>
            <a:r>
              <a:rPr lang="en-US" sz="3600" dirty="0">
                <a:solidFill>
                  <a:schemeClr val="bg1">
                    <a:lumMod val="85000"/>
                  </a:schemeClr>
                </a:solidFill>
                <a:effectLst>
                  <a:glow rad="101600">
                    <a:srgbClr val="2E1700">
                      <a:alpha val="60000"/>
                    </a:srgbClr>
                  </a:glow>
                </a:effectLst>
                <a:latin typeface="&amp;quot"/>
              </a:rPr>
              <a:t> wounds and bruises and putrefying sores; They have not been </a:t>
            </a:r>
            <a:r>
              <a:rPr lang="en-US" sz="3600" dirty="0">
                <a:solidFill>
                  <a:schemeClr val="bg1">
                    <a:lumMod val="85000"/>
                  </a:schemeClr>
                </a:solidFill>
                <a:effectLst>
                  <a:glow rad="101600">
                    <a:srgbClr val="2E1700">
                      <a:alpha val="60000"/>
                    </a:srgbClr>
                  </a:glow>
                </a:effectLst>
              </a:rPr>
              <a:t>closed or bound up, Or soothed with ointment.</a:t>
            </a:r>
            <a:endParaRPr lang="en-US" sz="3600" b="0" i="0" u="none" strike="noStrike" dirty="0">
              <a:solidFill>
                <a:schemeClr val="bg1">
                  <a:lumMod val="85000"/>
                </a:schemeClr>
              </a:solidFill>
              <a:effectLst>
                <a:glow rad="101600">
                  <a:srgbClr val="2E1700">
                    <a:alpha val="60000"/>
                  </a:srgbClr>
                </a:glow>
              </a:effectLst>
              <a:latin typeface="&amp;quot"/>
            </a:endParaRPr>
          </a:p>
        </p:txBody>
      </p:sp>
      <p:sp>
        <p:nvSpPr>
          <p:cNvPr id="6" name="Rectangle 5">
            <a:extLst>
              <a:ext uri="{FF2B5EF4-FFF2-40B4-BE49-F238E27FC236}">
                <a16:creationId xmlns:a16="http://schemas.microsoft.com/office/drawing/2014/main" id="{053870ED-EC78-4FD3-AAD1-4AE6BD9194DC}"/>
              </a:ext>
            </a:extLst>
          </p:cNvPr>
          <p:cNvSpPr/>
          <p:nvPr/>
        </p:nvSpPr>
        <p:spPr>
          <a:xfrm>
            <a:off x="2594950" y="6020979"/>
            <a:ext cx="3558988"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Isaiah 1:2-6</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627248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3939" b="21515"/>
          <a:stretch/>
        </p:blipFill>
        <p:spPr>
          <a:xfrm>
            <a:off x="0" y="-13855"/>
            <a:ext cx="9144000" cy="6871849"/>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 r="33939" b="97967"/>
          <a:stretch/>
        </p:blipFill>
        <p:spPr>
          <a:xfrm>
            <a:off x="0" y="6680016"/>
            <a:ext cx="9144000" cy="177978"/>
          </a:xfrm>
          <a:prstGeom prst="rect">
            <a:avLst/>
          </a:prstGeom>
        </p:spPr>
      </p:pic>
      <p:sp>
        <p:nvSpPr>
          <p:cNvPr id="4" name="Rectangle 3"/>
          <p:cNvSpPr/>
          <p:nvPr/>
        </p:nvSpPr>
        <p:spPr>
          <a:xfrm>
            <a:off x="2031278" y="526052"/>
            <a:ext cx="5081455" cy="677108"/>
          </a:xfrm>
          <a:prstGeom prst="rect">
            <a:avLst/>
          </a:prstGeom>
          <a:noFill/>
        </p:spPr>
        <p:txBody>
          <a:bodyPr wrap="none" lIns="91440" tIns="45720" rIns="91440" bIns="45720">
            <a:spAutoFit/>
          </a:bodyPr>
          <a:lstStyle/>
          <a:p>
            <a:pPr algn="ctr"/>
            <a:r>
              <a:rPr lang="en-US" sz="3800" dirty="0" smtClean="0">
                <a:ln w="0"/>
                <a:effectLst>
                  <a:outerShdw blurRad="38100" dist="19050" dir="2700000" algn="tl" rotWithShape="0">
                    <a:schemeClr val="dk1">
                      <a:alpha val="40000"/>
                    </a:schemeClr>
                  </a:outerShdw>
                </a:effectLst>
              </a:rPr>
              <a:t>Seeing sin for what it is</a:t>
            </a:r>
            <a:r>
              <a:rPr lang="en-US" sz="3800" b="0" cap="none" spc="0" dirty="0" smtClean="0">
                <a:ln w="0"/>
                <a:solidFill>
                  <a:schemeClr val="tx1"/>
                </a:solidFill>
                <a:effectLst>
                  <a:outerShdw blurRad="38100" dist="19050" dir="2700000" algn="tl" rotWithShape="0">
                    <a:schemeClr val="dk1">
                      <a:alpha val="40000"/>
                    </a:schemeClr>
                  </a:outerShdw>
                </a:effectLst>
              </a:rPr>
              <a:t>…</a:t>
            </a:r>
            <a:endParaRPr lang="en-US" sz="3800" b="0" cap="none" spc="0" dirty="0">
              <a:ln w="0"/>
              <a:solidFill>
                <a:schemeClr val="tx1"/>
              </a:solidFill>
              <a:effectLst>
                <a:outerShdw blurRad="38100" dist="19050" dir="2700000" algn="tl" rotWithShape="0">
                  <a:schemeClr val="dk1">
                    <a:alpha val="40000"/>
                  </a:schemeClr>
                </a:outerShdw>
              </a:effectLst>
            </a:endParaRPr>
          </a:p>
        </p:txBody>
      </p:sp>
      <p:sp>
        <p:nvSpPr>
          <p:cNvPr id="5" name="TextBox 4"/>
          <p:cNvSpPr txBox="1"/>
          <p:nvPr/>
        </p:nvSpPr>
        <p:spPr>
          <a:xfrm rot="21159166">
            <a:off x="4073236" y="5389463"/>
            <a:ext cx="2092036" cy="646331"/>
          </a:xfrm>
          <a:prstGeom prst="rect">
            <a:avLst/>
          </a:prstGeom>
          <a:noFill/>
        </p:spPr>
        <p:txBody>
          <a:bodyPr wrap="square" rtlCol="0">
            <a:spAutoFit/>
          </a:bodyPr>
          <a:lstStyle/>
          <a:p>
            <a:pPr algn="ctr"/>
            <a:r>
              <a:rPr lang="en-US" b="1" dirty="0"/>
              <a:t>An affront to God</a:t>
            </a:r>
          </a:p>
          <a:p>
            <a:pPr algn="ctr"/>
            <a:r>
              <a:rPr lang="en-US" b="1" dirty="0"/>
              <a:t>An offense</a:t>
            </a:r>
          </a:p>
        </p:txBody>
      </p:sp>
      <p:sp>
        <p:nvSpPr>
          <p:cNvPr id="6" name="TextBox 5"/>
          <p:cNvSpPr txBox="1"/>
          <p:nvPr/>
        </p:nvSpPr>
        <p:spPr>
          <a:xfrm rot="21240000">
            <a:off x="1923389" y="2609253"/>
            <a:ext cx="2103120" cy="369332"/>
          </a:xfrm>
          <a:prstGeom prst="rect">
            <a:avLst/>
          </a:prstGeom>
          <a:noFill/>
        </p:spPr>
        <p:txBody>
          <a:bodyPr wrap="square" rtlCol="0">
            <a:spAutoFit/>
          </a:bodyPr>
          <a:lstStyle/>
          <a:p>
            <a:pPr algn="ctr"/>
            <a:r>
              <a:rPr lang="en-US" b="1" dirty="0"/>
              <a:t>A deadly cancer</a:t>
            </a:r>
          </a:p>
        </p:txBody>
      </p:sp>
      <p:sp>
        <p:nvSpPr>
          <p:cNvPr id="7" name="TextBox 6"/>
          <p:cNvSpPr txBox="1"/>
          <p:nvPr/>
        </p:nvSpPr>
        <p:spPr>
          <a:xfrm>
            <a:off x="-12683" y="1786550"/>
            <a:ext cx="2092036" cy="646331"/>
          </a:xfrm>
          <a:prstGeom prst="rect">
            <a:avLst/>
          </a:prstGeom>
          <a:noFill/>
        </p:spPr>
        <p:txBody>
          <a:bodyPr wrap="square" rtlCol="0">
            <a:spAutoFit/>
          </a:bodyPr>
          <a:lstStyle/>
          <a:p>
            <a:pPr algn="ctr"/>
            <a:r>
              <a:rPr lang="en-US" b="1" dirty="0"/>
              <a:t>A flesh eating</a:t>
            </a:r>
          </a:p>
          <a:p>
            <a:pPr algn="ctr"/>
            <a:r>
              <a:rPr lang="en-US" b="1" dirty="0"/>
              <a:t>virus</a:t>
            </a:r>
          </a:p>
        </p:txBody>
      </p:sp>
      <p:sp>
        <p:nvSpPr>
          <p:cNvPr id="8" name="TextBox 7"/>
          <p:cNvSpPr txBox="1"/>
          <p:nvPr/>
        </p:nvSpPr>
        <p:spPr>
          <a:xfrm rot="675882">
            <a:off x="4384971" y="2141707"/>
            <a:ext cx="2092036" cy="1154162"/>
          </a:xfrm>
          <a:prstGeom prst="rect">
            <a:avLst/>
          </a:prstGeom>
          <a:noFill/>
        </p:spPr>
        <p:txBody>
          <a:bodyPr wrap="square" rtlCol="0">
            <a:spAutoFit/>
          </a:bodyPr>
          <a:lstStyle/>
          <a:p>
            <a:pPr algn="ctr"/>
            <a:r>
              <a:rPr lang="en-US" sz="1700" b="1" dirty="0"/>
              <a:t>An</a:t>
            </a:r>
          </a:p>
          <a:p>
            <a:pPr algn="ctr"/>
            <a:r>
              <a:rPr lang="en-US" sz="1700" b="1" dirty="0"/>
              <a:t> anchor holding</a:t>
            </a:r>
          </a:p>
          <a:p>
            <a:pPr algn="ctr"/>
            <a:r>
              <a:rPr lang="en-US" sz="1700" b="1" dirty="0"/>
              <a:t>us down</a:t>
            </a:r>
          </a:p>
          <a:p>
            <a:pPr algn="ctr"/>
            <a:endParaRPr lang="en-US" b="1" dirty="0"/>
          </a:p>
        </p:txBody>
      </p:sp>
      <p:sp>
        <p:nvSpPr>
          <p:cNvPr id="9" name="TextBox 8"/>
          <p:cNvSpPr txBox="1"/>
          <p:nvPr/>
        </p:nvSpPr>
        <p:spPr>
          <a:xfrm rot="21159166">
            <a:off x="-29160" y="3547994"/>
            <a:ext cx="2092036" cy="923330"/>
          </a:xfrm>
          <a:prstGeom prst="rect">
            <a:avLst/>
          </a:prstGeom>
          <a:noFill/>
        </p:spPr>
        <p:txBody>
          <a:bodyPr wrap="square" rtlCol="0">
            <a:spAutoFit/>
          </a:bodyPr>
          <a:lstStyle/>
          <a:p>
            <a:pPr algn="ctr"/>
            <a:r>
              <a:rPr lang="en-US" b="1" dirty="0"/>
              <a:t>A wall</a:t>
            </a:r>
          </a:p>
          <a:p>
            <a:pPr algn="ctr"/>
            <a:r>
              <a:rPr lang="en-US" b="1" dirty="0"/>
              <a:t>between us</a:t>
            </a:r>
          </a:p>
          <a:p>
            <a:pPr algn="ctr"/>
            <a:r>
              <a:rPr lang="en-US" b="1" dirty="0"/>
              <a:t>and God</a:t>
            </a:r>
          </a:p>
        </p:txBody>
      </p:sp>
      <p:sp>
        <p:nvSpPr>
          <p:cNvPr id="10" name="TextBox 9"/>
          <p:cNvSpPr txBox="1"/>
          <p:nvPr/>
        </p:nvSpPr>
        <p:spPr>
          <a:xfrm rot="588184">
            <a:off x="3269669" y="3594104"/>
            <a:ext cx="2092036" cy="646331"/>
          </a:xfrm>
          <a:prstGeom prst="rect">
            <a:avLst/>
          </a:prstGeom>
          <a:noFill/>
        </p:spPr>
        <p:txBody>
          <a:bodyPr wrap="square" rtlCol="0">
            <a:spAutoFit/>
          </a:bodyPr>
          <a:lstStyle/>
          <a:p>
            <a:pPr algn="ctr"/>
            <a:r>
              <a:rPr lang="en-US" b="1" dirty="0"/>
              <a:t>Something</a:t>
            </a:r>
          </a:p>
          <a:p>
            <a:pPr algn="ctr"/>
            <a:r>
              <a:rPr lang="en-US" b="1" dirty="0"/>
              <a:t> that enslaves </a:t>
            </a:r>
          </a:p>
        </p:txBody>
      </p:sp>
      <p:sp>
        <p:nvSpPr>
          <p:cNvPr id="11" name="TextBox 10"/>
          <p:cNvSpPr txBox="1"/>
          <p:nvPr/>
        </p:nvSpPr>
        <p:spPr>
          <a:xfrm rot="21329938">
            <a:off x="1839164" y="4590063"/>
            <a:ext cx="2092036" cy="646331"/>
          </a:xfrm>
          <a:prstGeom prst="rect">
            <a:avLst/>
          </a:prstGeom>
          <a:noFill/>
        </p:spPr>
        <p:txBody>
          <a:bodyPr wrap="square" rtlCol="0">
            <a:spAutoFit/>
          </a:bodyPr>
          <a:lstStyle/>
          <a:p>
            <a:pPr algn="ctr"/>
            <a:r>
              <a:rPr lang="en-US" b="1" dirty="0"/>
              <a:t>Detrimental to</a:t>
            </a:r>
          </a:p>
          <a:p>
            <a:pPr algn="ctr"/>
            <a:r>
              <a:rPr lang="en-US" b="1" dirty="0"/>
              <a:t>our health</a:t>
            </a:r>
          </a:p>
        </p:txBody>
      </p:sp>
      <p:sp>
        <p:nvSpPr>
          <p:cNvPr id="12" name="TextBox 11"/>
          <p:cNvSpPr txBox="1"/>
          <p:nvPr/>
        </p:nvSpPr>
        <p:spPr>
          <a:xfrm rot="20984817">
            <a:off x="5123532" y="3801931"/>
            <a:ext cx="2092036" cy="646331"/>
          </a:xfrm>
          <a:prstGeom prst="rect">
            <a:avLst/>
          </a:prstGeom>
          <a:noFill/>
        </p:spPr>
        <p:txBody>
          <a:bodyPr wrap="square" rtlCol="0">
            <a:spAutoFit/>
          </a:bodyPr>
          <a:lstStyle/>
          <a:p>
            <a:pPr algn="ctr"/>
            <a:r>
              <a:rPr lang="en-US" b="1" dirty="0"/>
              <a:t>Harmful</a:t>
            </a:r>
          </a:p>
          <a:p>
            <a:pPr algn="ctr"/>
            <a:r>
              <a:rPr lang="en-US" b="1" dirty="0"/>
              <a:t>Sin blinds us</a:t>
            </a:r>
          </a:p>
        </p:txBody>
      </p:sp>
      <p:sp>
        <p:nvSpPr>
          <p:cNvPr id="13" name="TextBox 12"/>
          <p:cNvSpPr txBox="1"/>
          <p:nvPr/>
        </p:nvSpPr>
        <p:spPr>
          <a:xfrm rot="588184">
            <a:off x="6521642" y="2015568"/>
            <a:ext cx="2092036" cy="369332"/>
          </a:xfrm>
          <a:prstGeom prst="rect">
            <a:avLst/>
          </a:prstGeom>
          <a:noFill/>
        </p:spPr>
        <p:txBody>
          <a:bodyPr wrap="square" rtlCol="0">
            <a:spAutoFit/>
          </a:bodyPr>
          <a:lstStyle/>
          <a:p>
            <a:pPr algn="ctr"/>
            <a:r>
              <a:rPr lang="en-US" b="1" dirty="0"/>
              <a:t>Contagious</a:t>
            </a:r>
          </a:p>
        </p:txBody>
      </p:sp>
      <p:sp>
        <p:nvSpPr>
          <p:cNvPr id="14" name="TextBox 13"/>
          <p:cNvSpPr txBox="1"/>
          <p:nvPr/>
        </p:nvSpPr>
        <p:spPr>
          <a:xfrm rot="420000">
            <a:off x="346359" y="5473982"/>
            <a:ext cx="2092036" cy="646331"/>
          </a:xfrm>
          <a:prstGeom prst="rect">
            <a:avLst/>
          </a:prstGeom>
          <a:noFill/>
        </p:spPr>
        <p:txBody>
          <a:bodyPr wrap="square" rtlCol="0">
            <a:spAutoFit/>
          </a:bodyPr>
          <a:lstStyle/>
          <a:p>
            <a:pPr algn="ctr"/>
            <a:r>
              <a:rPr lang="en-US" b="1" dirty="0"/>
              <a:t>A birther</a:t>
            </a:r>
          </a:p>
          <a:p>
            <a:pPr algn="ctr"/>
            <a:r>
              <a:rPr lang="en-US" b="1" dirty="0"/>
              <a:t>of fear</a:t>
            </a:r>
          </a:p>
        </p:txBody>
      </p:sp>
      <p:sp>
        <p:nvSpPr>
          <p:cNvPr id="15" name="TextBox 14"/>
          <p:cNvSpPr txBox="1"/>
          <p:nvPr/>
        </p:nvSpPr>
        <p:spPr>
          <a:xfrm rot="720000">
            <a:off x="6823141" y="5180117"/>
            <a:ext cx="2092036" cy="646331"/>
          </a:xfrm>
          <a:prstGeom prst="rect">
            <a:avLst/>
          </a:prstGeom>
          <a:noFill/>
        </p:spPr>
        <p:txBody>
          <a:bodyPr wrap="square" rtlCol="0">
            <a:spAutoFit/>
          </a:bodyPr>
          <a:lstStyle/>
          <a:p>
            <a:pPr algn="ctr"/>
            <a:r>
              <a:rPr lang="en-US" b="1" dirty="0"/>
              <a:t>A robber </a:t>
            </a:r>
          </a:p>
          <a:p>
            <a:pPr algn="ctr"/>
            <a:r>
              <a:rPr lang="en-US" b="1" dirty="0"/>
              <a:t>of peace</a:t>
            </a:r>
          </a:p>
        </p:txBody>
      </p:sp>
      <p:sp>
        <p:nvSpPr>
          <p:cNvPr id="16" name="TextBox 15"/>
          <p:cNvSpPr txBox="1"/>
          <p:nvPr/>
        </p:nvSpPr>
        <p:spPr>
          <a:xfrm rot="21131081">
            <a:off x="7177015" y="3476091"/>
            <a:ext cx="2092036" cy="646331"/>
          </a:xfrm>
          <a:prstGeom prst="rect">
            <a:avLst/>
          </a:prstGeom>
          <a:noFill/>
        </p:spPr>
        <p:txBody>
          <a:bodyPr wrap="square" rtlCol="0">
            <a:spAutoFit/>
          </a:bodyPr>
          <a:lstStyle/>
          <a:p>
            <a:pPr algn="ctr"/>
            <a:r>
              <a:rPr lang="en-US" b="1" dirty="0"/>
              <a:t>What rust is</a:t>
            </a:r>
          </a:p>
          <a:p>
            <a:pPr algn="ctr"/>
            <a:r>
              <a:rPr lang="en-US" b="1" dirty="0"/>
              <a:t>to metal</a:t>
            </a:r>
          </a:p>
        </p:txBody>
      </p:sp>
    </p:spTree>
    <p:extLst>
      <p:ext uri="{BB962C8B-B14F-4D97-AF65-F5344CB8AC3E}">
        <p14:creationId xmlns:p14="http://schemas.microsoft.com/office/powerpoint/2010/main" val="3410799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https://calvarybaptistdfw.org/wp-content/uploads/2016/11/M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30" y="123016"/>
            <a:ext cx="8761441" cy="657108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1891145" y="2064328"/>
            <a:ext cx="2369127" cy="1385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991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E1700"/>
        </a:solidFill>
        <a:effectLst/>
      </p:bgPr>
    </p:bg>
    <p:spTree>
      <p:nvGrpSpPr>
        <p:cNvPr id="1" name=""/>
        <p:cNvGrpSpPr/>
        <p:nvPr/>
      </p:nvGrpSpPr>
      <p:grpSpPr>
        <a:xfrm>
          <a:off x="0" y="0"/>
          <a:ext cx="0" cy="0"/>
          <a:chOff x="0" y="0"/>
          <a:chExt cx="0" cy="0"/>
        </a:xfrm>
      </p:grpSpPr>
      <p:pic>
        <p:nvPicPr>
          <p:cNvPr id="2050" name="Picture 2" descr="https://fthmb.tqn.com/YJx7D9XqHgMEyHbEOckR7_6GkrA=/960x0/filters:no_upscale()/GettyImages-172156364-58766fd35f9b584db39dc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4072"/>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etaldetectingforum.com/attachment.php?attachmentid=167051&amp;d=1342743176"/>
          <p:cNvPicPr>
            <a:picLocks noChangeAspect="1" noChangeArrowheads="1"/>
          </p:cNvPicPr>
          <p:nvPr/>
        </p:nvPicPr>
        <p:blipFill>
          <a:blip r:embed="rId3">
            <a:clrChange>
              <a:clrFrom>
                <a:srgbClr val="B0BEC9"/>
              </a:clrFrom>
              <a:clrTo>
                <a:srgbClr val="B0BEC9">
                  <a:alpha val="0"/>
                </a:srgbClr>
              </a:clrTo>
            </a:clrChange>
            <a:extLst>
              <a:ext uri="{28A0092B-C50C-407E-A947-70E740481C1C}">
                <a14:useLocalDpi xmlns:a14="http://schemas.microsoft.com/office/drawing/2010/main" val="0"/>
              </a:ext>
            </a:extLst>
          </a:blip>
          <a:srcRect/>
          <a:stretch>
            <a:fillRect/>
          </a:stretch>
        </p:blipFill>
        <p:spPr bwMode="auto">
          <a:xfrm>
            <a:off x="6213764" y="4220441"/>
            <a:ext cx="3022720" cy="278303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6317672" y="4262005"/>
            <a:ext cx="2789442" cy="263755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4211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https://calvarybaptistdfw.org/wp-content/uploads/2016/11/M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30" y="123016"/>
            <a:ext cx="8761441" cy="65710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1" y="4475018"/>
            <a:ext cx="4710545"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n>
                  <a:solidFill>
                    <a:schemeClr val="tx1"/>
                  </a:solidFill>
                </a:ln>
                <a:effectLst>
                  <a:glow rad="101600">
                    <a:srgbClr val="FFA3A3"/>
                  </a:glow>
                </a:effectLst>
              </a:rPr>
              <a:t>“I press toward the </a:t>
            </a:r>
            <a:r>
              <a:rPr lang="en-US" sz="2800" u="sng" dirty="0" smtClean="0">
                <a:ln>
                  <a:solidFill>
                    <a:schemeClr val="tx1"/>
                  </a:solidFill>
                </a:ln>
                <a:effectLst>
                  <a:glow rad="101600">
                    <a:srgbClr val="FFA3A3"/>
                  </a:glow>
                </a:effectLst>
              </a:rPr>
              <a:t>mark</a:t>
            </a:r>
            <a:r>
              <a:rPr lang="en-US" sz="2800" dirty="0" smtClean="0">
                <a:ln>
                  <a:solidFill>
                    <a:schemeClr val="tx1"/>
                  </a:solidFill>
                </a:ln>
                <a:effectLst>
                  <a:glow rad="101600">
                    <a:srgbClr val="FFA3A3"/>
                  </a:glow>
                </a:effectLst>
              </a:rPr>
              <a:t>, </a:t>
            </a:r>
          </a:p>
          <a:p>
            <a:r>
              <a:rPr lang="en-US" sz="2800" dirty="0" smtClean="0">
                <a:ln>
                  <a:solidFill>
                    <a:schemeClr val="tx1"/>
                  </a:solidFill>
                </a:ln>
                <a:effectLst>
                  <a:glow rad="101600">
                    <a:srgbClr val="FFA3A3"/>
                  </a:glow>
                </a:effectLst>
              </a:rPr>
              <a:t>for the prize of the High calling </a:t>
            </a:r>
          </a:p>
          <a:p>
            <a:r>
              <a:rPr lang="en-US" sz="2800" dirty="0" smtClean="0">
                <a:ln>
                  <a:solidFill>
                    <a:schemeClr val="tx1"/>
                  </a:solidFill>
                </a:ln>
                <a:effectLst>
                  <a:glow rad="101600">
                    <a:srgbClr val="FFA3A3"/>
                  </a:glow>
                </a:effectLst>
              </a:rPr>
              <a:t>of God in Christ Jesus”</a:t>
            </a:r>
          </a:p>
          <a:p>
            <a:pPr algn="r"/>
            <a:r>
              <a:rPr lang="en-US" sz="2800" dirty="0" smtClean="0">
                <a:ln>
                  <a:solidFill>
                    <a:schemeClr val="tx1"/>
                  </a:solidFill>
                </a:ln>
                <a:effectLst/>
              </a:rPr>
              <a:t>Philippians 3:17</a:t>
            </a:r>
            <a:endParaRPr lang="en-US" sz="2800" dirty="0">
              <a:ln>
                <a:solidFill>
                  <a:schemeClr val="tx1"/>
                </a:solidFill>
              </a:ln>
              <a:effectLst/>
            </a:endParaRPr>
          </a:p>
        </p:txBody>
      </p:sp>
      <p:cxnSp>
        <p:nvCxnSpPr>
          <p:cNvPr id="4" name="Straight Connector 3"/>
          <p:cNvCxnSpPr/>
          <p:nvPr/>
        </p:nvCxnSpPr>
        <p:spPr>
          <a:xfrm flipV="1">
            <a:off x="1891145" y="2064328"/>
            <a:ext cx="2369127" cy="1385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99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7122"/>
          <a:stretch/>
        </p:blipFill>
        <p:spPr>
          <a:xfrm>
            <a:off x="1302326" y="152636"/>
            <a:ext cx="6539345" cy="6551645"/>
          </a:xfrm>
          <a:prstGeom prst="rect">
            <a:avLst/>
          </a:prstGeom>
        </p:spPr>
      </p:pic>
    </p:spTree>
    <p:extLst>
      <p:ext uri="{BB962C8B-B14F-4D97-AF65-F5344CB8AC3E}">
        <p14:creationId xmlns:p14="http://schemas.microsoft.com/office/powerpoint/2010/main" val="2794924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2142</TotalTime>
  <Words>423</Words>
  <Application>Microsoft Office PowerPoint</Application>
  <PresentationFormat>On-screen Show (4:3)</PresentationFormat>
  <Paragraphs>63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&amp;quot</vt:lpstr>
      <vt:lpstr>appleberry</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30</cp:revision>
  <cp:lastPrinted>2017-11-19T16:49:59Z</cp:lastPrinted>
  <dcterms:created xsi:type="dcterms:W3CDTF">2017-11-13T17:48:46Z</dcterms:created>
  <dcterms:modified xsi:type="dcterms:W3CDTF">2017-11-19T17:01:28Z</dcterms:modified>
</cp:coreProperties>
</file>