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5"/>
  </p:handoutMasterIdLst>
  <p:sldIdLst>
    <p:sldId id="260" r:id="rId2"/>
    <p:sldId id="261" r:id="rId3"/>
    <p:sldId id="262" r:id="rId4"/>
    <p:sldId id="263" r:id="rId5"/>
    <p:sldId id="265" r:id="rId6"/>
    <p:sldId id="266" r:id="rId7"/>
    <p:sldId id="264" r:id="rId8"/>
    <p:sldId id="270" r:id="rId9"/>
    <p:sldId id="271" r:id="rId10"/>
    <p:sldId id="272" r:id="rId11"/>
    <p:sldId id="267" r:id="rId12"/>
    <p:sldId id="268" r:id="rId13"/>
    <p:sldId id="269" r:id="rId14"/>
    <p:sldId id="274" r:id="rId15"/>
    <p:sldId id="275" r:id="rId16"/>
    <p:sldId id="277" r:id="rId17"/>
    <p:sldId id="276" r:id="rId18"/>
    <p:sldId id="257" r:id="rId19"/>
    <p:sldId id="278" r:id="rId20"/>
    <p:sldId id="256" r:id="rId21"/>
    <p:sldId id="279" r:id="rId22"/>
    <p:sldId id="259" r:id="rId23"/>
    <p:sldId id="280" r:id="rId24"/>
    <p:sldId id="283" r:id="rId25"/>
    <p:sldId id="281" r:id="rId26"/>
    <p:sldId id="284" r:id="rId27"/>
    <p:sldId id="285" r:id="rId28"/>
    <p:sldId id="286" r:id="rId29"/>
    <p:sldId id="288" r:id="rId30"/>
    <p:sldId id="287" r:id="rId31"/>
    <p:sldId id="290" r:id="rId32"/>
    <p:sldId id="289" r:id="rId33"/>
    <p:sldId id="291"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0000"/>
    <a:srgbClr val="666633"/>
    <a:srgbClr val="260000"/>
    <a:srgbClr val="000000"/>
    <a:srgbClr val="00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72" d="100"/>
          <a:sy n="72" d="100"/>
        </p:scale>
        <p:origin x="66"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35F76D1-FA2D-4501-BAA0-6383862E22E9}" type="datetimeFigureOut">
              <a:rPr lang="en-US" smtClean="0"/>
              <a:t>11/12/2017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C9FAF45-1349-4299-B3BC-A40A59B30A31}" type="slidenum">
              <a:rPr lang="en-US" smtClean="0"/>
              <a:t>‹#›</a:t>
            </a:fld>
            <a:endParaRPr lang="en-US"/>
          </a:p>
        </p:txBody>
      </p:sp>
    </p:spTree>
    <p:extLst>
      <p:ext uri="{BB962C8B-B14F-4D97-AF65-F5344CB8AC3E}">
        <p14:creationId xmlns:p14="http://schemas.microsoft.com/office/powerpoint/2010/main" val="41497297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81B8CD-86FD-4D0E-AD5E-0717CC8B740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320304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1B8CD-86FD-4D0E-AD5E-0717CC8B740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416469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1B8CD-86FD-4D0E-AD5E-0717CC8B740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397284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1B8CD-86FD-4D0E-AD5E-0717CC8B740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4958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81B8CD-86FD-4D0E-AD5E-0717CC8B740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348970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1B8CD-86FD-4D0E-AD5E-0717CC8B740D}"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388007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1B8CD-86FD-4D0E-AD5E-0717CC8B740D}" type="datetimeFigureOut">
              <a:rPr lang="en-US" smtClean="0"/>
              <a:t>11/12/2017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385557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1B8CD-86FD-4D0E-AD5E-0717CC8B740D}" type="datetimeFigureOut">
              <a:rPr lang="en-US" smtClean="0"/>
              <a:t>11/12/2017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144621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1B8CD-86FD-4D0E-AD5E-0717CC8B740D}" type="datetimeFigureOut">
              <a:rPr lang="en-US" smtClean="0"/>
              <a:t>11/12/2017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317401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81B8CD-86FD-4D0E-AD5E-0717CC8B740D}"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3800708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81B8CD-86FD-4D0E-AD5E-0717CC8B740D}"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74A9E-48A0-435D-86BF-CFDA35A84342}" type="slidenum">
              <a:rPr lang="en-US" smtClean="0"/>
              <a:t>‹#›</a:t>
            </a:fld>
            <a:endParaRPr lang="en-US"/>
          </a:p>
        </p:txBody>
      </p:sp>
    </p:spTree>
    <p:extLst>
      <p:ext uri="{BB962C8B-B14F-4D97-AF65-F5344CB8AC3E}">
        <p14:creationId xmlns:p14="http://schemas.microsoft.com/office/powerpoint/2010/main" val="763075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1B8CD-86FD-4D0E-AD5E-0717CC8B740D}" type="datetimeFigureOut">
              <a:rPr lang="en-US" smtClean="0"/>
              <a:t>11/12/2017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74A9E-48A0-435D-86BF-CFDA35A84342}" type="slidenum">
              <a:rPr lang="en-US" smtClean="0"/>
              <a:t>‹#›</a:t>
            </a:fld>
            <a:endParaRPr lang="en-US"/>
          </a:p>
        </p:txBody>
      </p:sp>
    </p:spTree>
    <p:extLst>
      <p:ext uri="{BB962C8B-B14F-4D97-AF65-F5344CB8AC3E}">
        <p14:creationId xmlns:p14="http://schemas.microsoft.com/office/powerpoint/2010/main" val="3663498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35797" b="13304"/>
          <a:stretch/>
        </p:blipFill>
        <p:spPr>
          <a:xfrm>
            <a:off x="1537253" y="406524"/>
            <a:ext cx="6493564" cy="5480319"/>
          </a:xfrm>
          <a:prstGeom prst="rect">
            <a:avLst/>
          </a:prstGeom>
        </p:spPr>
      </p:pic>
      <p:sp>
        <p:nvSpPr>
          <p:cNvPr id="5" name="Rectangle 4"/>
          <p:cNvSpPr/>
          <p:nvPr/>
        </p:nvSpPr>
        <p:spPr>
          <a:xfrm>
            <a:off x="3692770" y="3537634"/>
            <a:ext cx="433804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bg1"/>
                  </a:solidFill>
                </a:ln>
                <a:solidFill>
                  <a:schemeClr val="accent4"/>
                </a:solidFill>
                <a:latin typeface="Gentium Plus" panose="02000503060000020004" pitchFamily="2" charset="0"/>
                <a:ea typeface="Gentium Plus" panose="02000503060000020004" pitchFamily="2" charset="0"/>
                <a:cs typeface="Gentium Plus" panose="02000503060000020004" pitchFamily="2" charset="0"/>
              </a:rPr>
              <a:t>t</a:t>
            </a:r>
            <a:r>
              <a:rPr lang="en-US" sz="5400" b="1" cap="none" spc="0" dirty="0">
                <a:ln>
                  <a:solidFill>
                    <a:schemeClr val="bg1"/>
                  </a:solidFill>
                </a:ln>
                <a:solidFill>
                  <a:schemeClr val="accent4"/>
                </a:solidFill>
                <a:effectLst/>
                <a:latin typeface="Gentium Plus" panose="02000503060000020004" pitchFamily="2" charset="0"/>
                <a:ea typeface="Gentium Plus" panose="02000503060000020004" pitchFamily="2" charset="0"/>
                <a:cs typeface="Gentium Plus" panose="02000503060000020004" pitchFamily="2" charset="0"/>
              </a:rPr>
              <a:t>o           Serve  </a:t>
            </a:r>
          </a:p>
        </p:txBody>
      </p:sp>
      <p:sp>
        <p:nvSpPr>
          <p:cNvPr id="8" name="Rectangle 7"/>
          <p:cNvSpPr/>
          <p:nvPr/>
        </p:nvSpPr>
        <p:spPr>
          <a:xfrm>
            <a:off x="2267801" y="5676452"/>
            <a:ext cx="50324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Gentium Plus" panose="02000503060000020004" pitchFamily="2" charset="0"/>
                <a:ea typeface="Gentium Plus" panose="02000503060000020004" pitchFamily="2" charset="0"/>
                <a:cs typeface="Gentium Plus" panose="02000503060000020004" pitchFamily="2" charset="0"/>
              </a:rPr>
              <a:t>1 Timothy 3:1-13</a:t>
            </a:r>
          </a:p>
        </p:txBody>
      </p:sp>
    </p:spTree>
    <p:extLst>
      <p:ext uri="{BB962C8B-B14F-4D97-AF65-F5344CB8AC3E}">
        <p14:creationId xmlns:p14="http://schemas.microsoft.com/office/powerpoint/2010/main" val="2226281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ytimg.com/vi/ZFmSi0RLVCw/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480000">
            <a:off x="2637183" y="3522298"/>
            <a:ext cx="4253948" cy="584775"/>
          </a:xfrm>
          <a:prstGeom prst="rect">
            <a:avLst/>
          </a:prstGeom>
          <a:noFill/>
        </p:spPr>
        <p:txBody>
          <a:bodyPr wrap="square" rtlCol="0">
            <a:spAutoFit/>
          </a:bodyPr>
          <a:lstStyle/>
          <a:p>
            <a:pPr algn="ctr"/>
            <a:r>
              <a:rPr lang="en-US" sz="3200" b="1" dirty="0">
                <a:solidFill>
                  <a:srgbClr val="260000"/>
                </a:solidFill>
              </a:rPr>
              <a:t>CHAPTER 10 &amp; 21</a:t>
            </a:r>
          </a:p>
        </p:txBody>
      </p:sp>
    </p:spTree>
    <p:extLst>
      <p:ext uri="{BB962C8B-B14F-4D97-AF65-F5344CB8AC3E}">
        <p14:creationId xmlns:p14="http://schemas.microsoft.com/office/powerpoint/2010/main" val="118642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0716"/>
            <a:ext cx="9144000" cy="3537284"/>
          </a:xfrm>
          <a:prstGeom prst="rect">
            <a:avLst/>
          </a:prstGeom>
        </p:spPr>
      </p:pic>
      <p:sp>
        <p:nvSpPr>
          <p:cNvPr id="5" name="TextBox 4"/>
          <p:cNvSpPr txBox="1"/>
          <p:nvPr/>
        </p:nvSpPr>
        <p:spPr>
          <a:xfrm>
            <a:off x="224589" y="208770"/>
            <a:ext cx="8726905" cy="3970318"/>
          </a:xfrm>
          <a:prstGeom prst="rect">
            <a:avLst/>
          </a:prstGeom>
          <a:noFill/>
        </p:spPr>
        <p:txBody>
          <a:bodyPr wrap="square" rtlCol="0">
            <a:spAutoFit/>
          </a:bodyPr>
          <a:lstStyle/>
          <a:p>
            <a:pPr algn="ctr"/>
            <a:r>
              <a:rPr lang="en-US" sz="3600" b="1" dirty="0"/>
              <a:t>Leviticus 10:8-9 (NKJV) </a:t>
            </a:r>
            <a:r>
              <a:rPr lang="en-US" sz="3600" dirty="0"/>
              <a:t/>
            </a:r>
            <a:br>
              <a:rPr lang="en-US" sz="3600" dirty="0"/>
            </a:br>
            <a:r>
              <a:rPr lang="en-US" sz="3600" baseline="30000" dirty="0"/>
              <a:t>8 </a:t>
            </a:r>
            <a:r>
              <a:rPr lang="en-US" sz="3600" dirty="0"/>
              <a:t> Then the </a:t>
            </a:r>
            <a:r>
              <a:rPr lang="en-US" sz="3600" cap="small" dirty="0"/>
              <a:t>LORD</a:t>
            </a:r>
            <a:r>
              <a:rPr lang="en-US" sz="3600" dirty="0"/>
              <a:t> spoke to Aaron, saying: </a:t>
            </a:r>
            <a:br>
              <a:rPr lang="en-US" sz="3600" dirty="0"/>
            </a:br>
            <a:r>
              <a:rPr lang="en-US" sz="3600" baseline="30000" dirty="0"/>
              <a:t>9 </a:t>
            </a:r>
            <a:r>
              <a:rPr lang="en-US" sz="3600" dirty="0"/>
              <a:t> "</a:t>
            </a:r>
            <a:r>
              <a:rPr lang="en-US" sz="3600" u="sng" dirty="0"/>
              <a:t>Do not drink wine or intoxicating drink</a:t>
            </a:r>
            <a:r>
              <a:rPr lang="en-US" sz="3600" dirty="0"/>
              <a:t>, you, nor your sons with you, when you go into the tabernacle of meeting, lest you die. </a:t>
            </a:r>
            <a:r>
              <a:rPr lang="en-US" sz="3600" i="1" dirty="0"/>
              <a:t>It shall be</a:t>
            </a:r>
            <a:r>
              <a:rPr lang="en-US" sz="3600" dirty="0"/>
              <a:t> a statute forever throughout your generations, </a:t>
            </a:r>
            <a:endParaRPr lang="en-US" sz="3600" dirty="0">
              <a:solidFill>
                <a:srgbClr val="260000"/>
              </a:solidFill>
            </a:endParaRPr>
          </a:p>
        </p:txBody>
      </p:sp>
    </p:spTree>
    <p:extLst>
      <p:ext uri="{BB962C8B-B14F-4D97-AF65-F5344CB8AC3E}">
        <p14:creationId xmlns:p14="http://schemas.microsoft.com/office/powerpoint/2010/main" val="3928055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0716"/>
            <a:ext cx="9144000" cy="3537284"/>
          </a:xfrm>
          <a:prstGeom prst="rect">
            <a:avLst/>
          </a:prstGeom>
        </p:spPr>
      </p:pic>
      <p:sp>
        <p:nvSpPr>
          <p:cNvPr id="5" name="TextBox 4"/>
          <p:cNvSpPr txBox="1"/>
          <p:nvPr/>
        </p:nvSpPr>
        <p:spPr>
          <a:xfrm>
            <a:off x="224589" y="208770"/>
            <a:ext cx="8726905" cy="2862322"/>
          </a:xfrm>
          <a:prstGeom prst="rect">
            <a:avLst/>
          </a:prstGeom>
          <a:noFill/>
        </p:spPr>
        <p:txBody>
          <a:bodyPr wrap="square" rtlCol="0">
            <a:spAutoFit/>
          </a:bodyPr>
          <a:lstStyle/>
          <a:p>
            <a:pPr algn="ctr"/>
            <a:r>
              <a:rPr lang="en-US" sz="3600" b="1" dirty="0"/>
              <a:t>Leviticus 21:7 (NKJV) </a:t>
            </a:r>
            <a:r>
              <a:rPr lang="en-US" sz="3600" dirty="0"/>
              <a:t/>
            </a:r>
            <a:br>
              <a:rPr lang="en-US" sz="3600" dirty="0"/>
            </a:br>
            <a:r>
              <a:rPr lang="en-US" sz="3600" baseline="30000" dirty="0"/>
              <a:t>7 </a:t>
            </a:r>
            <a:r>
              <a:rPr lang="en-US" sz="3600" dirty="0"/>
              <a:t> </a:t>
            </a:r>
            <a:r>
              <a:rPr lang="en-US" sz="3600" u="sng" dirty="0"/>
              <a:t>They shall not take a wife </a:t>
            </a:r>
            <a:r>
              <a:rPr lang="en-US" sz="3600" i="1" u="sng" dirty="0"/>
              <a:t>who is</a:t>
            </a:r>
            <a:r>
              <a:rPr lang="en-US" sz="3600" u="sng" dirty="0"/>
              <a:t> a harlot or a defiled woman</a:t>
            </a:r>
            <a:r>
              <a:rPr lang="en-US" sz="3600" dirty="0"/>
              <a:t>, nor shall they take a woman divorced from her husband; for </a:t>
            </a:r>
            <a:r>
              <a:rPr lang="en-US" sz="3600" i="1" dirty="0"/>
              <a:t>the priest</a:t>
            </a:r>
            <a:r>
              <a:rPr lang="en-US" sz="3600" dirty="0"/>
              <a:t> is holy to his God. </a:t>
            </a:r>
            <a:endParaRPr lang="en-US" sz="3600" dirty="0">
              <a:solidFill>
                <a:srgbClr val="260000"/>
              </a:solidFill>
            </a:endParaRPr>
          </a:p>
        </p:txBody>
      </p:sp>
    </p:spTree>
    <p:extLst>
      <p:ext uri="{BB962C8B-B14F-4D97-AF65-F5344CB8AC3E}">
        <p14:creationId xmlns:p14="http://schemas.microsoft.com/office/powerpoint/2010/main" val="45716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627"/>
          <a:stretch/>
        </p:blipFill>
        <p:spPr>
          <a:xfrm>
            <a:off x="0" y="0"/>
            <a:ext cx="9156966" cy="6858000"/>
          </a:xfrm>
          <a:prstGeom prst="rect">
            <a:avLst/>
          </a:prstGeom>
        </p:spPr>
      </p:pic>
      <p:sp>
        <p:nvSpPr>
          <p:cNvPr id="5" name="Rectangle 4"/>
          <p:cNvSpPr/>
          <p:nvPr/>
        </p:nvSpPr>
        <p:spPr>
          <a:xfrm>
            <a:off x="5831502" y="1127162"/>
            <a:ext cx="1607170" cy="707886"/>
          </a:xfrm>
          <a:prstGeom prst="rect">
            <a:avLst/>
          </a:prstGeom>
          <a:noFill/>
        </p:spPr>
        <p:txBody>
          <a:bodyPr wrap="none" lIns="91440" tIns="45720" rIns="91440" bIns="45720">
            <a:spAutoFit/>
          </a:bodyPr>
          <a:lstStyle/>
          <a:p>
            <a:pPr algn="ctr"/>
            <a:r>
              <a:rPr lang="en-US" sz="4000" b="1" cap="none" spc="0" dirty="0">
                <a:ln w="19050">
                  <a:solidFill>
                    <a:schemeClr val="tx1"/>
                  </a:solidFill>
                  <a:prstDash val="solid"/>
                </a:ln>
                <a:solidFill>
                  <a:srgbClr val="666633"/>
                </a:solidFill>
                <a:effectLst>
                  <a:innerShdw blurRad="177800">
                    <a:schemeClr val="accent3">
                      <a:lumMod val="50000"/>
                    </a:schemeClr>
                  </a:innerShdw>
                </a:effectLst>
              </a:rPr>
              <a:t>Priests</a:t>
            </a:r>
          </a:p>
        </p:txBody>
      </p:sp>
      <p:sp>
        <p:nvSpPr>
          <p:cNvPr id="6" name="Rectangle 5"/>
          <p:cNvSpPr/>
          <p:nvPr/>
        </p:nvSpPr>
        <p:spPr>
          <a:xfrm>
            <a:off x="1930517" y="1127162"/>
            <a:ext cx="1607170" cy="707886"/>
          </a:xfrm>
          <a:prstGeom prst="rect">
            <a:avLst/>
          </a:prstGeom>
          <a:noFill/>
        </p:spPr>
        <p:txBody>
          <a:bodyPr wrap="none" lIns="91440" tIns="45720" rIns="91440" bIns="45720">
            <a:spAutoFit/>
          </a:bodyPr>
          <a:lstStyle/>
          <a:p>
            <a:pPr algn="ctr"/>
            <a:r>
              <a:rPr lang="en-US" sz="4000" b="1" cap="none" spc="0" dirty="0">
                <a:ln w="19050">
                  <a:solidFill>
                    <a:schemeClr val="tx1"/>
                  </a:solidFill>
                  <a:prstDash val="solid"/>
                </a:ln>
                <a:solidFill>
                  <a:srgbClr val="666633"/>
                </a:solidFill>
                <a:effectLst>
                  <a:innerShdw blurRad="177800">
                    <a:schemeClr val="accent3">
                      <a:lumMod val="50000"/>
                    </a:schemeClr>
                  </a:innerShdw>
                </a:effectLst>
              </a:rPr>
              <a:t>Priests</a:t>
            </a:r>
          </a:p>
        </p:txBody>
      </p:sp>
    </p:spTree>
    <p:extLst>
      <p:ext uri="{BB962C8B-B14F-4D97-AF65-F5344CB8AC3E}">
        <p14:creationId xmlns:p14="http://schemas.microsoft.com/office/powerpoint/2010/main" val="42581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4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6269"/>
          <a:stretch/>
        </p:blipFill>
        <p:spPr>
          <a:xfrm>
            <a:off x="968991" y="-3965"/>
            <a:ext cx="7083187" cy="6861965"/>
          </a:xfrm>
          <a:prstGeom prst="rect">
            <a:avLst/>
          </a:prstGeom>
        </p:spPr>
      </p:pic>
    </p:spTree>
    <p:extLst>
      <p:ext uri="{BB962C8B-B14F-4D97-AF65-F5344CB8AC3E}">
        <p14:creationId xmlns:p14="http://schemas.microsoft.com/office/powerpoint/2010/main" val="3501510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_exdEidlhJmg/TTUXQ2yj4dI/AAAAAAAAAxQ/ZVN7Y6Iv-RY/s1600/delive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6980" y="1651379"/>
            <a:ext cx="7670041" cy="4524315"/>
          </a:xfrm>
          <a:prstGeom prst="rect">
            <a:avLst/>
          </a:prstGeom>
          <a:noFill/>
        </p:spPr>
        <p:txBody>
          <a:bodyPr wrap="square" rtlCol="0">
            <a:spAutoFit/>
          </a:bodyPr>
          <a:lstStyle/>
          <a:p>
            <a:pPr algn="ctr"/>
            <a:r>
              <a:rPr lang="en-US" sz="3600" b="1" dirty="0">
                <a:solidFill>
                  <a:schemeClr val="bg1"/>
                </a:solidFill>
              </a:rPr>
              <a:t>Romans 12:1 (MSG) </a:t>
            </a:r>
            <a:r>
              <a:rPr lang="en-US" sz="3600" dirty="0">
                <a:solidFill>
                  <a:schemeClr val="bg1"/>
                </a:solidFill>
              </a:rPr>
              <a:t/>
            </a:r>
            <a:br>
              <a:rPr lang="en-US" sz="3600" dirty="0">
                <a:solidFill>
                  <a:schemeClr val="bg1"/>
                </a:solidFill>
              </a:rPr>
            </a:br>
            <a:r>
              <a:rPr lang="en-US" sz="3600" baseline="30000" dirty="0">
                <a:solidFill>
                  <a:schemeClr val="bg1"/>
                </a:solidFill>
              </a:rPr>
              <a:t>1 </a:t>
            </a:r>
            <a:r>
              <a:rPr lang="en-US" sz="3600" dirty="0">
                <a:solidFill>
                  <a:schemeClr val="bg1"/>
                </a:solidFill>
              </a:rPr>
              <a:t> So here's what I want you to do, God helping you: Take your everyday, ordinary life—your sleeping, eating, going-to-work, and walking-around life—and place it before God as an offering. Embracing what God does for you is the best thing you can do for him. </a:t>
            </a:r>
          </a:p>
        </p:txBody>
      </p:sp>
    </p:spTree>
    <p:extLst>
      <p:ext uri="{BB962C8B-B14F-4D97-AF65-F5344CB8AC3E}">
        <p14:creationId xmlns:p14="http://schemas.microsoft.com/office/powerpoint/2010/main" val="27399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age.slidesharecdn.com/preciousvalueforthosewhowillseeit-120318092707-phpapp02/95/precious-value-for-those-who-will-see-it-5-728.jpg?cb=1332063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063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age.slidesharecdn.com/preciousvalueforthosewhowillseeit-120318092707-phpapp02/95/precious-value-for-those-who-will-see-it-10-728.jpg?cb=1332063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72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lidesharecdn.com/paradigmshift-140605140229-phpapp01/95/paradigm-shift-collegial-eldership-vs-the-single-pastor-14-638.jpg?cb=1401977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882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627"/>
          <a:stretch/>
        </p:blipFill>
        <p:spPr>
          <a:xfrm>
            <a:off x="0" y="0"/>
            <a:ext cx="9156966" cy="6858000"/>
          </a:xfrm>
          <a:prstGeom prst="rect">
            <a:avLst/>
          </a:prstGeom>
        </p:spPr>
      </p:pic>
    </p:spTree>
    <p:extLst>
      <p:ext uri="{BB962C8B-B14F-4D97-AF65-F5344CB8AC3E}">
        <p14:creationId xmlns:p14="http://schemas.microsoft.com/office/powerpoint/2010/main" val="104788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ynescreations.com/images/crowsnrav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3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384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napsurveys.com/wp-content/uploads/2012/10/q4_rating_scale1.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83" t="14486"/>
          <a:stretch/>
        </p:blipFill>
        <p:spPr bwMode="auto">
          <a:xfrm>
            <a:off x="5624532" y="605322"/>
            <a:ext cx="3519468" cy="25016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27357" y="1117555"/>
            <a:ext cx="2297175" cy="1785104"/>
          </a:xfrm>
          <a:prstGeom prst="rect">
            <a:avLst/>
          </a:prstGeom>
          <a:noFill/>
        </p:spPr>
        <p:txBody>
          <a:bodyPr wrap="square" rtlCol="0">
            <a:spAutoFit/>
          </a:bodyPr>
          <a:lstStyle/>
          <a:p>
            <a:pPr algn="r">
              <a:spcAft>
                <a:spcPts val="900"/>
              </a:spcAft>
            </a:pPr>
            <a:r>
              <a:rPr lang="en-US" sz="1600" dirty="0"/>
              <a:t>BLAMELESS</a:t>
            </a:r>
          </a:p>
          <a:p>
            <a:pPr algn="r">
              <a:spcAft>
                <a:spcPts val="900"/>
              </a:spcAft>
            </a:pPr>
            <a:r>
              <a:rPr lang="en-US" sz="1600" dirty="0"/>
              <a:t>ONE WIFE</a:t>
            </a:r>
          </a:p>
          <a:p>
            <a:pPr algn="r">
              <a:spcAft>
                <a:spcPts val="900"/>
              </a:spcAft>
            </a:pPr>
            <a:r>
              <a:rPr lang="en-US" sz="1600" dirty="0"/>
              <a:t>SELF CONTROLLED</a:t>
            </a:r>
          </a:p>
          <a:p>
            <a:pPr algn="r">
              <a:spcAft>
                <a:spcPts val="900"/>
              </a:spcAft>
            </a:pPr>
            <a:r>
              <a:rPr lang="en-US" sz="1600" dirty="0"/>
              <a:t>SOBER-MINDED</a:t>
            </a:r>
            <a:endParaRPr lang="en-US" sz="400" dirty="0"/>
          </a:p>
          <a:p>
            <a:pPr algn="r">
              <a:spcAft>
                <a:spcPts val="900"/>
              </a:spcAft>
            </a:pPr>
            <a:r>
              <a:rPr lang="en-US" sz="1600" dirty="0"/>
              <a:t>GOOD BEHAVIOR</a:t>
            </a:r>
          </a:p>
        </p:txBody>
      </p:sp>
      <p:pic>
        <p:nvPicPr>
          <p:cNvPr id="8" name="Picture 2" descr="https://www.snapsurveys.com/wp-content/uploads/2012/10/q4_rating_scale1.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83" t="29623"/>
          <a:stretch/>
        </p:blipFill>
        <p:spPr bwMode="auto">
          <a:xfrm>
            <a:off x="5624532" y="2934455"/>
            <a:ext cx="3519468" cy="2058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snapsurveys.com/wp-content/uploads/2012/10/q4_rating_scale1.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83" t="29623"/>
          <a:stretch/>
        </p:blipFill>
        <p:spPr bwMode="auto">
          <a:xfrm>
            <a:off x="5624532" y="4803512"/>
            <a:ext cx="3519468" cy="20588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27356" y="2986211"/>
            <a:ext cx="2297175" cy="1785104"/>
          </a:xfrm>
          <a:prstGeom prst="rect">
            <a:avLst/>
          </a:prstGeom>
          <a:noFill/>
        </p:spPr>
        <p:txBody>
          <a:bodyPr wrap="square" rtlCol="0">
            <a:spAutoFit/>
          </a:bodyPr>
          <a:lstStyle/>
          <a:p>
            <a:pPr algn="r">
              <a:spcAft>
                <a:spcPts val="900"/>
              </a:spcAft>
            </a:pPr>
            <a:r>
              <a:rPr lang="en-US" sz="1600" dirty="0"/>
              <a:t>HOSPITABLE,</a:t>
            </a:r>
          </a:p>
          <a:p>
            <a:pPr algn="r">
              <a:spcAft>
                <a:spcPts val="900"/>
              </a:spcAft>
            </a:pPr>
            <a:r>
              <a:rPr lang="en-US" sz="1600" dirty="0"/>
              <a:t>ABLE TO TEACH</a:t>
            </a:r>
          </a:p>
          <a:p>
            <a:pPr algn="r">
              <a:spcAft>
                <a:spcPts val="900"/>
              </a:spcAft>
            </a:pPr>
            <a:r>
              <a:rPr lang="en-US" sz="1600" dirty="0"/>
              <a:t>NOT GIVEN TO WINE</a:t>
            </a:r>
          </a:p>
          <a:p>
            <a:pPr algn="r">
              <a:spcAft>
                <a:spcPts val="900"/>
              </a:spcAft>
            </a:pPr>
            <a:r>
              <a:rPr lang="en-US" sz="1600" dirty="0"/>
              <a:t>NOT VIOLENT,</a:t>
            </a:r>
          </a:p>
          <a:p>
            <a:pPr algn="r">
              <a:spcAft>
                <a:spcPts val="900"/>
              </a:spcAft>
            </a:pPr>
            <a:r>
              <a:rPr lang="en-US" sz="1600" dirty="0"/>
              <a:t>NOT GREEDY</a:t>
            </a:r>
          </a:p>
        </p:txBody>
      </p:sp>
      <p:sp>
        <p:nvSpPr>
          <p:cNvPr id="11" name="TextBox 10"/>
          <p:cNvSpPr txBox="1"/>
          <p:nvPr/>
        </p:nvSpPr>
        <p:spPr>
          <a:xfrm>
            <a:off x="3327355" y="4840323"/>
            <a:ext cx="2297175" cy="2031325"/>
          </a:xfrm>
          <a:prstGeom prst="rect">
            <a:avLst/>
          </a:prstGeom>
          <a:noFill/>
        </p:spPr>
        <p:txBody>
          <a:bodyPr wrap="square" rtlCol="0">
            <a:spAutoFit/>
          </a:bodyPr>
          <a:lstStyle/>
          <a:p>
            <a:pPr algn="r">
              <a:spcAft>
                <a:spcPts val="900"/>
              </a:spcAft>
            </a:pPr>
            <a:r>
              <a:rPr lang="en-US" sz="1600" dirty="0"/>
              <a:t>GENTLE</a:t>
            </a:r>
          </a:p>
          <a:p>
            <a:pPr algn="r">
              <a:spcAft>
                <a:spcPts val="900"/>
              </a:spcAft>
            </a:pPr>
            <a:r>
              <a:rPr lang="en-US" sz="1600" dirty="0"/>
              <a:t>NOT COVETOUS</a:t>
            </a:r>
          </a:p>
          <a:p>
            <a:pPr algn="r">
              <a:spcAft>
                <a:spcPts val="900"/>
              </a:spcAft>
            </a:pPr>
            <a:r>
              <a:rPr lang="en-US" sz="1600" dirty="0"/>
              <a:t>MANAGES FAMILY WELL</a:t>
            </a:r>
          </a:p>
          <a:p>
            <a:pPr algn="r">
              <a:spcAft>
                <a:spcPts val="900"/>
              </a:spcAft>
            </a:pPr>
            <a:r>
              <a:rPr lang="en-US" sz="1600" dirty="0"/>
              <a:t>NOT A NEW CONVERT</a:t>
            </a:r>
          </a:p>
          <a:p>
            <a:pPr algn="r">
              <a:spcAft>
                <a:spcPts val="900"/>
              </a:spcAft>
            </a:pPr>
            <a:r>
              <a:rPr lang="en-US" sz="1600" dirty="0"/>
              <a:t>THOUGHT WELL OF BY OUTSIDERS</a:t>
            </a:r>
          </a:p>
        </p:txBody>
      </p:sp>
      <p:pic>
        <p:nvPicPr>
          <p:cNvPr id="1028" name="Picture 4" descr="http://www.infinitybiblechurch.com/websites/infinitybiblechurch/photogallery/4879707/pastor_appreciation_bann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04" b="24592"/>
          <a:stretch/>
        </p:blipFill>
        <p:spPr bwMode="auto">
          <a:xfrm>
            <a:off x="6018663" y="0"/>
            <a:ext cx="2647668" cy="60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124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627"/>
          <a:stretch/>
        </p:blipFill>
        <p:spPr>
          <a:xfrm>
            <a:off x="0" y="0"/>
            <a:ext cx="9156966" cy="6858000"/>
          </a:xfrm>
          <a:prstGeom prst="rect">
            <a:avLst/>
          </a:prstGeom>
        </p:spPr>
      </p:pic>
      <p:sp>
        <p:nvSpPr>
          <p:cNvPr id="3" name="TextBox 2"/>
          <p:cNvSpPr txBox="1"/>
          <p:nvPr/>
        </p:nvSpPr>
        <p:spPr>
          <a:xfrm>
            <a:off x="3998794" y="805218"/>
            <a:ext cx="3002508" cy="646331"/>
          </a:xfrm>
          <a:prstGeom prst="rect">
            <a:avLst/>
          </a:prstGeom>
          <a:noFill/>
        </p:spPr>
        <p:txBody>
          <a:bodyPr wrap="square" rtlCol="0">
            <a:spAutoFit/>
          </a:bodyPr>
          <a:lstStyle/>
          <a:p>
            <a:r>
              <a:rPr lang="en-US" sz="3600" dirty="0"/>
              <a:t>DEACONS</a:t>
            </a:r>
          </a:p>
        </p:txBody>
      </p:sp>
    </p:spTree>
    <p:extLst>
      <p:ext uri="{BB962C8B-B14F-4D97-AF65-F5344CB8AC3E}">
        <p14:creationId xmlns:p14="http://schemas.microsoft.com/office/powerpoint/2010/main" val="650139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napsurveys.com/wp-content/uploads/2012/10/q4_rating_scale1.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83" t="14486"/>
          <a:stretch/>
        </p:blipFill>
        <p:spPr bwMode="auto">
          <a:xfrm>
            <a:off x="5624532" y="2099904"/>
            <a:ext cx="3519468" cy="25016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02507" y="2631187"/>
            <a:ext cx="2622026" cy="1785104"/>
          </a:xfrm>
          <a:prstGeom prst="rect">
            <a:avLst/>
          </a:prstGeom>
          <a:noFill/>
        </p:spPr>
        <p:txBody>
          <a:bodyPr wrap="square" rtlCol="0">
            <a:spAutoFit/>
          </a:bodyPr>
          <a:lstStyle/>
          <a:p>
            <a:pPr algn="r">
              <a:spcAft>
                <a:spcPts val="900"/>
              </a:spcAft>
            </a:pPr>
            <a:r>
              <a:rPr lang="en-US" sz="1600" dirty="0"/>
              <a:t>REVERENT</a:t>
            </a:r>
          </a:p>
          <a:p>
            <a:pPr algn="r">
              <a:spcAft>
                <a:spcPts val="900"/>
              </a:spcAft>
            </a:pPr>
            <a:r>
              <a:rPr lang="en-US" sz="1600" dirty="0"/>
              <a:t>NOT DOUBLE-TONGUED</a:t>
            </a:r>
          </a:p>
          <a:p>
            <a:pPr algn="r">
              <a:spcAft>
                <a:spcPts val="900"/>
              </a:spcAft>
            </a:pPr>
            <a:r>
              <a:rPr lang="en-US" sz="1600" dirty="0"/>
              <a:t>NOT HEAVY DRINKERS</a:t>
            </a:r>
          </a:p>
          <a:p>
            <a:pPr algn="r">
              <a:spcAft>
                <a:spcPts val="900"/>
              </a:spcAft>
            </a:pPr>
            <a:r>
              <a:rPr lang="en-US" sz="1600" dirty="0"/>
              <a:t>NOT GREEDY FOR MONEY</a:t>
            </a:r>
            <a:endParaRPr lang="en-US" sz="400" dirty="0"/>
          </a:p>
          <a:p>
            <a:pPr algn="r">
              <a:spcAft>
                <a:spcPts val="900"/>
              </a:spcAft>
            </a:pPr>
            <a:r>
              <a:rPr lang="en-US" sz="1600" dirty="0"/>
              <a:t>DEVOTED TO CHRIST</a:t>
            </a:r>
          </a:p>
        </p:txBody>
      </p:sp>
      <p:pic>
        <p:nvPicPr>
          <p:cNvPr id="8" name="Picture 2" descr="https://www.snapsurveys.com/wp-content/uploads/2012/10/q4_rating_scale1.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83" t="29623"/>
          <a:stretch/>
        </p:blipFill>
        <p:spPr bwMode="auto">
          <a:xfrm>
            <a:off x="5624532" y="4429037"/>
            <a:ext cx="3519468" cy="2058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snapsurveys.com/wp-content/uploads/2012/10/q4_rating_scale1.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83" t="29624" b="56960"/>
          <a:stretch/>
        </p:blipFill>
        <p:spPr bwMode="auto">
          <a:xfrm>
            <a:off x="5624532" y="6298095"/>
            <a:ext cx="3519468" cy="3925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43254" y="4496999"/>
            <a:ext cx="3781277" cy="2146742"/>
          </a:xfrm>
          <a:prstGeom prst="rect">
            <a:avLst/>
          </a:prstGeom>
          <a:noFill/>
        </p:spPr>
        <p:txBody>
          <a:bodyPr wrap="square" rtlCol="0">
            <a:spAutoFit/>
          </a:bodyPr>
          <a:lstStyle/>
          <a:p>
            <a:pPr algn="r">
              <a:spcAft>
                <a:spcPts val="900"/>
              </a:spcAft>
            </a:pPr>
            <a:r>
              <a:rPr lang="en-US" sz="1600" dirty="0"/>
              <a:t>TESTED - PROVEN </a:t>
            </a:r>
          </a:p>
          <a:p>
            <a:pPr algn="r">
              <a:spcAft>
                <a:spcPts val="900"/>
              </a:spcAft>
            </a:pPr>
            <a:r>
              <a:rPr lang="en-US" sz="1600" dirty="0"/>
              <a:t>GOOD REPUTATION</a:t>
            </a:r>
          </a:p>
          <a:p>
            <a:pPr algn="r">
              <a:spcAft>
                <a:spcPts val="900"/>
              </a:spcAft>
            </a:pPr>
            <a:r>
              <a:rPr lang="en-US" sz="1600" dirty="0"/>
              <a:t>MANAGE HOUSEHOLD WELL</a:t>
            </a:r>
          </a:p>
          <a:p>
            <a:pPr algn="r">
              <a:spcAft>
                <a:spcPts val="900"/>
              </a:spcAft>
            </a:pPr>
            <a:r>
              <a:rPr lang="en-US" sz="1600" dirty="0"/>
              <a:t>WIFE  OF GOOD CHARACTER</a:t>
            </a:r>
          </a:p>
          <a:p>
            <a:pPr algn="r">
              <a:spcAft>
                <a:spcPts val="900"/>
              </a:spcAft>
            </a:pPr>
            <a:r>
              <a:rPr lang="en-US" sz="1600" dirty="0"/>
              <a:t>NOT GOSSIPS</a:t>
            </a:r>
          </a:p>
          <a:p>
            <a:pPr algn="r">
              <a:spcAft>
                <a:spcPts val="900"/>
              </a:spcAft>
            </a:pPr>
            <a:r>
              <a:rPr lang="en-US" sz="1600" dirty="0"/>
              <a:t>FAITHFUL</a:t>
            </a:r>
          </a:p>
        </p:txBody>
      </p:sp>
      <p:pic>
        <p:nvPicPr>
          <p:cNvPr id="4098" name="Picture 2" descr="http://www.fbccreedmoor.org/portals/18/images/Deac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037" y="787259"/>
            <a:ext cx="3490009" cy="104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89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627"/>
          <a:stretch/>
        </p:blipFill>
        <p:spPr>
          <a:xfrm>
            <a:off x="0" y="0"/>
            <a:ext cx="9156966" cy="6858000"/>
          </a:xfrm>
          <a:prstGeom prst="rect">
            <a:avLst/>
          </a:prstGeom>
        </p:spPr>
      </p:pic>
      <p:sp>
        <p:nvSpPr>
          <p:cNvPr id="5" name="Rectangle 4"/>
          <p:cNvSpPr/>
          <p:nvPr/>
        </p:nvSpPr>
        <p:spPr>
          <a:xfrm>
            <a:off x="5831502" y="1127162"/>
            <a:ext cx="1607170" cy="707886"/>
          </a:xfrm>
          <a:prstGeom prst="rect">
            <a:avLst/>
          </a:prstGeom>
          <a:noFill/>
        </p:spPr>
        <p:txBody>
          <a:bodyPr wrap="none" lIns="91440" tIns="45720" rIns="91440" bIns="45720">
            <a:spAutoFit/>
          </a:bodyPr>
          <a:lstStyle/>
          <a:p>
            <a:pPr algn="ctr"/>
            <a:r>
              <a:rPr lang="en-US" sz="4000" b="1" cap="none" spc="0" dirty="0">
                <a:ln w="19050">
                  <a:solidFill>
                    <a:schemeClr val="tx1"/>
                  </a:solidFill>
                  <a:prstDash val="solid"/>
                </a:ln>
                <a:solidFill>
                  <a:srgbClr val="666633"/>
                </a:solidFill>
                <a:effectLst>
                  <a:innerShdw blurRad="177800">
                    <a:schemeClr val="accent3">
                      <a:lumMod val="50000"/>
                    </a:schemeClr>
                  </a:innerShdw>
                </a:effectLst>
              </a:rPr>
              <a:t>Priests</a:t>
            </a:r>
          </a:p>
        </p:txBody>
      </p:sp>
      <p:sp>
        <p:nvSpPr>
          <p:cNvPr id="6" name="Rectangle 5"/>
          <p:cNvSpPr/>
          <p:nvPr/>
        </p:nvSpPr>
        <p:spPr>
          <a:xfrm>
            <a:off x="1930517" y="1127162"/>
            <a:ext cx="1607170" cy="707886"/>
          </a:xfrm>
          <a:prstGeom prst="rect">
            <a:avLst/>
          </a:prstGeom>
          <a:noFill/>
        </p:spPr>
        <p:txBody>
          <a:bodyPr wrap="none" lIns="91440" tIns="45720" rIns="91440" bIns="45720">
            <a:spAutoFit/>
          </a:bodyPr>
          <a:lstStyle/>
          <a:p>
            <a:pPr algn="ctr"/>
            <a:r>
              <a:rPr lang="en-US" sz="4000" b="1" cap="none" spc="0" dirty="0">
                <a:ln w="19050">
                  <a:solidFill>
                    <a:schemeClr val="tx1"/>
                  </a:solidFill>
                  <a:prstDash val="solid"/>
                </a:ln>
                <a:solidFill>
                  <a:srgbClr val="666633"/>
                </a:solidFill>
                <a:effectLst>
                  <a:innerShdw blurRad="177800">
                    <a:schemeClr val="accent3">
                      <a:lumMod val="50000"/>
                    </a:schemeClr>
                  </a:innerShdw>
                </a:effectLst>
              </a:rPr>
              <a:t>Priests</a:t>
            </a:r>
          </a:p>
        </p:txBody>
      </p:sp>
      <p:sp>
        <p:nvSpPr>
          <p:cNvPr id="3" name="TextBox 2"/>
          <p:cNvSpPr txBox="1"/>
          <p:nvPr/>
        </p:nvSpPr>
        <p:spPr>
          <a:xfrm rot="249384">
            <a:off x="1063308" y="1931392"/>
            <a:ext cx="2255249" cy="2031325"/>
          </a:xfrm>
          <a:prstGeom prst="rect">
            <a:avLst/>
          </a:prstGeom>
          <a:noFill/>
        </p:spPr>
        <p:txBody>
          <a:bodyPr wrap="square" rtlCol="0">
            <a:spAutoFit/>
          </a:bodyPr>
          <a:lstStyle/>
          <a:p>
            <a:r>
              <a:rPr lang="en-US" dirty="0"/>
              <a:t>No intoxicating drinks</a:t>
            </a:r>
          </a:p>
          <a:p>
            <a:r>
              <a:rPr lang="en-US" dirty="0"/>
              <a:t>No worldly women</a:t>
            </a:r>
          </a:p>
          <a:p>
            <a:r>
              <a:rPr lang="en-US" dirty="0"/>
              <a:t>Teach the children</a:t>
            </a:r>
          </a:p>
          <a:p>
            <a:r>
              <a:rPr lang="en-US" dirty="0"/>
              <a:t>Well behaved children</a:t>
            </a:r>
          </a:p>
          <a:p>
            <a:r>
              <a:rPr lang="en-US" dirty="0"/>
              <a:t>Not worldly</a:t>
            </a:r>
          </a:p>
          <a:p>
            <a:r>
              <a:rPr lang="en-US" dirty="0"/>
              <a:t>Faithful to God</a:t>
            </a:r>
          </a:p>
          <a:p>
            <a:r>
              <a:rPr lang="en-US" dirty="0"/>
              <a:t>Not to divorce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343" t="29617" r="80265" b="16851"/>
          <a:stretch/>
        </p:blipFill>
        <p:spPr>
          <a:xfrm rot="248008">
            <a:off x="532016" y="3526550"/>
            <a:ext cx="484909" cy="2350507"/>
          </a:xfrm>
          <a:prstGeom prst="rect">
            <a:avLst/>
          </a:prstGeom>
        </p:spPr>
      </p:pic>
      <p:sp>
        <p:nvSpPr>
          <p:cNvPr id="8" name="TextBox 7"/>
          <p:cNvSpPr txBox="1"/>
          <p:nvPr/>
        </p:nvSpPr>
        <p:spPr>
          <a:xfrm rot="21231698">
            <a:off x="6215511" y="1710499"/>
            <a:ext cx="2255249" cy="2585323"/>
          </a:xfrm>
          <a:prstGeom prst="rect">
            <a:avLst/>
          </a:prstGeom>
          <a:noFill/>
        </p:spPr>
        <p:txBody>
          <a:bodyPr wrap="square" rtlCol="0">
            <a:spAutoFit/>
          </a:bodyPr>
          <a:lstStyle/>
          <a:p>
            <a:r>
              <a:rPr lang="en-US" dirty="0"/>
              <a:t>No intoxicating drinks</a:t>
            </a:r>
          </a:p>
          <a:p>
            <a:r>
              <a:rPr lang="en-US" dirty="0"/>
              <a:t>One wife</a:t>
            </a:r>
          </a:p>
          <a:p>
            <a:r>
              <a:rPr lang="en-US" dirty="0"/>
              <a:t>Well behaved children</a:t>
            </a:r>
          </a:p>
          <a:p>
            <a:r>
              <a:rPr lang="en-US" dirty="0"/>
              <a:t>Not hot headed</a:t>
            </a:r>
          </a:p>
          <a:p>
            <a:r>
              <a:rPr lang="en-US" dirty="0"/>
              <a:t>Faithful to God</a:t>
            </a:r>
          </a:p>
          <a:p>
            <a:r>
              <a:rPr lang="en-US" dirty="0"/>
              <a:t>Not to divorce</a:t>
            </a:r>
          </a:p>
          <a:p>
            <a:r>
              <a:rPr lang="en-US" dirty="0"/>
              <a:t>Good reputation</a:t>
            </a:r>
          </a:p>
          <a:p>
            <a:r>
              <a:rPr lang="en-US" dirty="0"/>
              <a:t>Good character</a:t>
            </a:r>
          </a:p>
          <a:p>
            <a:r>
              <a:rPr lang="en-US" dirty="0"/>
              <a:t>Able to teach</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803" t="50304" r="88885" b="44710"/>
          <a:stretch/>
        </p:blipFill>
        <p:spPr>
          <a:xfrm rot="180000">
            <a:off x="542926" y="3487001"/>
            <a:ext cx="509937" cy="341950"/>
          </a:xfrm>
          <a:prstGeom prst="rect">
            <a:avLst/>
          </a:prstGeom>
        </p:spPr>
      </p:pic>
    </p:spTree>
    <p:extLst>
      <p:ext uri="{BB962C8B-B14F-4D97-AF65-F5344CB8AC3E}">
        <p14:creationId xmlns:p14="http://schemas.microsoft.com/office/powerpoint/2010/main" val="160923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cdn.knowing-jesus.com/wp-content/uploads/Mark-10-45-Jesus-Came-To-Serve-br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945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mudpreacher.files.wordpress.com/2012/03/john-13-do-you-understand-what-i-have-done-to-yo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87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www.jumpintotheword.com/wp-content/uploads/2014/01/bib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4923"/>
            <a:ext cx="9144000" cy="5163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jumpintotheword.com/wp-content/uploads/2014/01/bible-1.jpg"/>
          <p:cNvPicPr>
            <a:picLocks noChangeAspect="1" noChangeArrowheads="1"/>
          </p:cNvPicPr>
          <p:nvPr/>
        </p:nvPicPr>
        <p:blipFill rotWithShape="1">
          <a:blip r:embed="rId2">
            <a:extLst>
              <a:ext uri="{28A0092B-C50C-407E-A947-70E740481C1C}">
                <a14:useLocalDpi xmlns:a14="http://schemas.microsoft.com/office/drawing/2010/main" val="0"/>
              </a:ext>
            </a:extLst>
          </a:blip>
          <a:srcRect b="67900"/>
          <a:stretch/>
        </p:blipFill>
        <p:spPr bwMode="auto">
          <a:xfrm>
            <a:off x="0" y="0"/>
            <a:ext cx="9144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337045"/>
            <a:ext cx="8077200" cy="1754326"/>
          </a:xfrm>
          <a:prstGeom prst="rect">
            <a:avLst/>
          </a:prstGeom>
          <a:noFill/>
        </p:spPr>
        <p:txBody>
          <a:bodyPr wrap="square" rtlCol="0">
            <a:spAutoFit/>
          </a:bodyPr>
          <a:lstStyle/>
          <a:p>
            <a:pPr algn="ctr"/>
            <a:r>
              <a:rPr lang="en-US" sz="3600" dirty="0"/>
              <a:t>"For what we preach is not ourselves, but Jesus Christ as Lord, with ourselves as your servants for Jesus' sake." </a:t>
            </a:r>
          </a:p>
        </p:txBody>
      </p:sp>
      <p:sp>
        <p:nvSpPr>
          <p:cNvPr id="3" name="Rectangle 2"/>
          <p:cNvSpPr/>
          <p:nvPr/>
        </p:nvSpPr>
        <p:spPr>
          <a:xfrm>
            <a:off x="2054323" y="2288995"/>
            <a:ext cx="50353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540000"/>
                </a:solidFill>
                <a:effectLst/>
              </a:rPr>
              <a:t>2 Corinthians 4:5</a:t>
            </a:r>
          </a:p>
        </p:txBody>
      </p:sp>
    </p:spTree>
    <p:extLst>
      <p:ext uri="{BB962C8B-B14F-4D97-AF65-F5344CB8AC3E}">
        <p14:creationId xmlns:p14="http://schemas.microsoft.com/office/powerpoint/2010/main" val="1463744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www.jumpintotheword.com/wp-content/uploads/2014/01/bib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4923"/>
            <a:ext cx="9144000" cy="5163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jumpintotheword.com/wp-content/uploads/2014/01/bible-1.jpg"/>
          <p:cNvPicPr>
            <a:picLocks noChangeAspect="1" noChangeArrowheads="1"/>
          </p:cNvPicPr>
          <p:nvPr/>
        </p:nvPicPr>
        <p:blipFill rotWithShape="1">
          <a:blip r:embed="rId2">
            <a:extLst>
              <a:ext uri="{28A0092B-C50C-407E-A947-70E740481C1C}">
                <a14:useLocalDpi xmlns:a14="http://schemas.microsoft.com/office/drawing/2010/main" val="0"/>
              </a:ext>
            </a:extLst>
          </a:blip>
          <a:srcRect b="67900"/>
          <a:stretch/>
        </p:blipFill>
        <p:spPr bwMode="auto">
          <a:xfrm>
            <a:off x="0" y="0"/>
            <a:ext cx="9144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337045"/>
            <a:ext cx="8077200" cy="1754326"/>
          </a:xfrm>
          <a:prstGeom prst="rect">
            <a:avLst/>
          </a:prstGeom>
          <a:noFill/>
        </p:spPr>
        <p:txBody>
          <a:bodyPr wrap="square" rtlCol="0">
            <a:spAutoFit/>
          </a:bodyPr>
          <a:lstStyle/>
          <a:p>
            <a:pPr algn="ctr"/>
            <a:r>
              <a:rPr lang="en-US" sz="3600" dirty="0"/>
              <a:t>"For though I am free from all men, I have made myself a servant to all, that I </a:t>
            </a:r>
          </a:p>
          <a:p>
            <a:pPr algn="ctr"/>
            <a:r>
              <a:rPr lang="en-US" sz="3600" dirty="0"/>
              <a:t>might win the more,"</a:t>
            </a:r>
          </a:p>
        </p:txBody>
      </p:sp>
      <p:sp>
        <p:nvSpPr>
          <p:cNvPr id="3" name="Rectangle 2"/>
          <p:cNvSpPr/>
          <p:nvPr/>
        </p:nvSpPr>
        <p:spPr>
          <a:xfrm>
            <a:off x="1878795" y="2288995"/>
            <a:ext cx="538641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540000"/>
                </a:solidFill>
                <a:effectLst/>
              </a:rPr>
              <a:t>1 Corinthians 9:19</a:t>
            </a:r>
          </a:p>
        </p:txBody>
      </p:sp>
    </p:spTree>
    <p:extLst>
      <p:ext uri="{BB962C8B-B14F-4D97-AF65-F5344CB8AC3E}">
        <p14:creationId xmlns:p14="http://schemas.microsoft.com/office/powerpoint/2010/main" val="4169332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www.jumpintotheword.com/wp-content/uploads/2014/01/bib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4923"/>
            <a:ext cx="9144000" cy="5163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jumpintotheword.com/wp-content/uploads/2014/01/bible-1.jpg"/>
          <p:cNvPicPr>
            <a:picLocks noChangeAspect="1" noChangeArrowheads="1"/>
          </p:cNvPicPr>
          <p:nvPr/>
        </p:nvPicPr>
        <p:blipFill rotWithShape="1">
          <a:blip r:embed="rId2">
            <a:extLst>
              <a:ext uri="{28A0092B-C50C-407E-A947-70E740481C1C}">
                <a14:useLocalDpi xmlns:a14="http://schemas.microsoft.com/office/drawing/2010/main" val="0"/>
              </a:ext>
            </a:extLst>
          </a:blip>
          <a:srcRect b="67900"/>
          <a:stretch/>
        </p:blipFill>
        <p:spPr bwMode="auto">
          <a:xfrm>
            <a:off x="0" y="0"/>
            <a:ext cx="9144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184645"/>
            <a:ext cx="8077200" cy="3416320"/>
          </a:xfrm>
          <a:prstGeom prst="rect">
            <a:avLst/>
          </a:prstGeom>
          <a:noFill/>
        </p:spPr>
        <p:txBody>
          <a:bodyPr wrap="square" rtlCol="0">
            <a:spAutoFit/>
          </a:bodyPr>
          <a:lstStyle/>
          <a:p>
            <a:pPr algn="ctr"/>
            <a:r>
              <a:rPr lang="en-US" sz="3600" b="1" dirty="0"/>
              <a:t>Acts 21:8 (NKJV) </a:t>
            </a:r>
            <a:r>
              <a:rPr lang="en-US" sz="3600" dirty="0"/>
              <a:t/>
            </a:r>
            <a:br>
              <a:rPr lang="en-US" sz="3600" dirty="0"/>
            </a:br>
            <a:r>
              <a:rPr lang="en-US" sz="3600" baseline="30000" dirty="0"/>
              <a:t>8 </a:t>
            </a:r>
            <a:r>
              <a:rPr lang="en-US" sz="3600" dirty="0"/>
              <a:t> On the next </a:t>
            </a:r>
            <a:r>
              <a:rPr lang="en-US" sz="3600" i="1" dirty="0"/>
              <a:t>day</a:t>
            </a:r>
            <a:r>
              <a:rPr lang="en-US" sz="3600" dirty="0"/>
              <a:t> we who were Paul's companions departed and came to Caesarea, and entered the house of Philip the evangelist, who was </a:t>
            </a:r>
            <a:r>
              <a:rPr lang="en-US" sz="3600" i="1" dirty="0"/>
              <a:t>one</a:t>
            </a:r>
            <a:r>
              <a:rPr lang="en-US" sz="3600" dirty="0"/>
              <a:t> of the seven, and stayed with him. </a:t>
            </a:r>
          </a:p>
        </p:txBody>
      </p:sp>
    </p:spTree>
    <p:extLst>
      <p:ext uri="{BB962C8B-B14F-4D97-AF65-F5344CB8AC3E}">
        <p14:creationId xmlns:p14="http://schemas.microsoft.com/office/powerpoint/2010/main" val="254309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000"/>
          <a:stretch/>
        </p:blipFill>
        <p:spPr>
          <a:xfrm>
            <a:off x="0" y="-1"/>
            <a:ext cx="9144000" cy="6875187"/>
          </a:xfrm>
          <a:prstGeom prst="rect">
            <a:avLst/>
          </a:prstGeom>
        </p:spPr>
      </p:pic>
      <p:sp>
        <p:nvSpPr>
          <p:cNvPr id="3" name="TextBox 2"/>
          <p:cNvSpPr txBox="1"/>
          <p:nvPr/>
        </p:nvSpPr>
        <p:spPr>
          <a:xfrm>
            <a:off x="400050" y="1333500"/>
            <a:ext cx="8439150" cy="5355312"/>
          </a:xfrm>
          <a:prstGeom prst="rect">
            <a:avLst/>
          </a:prstGeom>
          <a:noFill/>
        </p:spPr>
        <p:txBody>
          <a:bodyPr wrap="square" rtlCol="0">
            <a:spAutoFit/>
          </a:bodyPr>
          <a:lstStyle/>
          <a:p>
            <a:pPr algn="ctr"/>
            <a:r>
              <a:rPr lang="en-US" sz="3600" baseline="30000" dirty="0"/>
              <a:t>1 </a:t>
            </a:r>
            <a:r>
              <a:rPr lang="en-US" sz="3600" dirty="0"/>
              <a:t> Now when they had escaped, they then found out that the island was called Malta. </a:t>
            </a:r>
            <a:r>
              <a:rPr lang="en-US" sz="3600" baseline="30000" dirty="0"/>
              <a:t>2 </a:t>
            </a:r>
            <a:r>
              <a:rPr lang="en-US" sz="3600" dirty="0"/>
              <a:t> And the natives showed us unusual kindness; for they kindled a fire and made us all welcome, because of the rain that was falling and because of the cold. </a:t>
            </a:r>
            <a:r>
              <a:rPr lang="en-US" sz="3600" baseline="30000" dirty="0"/>
              <a:t>3 </a:t>
            </a:r>
            <a:r>
              <a:rPr lang="en-US" sz="3600" dirty="0"/>
              <a:t> But when </a:t>
            </a:r>
            <a:r>
              <a:rPr lang="en-US" sz="3600" u="sng" dirty="0"/>
              <a:t>Paul had gathered a bundle of sticks and laid </a:t>
            </a:r>
            <a:r>
              <a:rPr lang="en-US" sz="3600" i="1" u="sng" dirty="0"/>
              <a:t>them</a:t>
            </a:r>
            <a:r>
              <a:rPr lang="en-US" sz="3600" u="sng" dirty="0"/>
              <a:t> on the fire</a:t>
            </a:r>
            <a:r>
              <a:rPr lang="en-US" sz="3600" dirty="0"/>
              <a:t>, a viper came out because of the heat, and fastened on his hand. </a:t>
            </a:r>
          </a:p>
          <a:p>
            <a:endParaRPr lang="en-US" dirty="0"/>
          </a:p>
        </p:txBody>
      </p:sp>
      <p:sp>
        <p:nvSpPr>
          <p:cNvPr id="4" name="Rectangle 3"/>
          <p:cNvSpPr/>
          <p:nvPr/>
        </p:nvSpPr>
        <p:spPr>
          <a:xfrm>
            <a:off x="0" y="38100"/>
            <a:ext cx="9143999"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Acts 28:1-3</a:t>
            </a:r>
          </a:p>
        </p:txBody>
      </p:sp>
    </p:spTree>
    <p:extLst>
      <p:ext uri="{BB962C8B-B14F-4D97-AF65-F5344CB8AC3E}">
        <p14:creationId xmlns:p14="http://schemas.microsoft.com/office/powerpoint/2010/main" val="308317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7018"/>
          <a:stretch/>
        </p:blipFill>
        <p:spPr>
          <a:xfrm>
            <a:off x="-1" y="0"/>
            <a:ext cx="9144001" cy="6875088"/>
          </a:xfrm>
          <a:prstGeom prst="rect">
            <a:avLst/>
          </a:prstGeom>
        </p:spPr>
      </p:pic>
      <p:sp>
        <p:nvSpPr>
          <p:cNvPr id="3" name="TextBox 2"/>
          <p:cNvSpPr txBox="1"/>
          <p:nvPr/>
        </p:nvSpPr>
        <p:spPr>
          <a:xfrm>
            <a:off x="256674" y="6112042"/>
            <a:ext cx="4267200" cy="461665"/>
          </a:xfrm>
          <a:prstGeom prst="rect">
            <a:avLst/>
          </a:prstGeom>
          <a:noFill/>
        </p:spPr>
        <p:txBody>
          <a:bodyPr wrap="square" rtlCol="0">
            <a:spAutoFit/>
          </a:bodyPr>
          <a:lstStyle/>
          <a:p>
            <a:pPr algn="ctr"/>
            <a:r>
              <a:rPr lang="en-US" sz="2400" dirty="0">
                <a:latin typeface="Arial Black" panose="020B0A04020102020204" pitchFamily="34" charset="0"/>
              </a:rPr>
              <a:t>JAMES 2:8</a:t>
            </a:r>
          </a:p>
        </p:txBody>
      </p:sp>
      <p:sp>
        <p:nvSpPr>
          <p:cNvPr id="4" name="TextBox 3"/>
          <p:cNvSpPr txBox="1"/>
          <p:nvPr/>
        </p:nvSpPr>
        <p:spPr>
          <a:xfrm>
            <a:off x="4812632" y="2855495"/>
            <a:ext cx="3769894" cy="3170099"/>
          </a:xfrm>
          <a:prstGeom prst="rect">
            <a:avLst/>
          </a:prstGeom>
          <a:noFill/>
        </p:spPr>
        <p:txBody>
          <a:bodyPr wrap="square" rtlCol="0">
            <a:spAutoFit/>
          </a:bodyPr>
          <a:lstStyle/>
          <a:p>
            <a:pPr algn="ctr"/>
            <a:r>
              <a:rPr lang="en-US" sz="4000" dirty="0">
                <a:solidFill>
                  <a:schemeClr val="bg1"/>
                </a:solidFill>
              </a:rPr>
              <a:t>If you are not loving your</a:t>
            </a:r>
          </a:p>
          <a:p>
            <a:pPr algn="ctr"/>
            <a:r>
              <a:rPr lang="en-US" sz="4000" dirty="0">
                <a:solidFill>
                  <a:schemeClr val="bg1"/>
                </a:solidFill>
              </a:rPr>
              <a:t>neighbors</a:t>
            </a:r>
          </a:p>
          <a:p>
            <a:pPr algn="ctr"/>
            <a:r>
              <a:rPr lang="en-US" sz="4000" dirty="0">
                <a:solidFill>
                  <a:schemeClr val="bg1"/>
                </a:solidFill>
              </a:rPr>
              <a:t>you’re breaking</a:t>
            </a:r>
          </a:p>
          <a:p>
            <a:pPr algn="ctr"/>
            <a:r>
              <a:rPr lang="en-US" sz="4000" dirty="0">
                <a:solidFill>
                  <a:schemeClr val="bg1"/>
                </a:solidFill>
              </a:rPr>
              <a:t>the Law</a:t>
            </a:r>
          </a:p>
        </p:txBody>
      </p:sp>
    </p:spTree>
    <p:extLst>
      <p:ext uri="{BB962C8B-B14F-4D97-AF65-F5344CB8AC3E}">
        <p14:creationId xmlns:p14="http://schemas.microsoft.com/office/powerpoint/2010/main" val="234307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000"/>
          <a:stretch/>
        </p:blipFill>
        <p:spPr>
          <a:xfrm>
            <a:off x="0" y="-1"/>
            <a:ext cx="9144000" cy="6875187"/>
          </a:xfrm>
          <a:prstGeom prst="rect">
            <a:avLst/>
          </a:prstGeom>
        </p:spPr>
      </p:pic>
      <p:sp>
        <p:nvSpPr>
          <p:cNvPr id="3" name="TextBox 2"/>
          <p:cNvSpPr txBox="1"/>
          <p:nvPr/>
        </p:nvSpPr>
        <p:spPr>
          <a:xfrm>
            <a:off x="819150" y="1790700"/>
            <a:ext cx="7715250" cy="3416320"/>
          </a:xfrm>
          <a:prstGeom prst="rect">
            <a:avLst/>
          </a:prstGeom>
          <a:noFill/>
        </p:spPr>
        <p:txBody>
          <a:bodyPr wrap="square" rtlCol="0">
            <a:spAutoFit/>
          </a:bodyPr>
          <a:lstStyle/>
          <a:p>
            <a:pPr algn="ctr"/>
            <a:r>
              <a:rPr lang="en-US" sz="3600" b="1" baseline="30000" dirty="0"/>
              <a:t>6 </a:t>
            </a:r>
            <a:r>
              <a:rPr lang="en-US" sz="3600" b="1" dirty="0"/>
              <a:t> who, being in the form of God, did not consider it robbery to be equal with God, </a:t>
            </a:r>
            <a:r>
              <a:rPr lang="en-US" sz="3600" b="1" baseline="30000" dirty="0"/>
              <a:t>7 </a:t>
            </a:r>
            <a:r>
              <a:rPr lang="en-US" sz="3600" b="1" dirty="0"/>
              <a:t> but made Himself of no reputation, taking the form of a bondservant, </a:t>
            </a:r>
            <a:r>
              <a:rPr lang="en-US" sz="3600" b="1" i="1" dirty="0"/>
              <a:t>and</a:t>
            </a:r>
            <a:r>
              <a:rPr lang="en-US" sz="3600" b="1" dirty="0"/>
              <a:t> coming in the likeness of men. </a:t>
            </a:r>
          </a:p>
        </p:txBody>
      </p:sp>
      <p:sp>
        <p:nvSpPr>
          <p:cNvPr id="4" name="Rectangle 3"/>
          <p:cNvSpPr/>
          <p:nvPr/>
        </p:nvSpPr>
        <p:spPr>
          <a:xfrm>
            <a:off x="1849156" y="0"/>
            <a:ext cx="495039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Philippians 2:6-7</a:t>
            </a:r>
          </a:p>
        </p:txBody>
      </p:sp>
    </p:spTree>
    <p:extLst>
      <p:ext uri="{BB962C8B-B14F-4D97-AF65-F5344CB8AC3E}">
        <p14:creationId xmlns:p14="http://schemas.microsoft.com/office/powerpoint/2010/main" val="90632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000"/>
          <a:stretch/>
        </p:blipFill>
        <p:spPr>
          <a:xfrm>
            <a:off x="0" y="-1"/>
            <a:ext cx="9144000" cy="6875187"/>
          </a:xfrm>
          <a:prstGeom prst="rect">
            <a:avLst/>
          </a:prstGeom>
        </p:spPr>
      </p:pic>
      <p:sp>
        <p:nvSpPr>
          <p:cNvPr id="3" name="TextBox 2"/>
          <p:cNvSpPr txBox="1"/>
          <p:nvPr/>
        </p:nvSpPr>
        <p:spPr>
          <a:xfrm>
            <a:off x="533400" y="1409700"/>
            <a:ext cx="8172450" cy="5078313"/>
          </a:xfrm>
          <a:prstGeom prst="rect">
            <a:avLst/>
          </a:prstGeom>
          <a:noFill/>
        </p:spPr>
        <p:txBody>
          <a:bodyPr wrap="square" rtlCol="0">
            <a:spAutoFit/>
          </a:bodyPr>
          <a:lstStyle/>
          <a:p>
            <a:pPr algn="ctr"/>
            <a:r>
              <a:rPr lang="en-US" sz="3600" b="1" dirty="0"/>
              <a:t>24 Within minutes they were bickering over who of them would end up the greatest. 25 But Jesus intervened: "Kings like to throw their weight around and people in authority like to give themselves fancy titles. 26 It's not going to be that way with you. Let the senior among you become like the junior; let the leader act the part of the servant. </a:t>
            </a:r>
            <a:endParaRPr lang="en-US" sz="3600" dirty="0"/>
          </a:p>
        </p:txBody>
      </p:sp>
      <p:sp>
        <p:nvSpPr>
          <p:cNvPr id="4" name="Rectangle 3"/>
          <p:cNvSpPr/>
          <p:nvPr/>
        </p:nvSpPr>
        <p:spPr>
          <a:xfrm>
            <a:off x="0" y="0"/>
            <a:ext cx="914400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Luke 22:24-30</a:t>
            </a:r>
            <a:endParaRPr lang="en-US" sz="5400" b="1" cap="none" spc="0" dirty="0">
              <a:ln/>
              <a:solidFill>
                <a:schemeClr val="accent4"/>
              </a:solidFill>
              <a:effectLst/>
            </a:endParaRPr>
          </a:p>
        </p:txBody>
      </p:sp>
    </p:spTree>
    <p:extLst>
      <p:ext uri="{BB962C8B-B14F-4D97-AF65-F5344CB8AC3E}">
        <p14:creationId xmlns:p14="http://schemas.microsoft.com/office/powerpoint/2010/main" val="43661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000"/>
          <a:stretch/>
        </p:blipFill>
        <p:spPr>
          <a:xfrm>
            <a:off x="0" y="-1"/>
            <a:ext cx="9144000" cy="6875187"/>
          </a:xfrm>
          <a:prstGeom prst="rect">
            <a:avLst/>
          </a:prstGeom>
        </p:spPr>
      </p:pic>
      <p:sp>
        <p:nvSpPr>
          <p:cNvPr id="3" name="TextBox 2"/>
          <p:cNvSpPr txBox="1"/>
          <p:nvPr/>
        </p:nvSpPr>
        <p:spPr>
          <a:xfrm>
            <a:off x="504825" y="1638300"/>
            <a:ext cx="8172450" cy="3970318"/>
          </a:xfrm>
          <a:prstGeom prst="rect">
            <a:avLst/>
          </a:prstGeom>
          <a:noFill/>
        </p:spPr>
        <p:txBody>
          <a:bodyPr wrap="square" rtlCol="0">
            <a:spAutoFit/>
          </a:bodyPr>
          <a:lstStyle/>
          <a:p>
            <a:pPr algn="ctr"/>
            <a:r>
              <a:rPr lang="en-US" sz="3600" b="1" dirty="0"/>
              <a:t>27 "Who would you rather be: the one who eats the dinner or the one who serves the dinner? You'd rather eat and be served, right? But I've taken my place among you as the one who serves. 28 And you've stuck with me through thick and thin. </a:t>
            </a:r>
            <a:endParaRPr lang="en-US" sz="3600" dirty="0"/>
          </a:p>
        </p:txBody>
      </p:sp>
      <p:sp>
        <p:nvSpPr>
          <p:cNvPr id="4" name="Rectangle 3"/>
          <p:cNvSpPr/>
          <p:nvPr/>
        </p:nvSpPr>
        <p:spPr>
          <a:xfrm>
            <a:off x="0" y="0"/>
            <a:ext cx="914400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Luke 22:24-30</a:t>
            </a:r>
            <a:endParaRPr lang="en-US" sz="5400" b="1" cap="none" spc="0" dirty="0">
              <a:ln/>
              <a:solidFill>
                <a:schemeClr val="accent4"/>
              </a:solidFill>
              <a:effectLst/>
            </a:endParaRPr>
          </a:p>
        </p:txBody>
      </p:sp>
    </p:spTree>
    <p:extLst>
      <p:ext uri="{BB962C8B-B14F-4D97-AF65-F5344CB8AC3E}">
        <p14:creationId xmlns:p14="http://schemas.microsoft.com/office/powerpoint/2010/main" val="1586428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000"/>
          <a:stretch/>
        </p:blipFill>
        <p:spPr>
          <a:xfrm>
            <a:off x="0" y="-1"/>
            <a:ext cx="9144000" cy="6875187"/>
          </a:xfrm>
          <a:prstGeom prst="rect">
            <a:avLst/>
          </a:prstGeom>
        </p:spPr>
      </p:pic>
      <p:sp>
        <p:nvSpPr>
          <p:cNvPr id="3" name="TextBox 2"/>
          <p:cNvSpPr txBox="1"/>
          <p:nvPr/>
        </p:nvSpPr>
        <p:spPr>
          <a:xfrm>
            <a:off x="504825" y="1767532"/>
            <a:ext cx="8172450" cy="3416320"/>
          </a:xfrm>
          <a:prstGeom prst="rect">
            <a:avLst/>
          </a:prstGeom>
          <a:noFill/>
        </p:spPr>
        <p:txBody>
          <a:bodyPr wrap="square" rtlCol="0">
            <a:spAutoFit/>
          </a:bodyPr>
          <a:lstStyle/>
          <a:p>
            <a:pPr algn="ctr"/>
            <a:r>
              <a:rPr lang="en-US" sz="3600" b="1" dirty="0"/>
              <a:t>29 Now I confer on you the royal authority my Father conferred on me 30 so you can eat and drink at my table in my kingdom and be strengthened as you take up responsibilities among the congregations of God's people. </a:t>
            </a:r>
            <a:endParaRPr lang="en-US" sz="3600" dirty="0"/>
          </a:p>
        </p:txBody>
      </p:sp>
      <p:sp>
        <p:nvSpPr>
          <p:cNvPr id="4" name="Rectangle 3"/>
          <p:cNvSpPr/>
          <p:nvPr/>
        </p:nvSpPr>
        <p:spPr>
          <a:xfrm>
            <a:off x="0" y="0"/>
            <a:ext cx="914400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Luke 22:24-30</a:t>
            </a:r>
            <a:endParaRPr lang="en-US" sz="5400" b="1" cap="none" spc="0" dirty="0">
              <a:ln/>
              <a:solidFill>
                <a:schemeClr val="accent4"/>
              </a:solidFill>
              <a:effectLst/>
            </a:endParaRPr>
          </a:p>
        </p:txBody>
      </p:sp>
    </p:spTree>
    <p:extLst>
      <p:ext uri="{BB962C8B-B14F-4D97-AF65-F5344CB8AC3E}">
        <p14:creationId xmlns:p14="http://schemas.microsoft.com/office/powerpoint/2010/main" val="374821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0716"/>
            <a:ext cx="9144000" cy="3537284"/>
          </a:xfrm>
          <a:prstGeom prst="rect">
            <a:avLst/>
          </a:prstGeom>
        </p:spPr>
      </p:pic>
      <p:sp>
        <p:nvSpPr>
          <p:cNvPr id="5" name="TextBox 4"/>
          <p:cNvSpPr txBox="1"/>
          <p:nvPr/>
        </p:nvSpPr>
        <p:spPr>
          <a:xfrm>
            <a:off x="256674" y="144379"/>
            <a:ext cx="8726905" cy="3970318"/>
          </a:xfrm>
          <a:prstGeom prst="rect">
            <a:avLst/>
          </a:prstGeom>
          <a:noFill/>
        </p:spPr>
        <p:txBody>
          <a:bodyPr wrap="square" rtlCol="0">
            <a:spAutoFit/>
          </a:bodyPr>
          <a:lstStyle/>
          <a:p>
            <a:r>
              <a:rPr lang="en-US" sz="3600" b="1" baseline="30000" dirty="0"/>
              <a:t>17</a:t>
            </a:r>
            <a:r>
              <a:rPr lang="en-US" sz="3600" b="1" dirty="0"/>
              <a:t>“Son of man, I have made you a watchman over the house of Israel. When you hear a word from My mouth, give them a warning from Me. </a:t>
            </a:r>
            <a:r>
              <a:rPr lang="en-US" sz="3600" b="1" baseline="30000" dirty="0"/>
              <a:t>18</a:t>
            </a:r>
            <a:r>
              <a:rPr lang="en-US" sz="3600" b="1" dirty="0"/>
              <a:t>If I say to the wicked person, ‘You will surely die,’ but you do not warn him—you don’t speak out to warn him about his wicked way in order to save his life—</a:t>
            </a:r>
            <a:endParaRPr lang="en-US" sz="3600" dirty="0"/>
          </a:p>
        </p:txBody>
      </p:sp>
      <p:sp>
        <p:nvSpPr>
          <p:cNvPr id="6" name="TextBox 5"/>
          <p:cNvSpPr txBox="1"/>
          <p:nvPr/>
        </p:nvSpPr>
        <p:spPr>
          <a:xfrm>
            <a:off x="256674" y="6288505"/>
            <a:ext cx="8840971" cy="646331"/>
          </a:xfrm>
          <a:prstGeom prst="rect">
            <a:avLst/>
          </a:prstGeom>
          <a:noFill/>
        </p:spPr>
        <p:txBody>
          <a:bodyPr wrap="square" rtlCol="0">
            <a:spAutoFit/>
          </a:bodyPr>
          <a:lstStyle/>
          <a:p>
            <a:pPr algn="ctr"/>
            <a:r>
              <a:rPr lang="en-US" sz="3600" b="1" dirty="0">
                <a:solidFill>
                  <a:schemeClr val="bg1"/>
                </a:solidFill>
              </a:rPr>
              <a:t>Ezekiel 3:18-19 </a:t>
            </a:r>
            <a:r>
              <a:rPr lang="en-US" sz="2000" b="1" dirty="0">
                <a:solidFill>
                  <a:schemeClr val="bg1"/>
                </a:solidFill>
              </a:rPr>
              <a:t>(HCSB) </a:t>
            </a:r>
            <a:endParaRPr lang="en-US" sz="2000" dirty="0">
              <a:solidFill>
                <a:schemeClr val="bg1"/>
              </a:solidFill>
            </a:endParaRPr>
          </a:p>
        </p:txBody>
      </p:sp>
    </p:spTree>
    <p:extLst>
      <p:ext uri="{BB962C8B-B14F-4D97-AF65-F5344CB8AC3E}">
        <p14:creationId xmlns:p14="http://schemas.microsoft.com/office/powerpoint/2010/main" val="35931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0716"/>
            <a:ext cx="9144000" cy="3537284"/>
          </a:xfrm>
          <a:prstGeom prst="rect">
            <a:avLst/>
          </a:prstGeom>
        </p:spPr>
      </p:pic>
      <p:sp>
        <p:nvSpPr>
          <p:cNvPr id="5" name="TextBox 4"/>
          <p:cNvSpPr txBox="1"/>
          <p:nvPr/>
        </p:nvSpPr>
        <p:spPr>
          <a:xfrm>
            <a:off x="256674" y="144379"/>
            <a:ext cx="8726905" cy="3416320"/>
          </a:xfrm>
          <a:prstGeom prst="rect">
            <a:avLst/>
          </a:prstGeom>
          <a:noFill/>
        </p:spPr>
        <p:txBody>
          <a:bodyPr wrap="square" rtlCol="0">
            <a:spAutoFit/>
          </a:bodyPr>
          <a:lstStyle/>
          <a:p>
            <a:r>
              <a:rPr lang="en-US" sz="3600" b="1" dirty="0"/>
              <a:t>—that wicked person will die for his iniquity. Yet I will hold you responsible for his blood. </a:t>
            </a:r>
            <a:r>
              <a:rPr lang="en-US" sz="3600" b="1" baseline="30000" dirty="0"/>
              <a:t>19</a:t>
            </a:r>
            <a:r>
              <a:rPr lang="en-US" sz="3600" b="1" dirty="0"/>
              <a:t>But if you warn a wicked person and he does not turn from his wickedness or his wicked way, he will die for his iniquity, but you will have saved your life. </a:t>
            </a:r>
            <a:endParaRPr lang="en-US" sz="3600" dirty="0"/>
          </a:p>
        </p:txBody>
      </p:sp>
      <p:sp>
        <p:nvSpPr>
          <p:cNvPr id="6" name="TextBox 5"/>
          <p:cNvSpPr txBox="1"/>
          <p:nvPr/>
        </p:nvSpPr>
        <p:spPr>
          <a:xfrm>
            <a:off x="256674" y="6288505"/>
            <a:ext cx="8840971" cy="646331"/>
          </a:xfrm>
          <a:prstGeom prst="rect">
            <a:avLst/>
          </a:prstGeom>
          <a:noFill/>
        </p:spPr>
        <p:txBody>
          <a:bodyPr wrap="square" rtlCol="0">
            <a:spAutoFit/>
          </a:bodyPr>
          <a:lstStyle/>
          <a:p>
            <a:pPr algn="ctr"/>
            <a:r>
              <a:rPr lang="en-US" sz="3600" b="1" dirty="0">
                <a:solidFill>
                  <a:schemeClr val="bg1"/>
                </a:solidFill>
              </a:rPr>
              <a:t>Ezekiel 3:18-19 </a:t>
            </a:r>
            <a:r>
              <a:rPr lang="en-US" sz="2000" b="1" dirty="0">
                <a:solidFill>
                  <a:schemeClr val="bg1"/>
                </a:solidFill>
              </a:rPr>
              <a:t>(HCSB) </a:t>
            </a:r>
            <a:endParaRPr lang="en-US" sz="2000" dirty="0">
              <a:solidFill>
                <a:schemeClr val="bg1"/>
              </a:solidFill>
            </a:endParaRPr>
          </a:p>
        </p:txBody>
      </p:sp>
    </p:spTree>
    <p:extLst>
      <p:ext uri="{BB962C8B-B14F-4D97-AF65-F5344CB8AC3E}">
        <p14:creationId xmlns:p14="http://schemas.microsoft.com/office/powerpoint/2010/main" val="213789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0716"/>
            <a:ext cx="9144000" cy="3537284"/>
          </a:xfrm>
          <a:prstGeom prst="rect">
            <a:avLst/>
          </a:prstGeom>
        </p:spPr>
      </p:pic>
      <p:sp>
        <p:nvSpPr>
          <p:cNvPr id="5" name="TextBox 4"/>
          <p:cNvSpPr txBox="1"/>
          <p:nvPr/>
        </p:nvSpPr>
        <p:spPr>
          <a:xfrm>
            <a:off x="313706" y="487065"/>
            <a:ext cx="8726905" cy="2862322"/>
          </a:xfrm>
          <a:prstGeom prst="rect">
            <a:avLst/>
          </a:prstGeom>
          <a:noFill/>
        </p:spPr>
        <p:txBody>
          <a:bodyPr wrap="square" rtlCol="0">
            <a:spAutoFit/>
          </a:bodyPr>
          <a:lstStyle/>
          <a:p>
            <a:pPr algn="ctr"/>
            <a:r>
              <a:rPr lang="en-US" sz="3600" b="1" baseline="30000" dirty="0">
                <a:solidFill>
                  <a:srgbClr val="260000"/>
                </a:solidFill>
              </a:rPr>
              <a:t>9 </a:t>
            </a:r>
            <a:r>
              <a:rPr lang="en-US" sz="3600" b="1" dirty="0">
                <a:solidFill>
                  <a:srgbClr val="260000"/>
                </a:solidFill>
              </a:rPr>
              <a:t>…chosen for the high calling of priestly work, chosen to be a holy people, God's instruments to do his work and speak out for him, to tell others of the night-and-day difference he made for you</a:t>
            </a:r>
            <a:endParaRPr lang="en-US" sz="3600" dirty="0">
              <a:solidFill>
                <a:srgbClr val="260000"/>
              </a:solidFill>
            </a:endParaRPr>
          </a:p>
        </p:txBody>
      </p:sp>
      <p:sp>
        <p:nvSpPr>
          <p:cNvPr id="6" name="TextBox 5"/>
          <p:cNvSpPr txBox="1"/>
          <p:nvPr/>
        </p:nvSpPr>
        <p:spPr>
          <a:xfrm>
            <a:off x="32084" y="6237991"/>
            <a:ext cx="9111916" cy="707886"/>
          </a:xfrm>
          <a:prstGeom prst="rect">
            <a:avLst/>
          </a:prstGeom>
          <a:noFill/>
        </p:spPr>
        <p:txBody>
          <a:bodyPr wrap="square" rtlCol="0">
            <a:spAutoFit/>
          </a:bodyPr>
          <a:lstStyle/>
          <a:p>
            <a:pPr algn="ctr"/>
            <a:r>
              <a:rPr lang="en-US" sz="4000" b="1" dirty="0">
                <a:solidFill>
                  <a:schemeClr val="bg1"/>
                </a:solidFill>
              </a:rPr>
              <a:t>1 Peter 2:9 </a:t>
            </a:r>
            <a:r>
              <a:rPr lang="en-US" sz="2400" b="1" dirty="0">
                <a:solidFill>
                  <a:schemeClr val="bg1"/>
                </a:solidFill>
              </a:rPr>
              <a:t>(MSG) </a:t>
            </a:r>
            <a:endParaRPr lang="en-US" sz="2400" dirty="0">
              <a:solidFill>
                <a:schemeClr val="bg1"/>
              </a:solidFill>
            </a:endParaRPr>
          </a:p>
        </p:txBody>
      </p:sp>
    </p:spTree>
    <p:extLst>
      <p:ext uri="{BB962C8B-B14F-4D97-AF65-F5344CB8AC3E}">
        <p14:creationId xmlns:p14="http://schemas.microsoft.com/office/powerpoint/2010/main" val="77285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754" t="11825" r="14057" b="11320"/>
          <a:stretch/>
        </p:blipFill>
        <p:spPr>
          <a:xfrm>
            <a:off x="690114" y="280475"/>
            <a:ext cx="7820218" cy="6422250"/>
          </a:xfrm>
          <a:prstGeom prst="rect">
            <a:avLst/>
          </a:prstGeom>
        </p:spPr>
      </p:pic>
    </p:spTree>
    <p:extLst>
      <p:ext uri="{BB962C8B-B14F-4D97-AF65-F5344CB8AC3E}">
        <p14:creationId xmlns:p14="http://schemas.microsoft.com/office/powerpoint/2010/main" val="205996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0716"/>
            <a:ext cx="9144000" cy="3537284"/>
          </a:xfrm>
          <a:prstGeom prst="rect">
            <a:avLst/>
          </a:prstGeom>
        </p:spPr>
      </p:pic>
      <p:sp>
        <p:nvSpPr>
          <p:cNvPr id="5" name="TextBox 4"/>
          <p:cNvSpPr txBox="1"/>
          <p:nvPr/>
        </p:nvSpPr>
        <p:spPr>
          <a:xfrm>
            <a:off x="92765" y="76250"/>
            <a:ext cx="8951494" cy="3970318"/>
          </a:xfrm>
          <a:prstGeom prst="rect">
            <a:avLst/>
          </a:prstGeom>
          <a:noFill/>
        </p:spPr>
        <p:txBody>
          <a:bodyPr wrap="square" rtlCol="0">
            <a:spAutoFit/>
          </a:bodyPr>
          <a:lstStyle/>
          <a:p>
            <a:pPr algn="ctr"/>
            <a:r>
              <a:rPr lang="en-US" sz="3600" baseline="30000" dirty="0"/>
              <a:t>1 </a:t>
            </a:r>
            <a:r>
              <a:rPr lang="en-US" sz="3600" dirty="0"/>
              <a:t> The old system under the law of Moses was only a shadow, a dim preview of the good things to come, not the good things themselves. The sacrifices under that system were repeated again and again, year after year, but they were never able to provide perfect cleansing for those who came to worship. </a:t>
            </a:r>
          </a:p>
        </p:txBody>
      </p:sp>
      <p:sp>
        <p:nvSpPr>
          <p:cNvPr id="2" name="Rectangle 1"/>
          <p:cNvSpPr/>
          <p:nvPr/>
        </p:nvSpPr>
        <p:spPr>
          <a:xfrm>
            <a:off x="0" y="6253872"/>
            <a:ext cx="9144000" cy="707886"/>
          </a:xfrm>
          <a:prstGeom prst="rect">
            <a:avLst/>
          </a:prstGeom>
          <a:noFill/>
        </p:spPr>
        <p:txBody>
          <a:bodyPr wrap="squar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Hebrews 10:1 </a:t>
            </a:r>
            <a:r>
              <a:rPr lang="en-US" sz="2400" b="1" cap="none" spc="50" dirty="0">
                <a:ln w="0"/>
                <a:solidFill>
                  <a:schemeClr val="bg2"/>
                </a:solidFill>
                <a:effectLst>
                  <a:innerShdw blurRad="63500" dist="50800" dir="13500000">
                    <a:srgbClr val="000000">
                      <a:alpha val="50000"/>
                    </a:srgbClr>
                  </a:innerShdw>
                </a:effectLst>
              </a:rPr>
              <a:t>NLT</a:t>
            </a:r>
          </a:p>
        </p:txBody>
      </p:sp>
    </p:spTree>
    <p:extLst>
      <p:ext uri="{BB962C8B-B14F-4D97-AF65-F5344CB8AC3E}">
        <p14:creationId xmlns:p14="http://schemas.microsoft.com/office/powerpoint/2010/main" val="91066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rot="21424112">
            <a:off x="1497496" y="3048553"/>
            <a:ext cx="4280452" cy="707886"/>
          </a:xfrm>
          <a:prstGeom prst="rect">
            <a:avLst/>
          </a:prstGeom>
          <a:noFill/>
        </p:spPr>
        <p:txBody>
          <a:bodyPr wrap="square" rtlCol="0">
            <a:spAutoFit/>
          </a:bodyPr>
          <a:lstStyle/>
          <a:p>
            <a:pPr algn="ctr"/>
            <a:r>
              <a:rPr lang="en-US" sz="4000" dirty="0"/>
              <a:t>9:23-10:10</a:t>
            </a:r>
          </a:p>
        </p:txBody>
      </p:sp>
    </p:spTree>
    <p:extLst>
      <p:ext uri="{BB962C8B-B14F-4D97-AF65-F5344CB8AC3E}">
        <p14:creationId xmlns:p14="http://schemas.microsoft.com/office/powerpoint/2010/main" val="26498716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TotalTime>
  <Words>414</Words>
  <Application>Microsoft Office PowerPoint</Application>
  <PresentationFormat>On-screen Show (4:3)</PresentationFormat>
  <Paragraphs>83</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Black</vt:lpstr>
      <vt:lpstr>Calibri</vt:lpstr>
      <vt:lpstr>Calibri Light</vt:lpstr>
      <vt:lpstr>Gentium Plus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 Kellcy</dc:creator>
  <cp:lastModifiedBy>Walt Kellcy</cp:lastModifiedBy>
  <cp:revision>33</cp:revision>
  <cp:lastPrinted>2017-11-12T15:01:11Z</cp:lastPrinted>
  <dcterms:created xsi:type="dcterms:W3CDTF">2017-11-10T23:21:05Z</dcterms:created>
  <dcterms:modified xsi:type="dcterms:W3CDTF">2017-11-12T16:34:28Z</dcterms:modified>
</cp:coreProperties>
</file>