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7"/>
  </p:handoutMasterIdLst>
  <p:sldIdLst>
    <p:sldId id="256" r:id="rId2"/>
    <p:sldId id="257" r:id="rId3"/>
    <p:sldId id="262" r:id="rId4"/>
    <p:sldId id="260" r:id="rId5"/>
    <p:sldId id="273" r:id="rId6"/>
    <p:sldId id="258" r:id="rId7"/>
    <p:sldId id="261" r:id="rId8"/>
    <p:sldId id="263" r:id="rId9"/>
    <p:sldId id="264" r:id="rId10"/>
    <p:sldId id="265" r:id="rId11"/>
    <p:sldId id="274" r:id="rId12"/>
    <p:sldId id="259" r:id="rId13"/>
    <p:sldId id="267" r:id="rId14"/>
    <p:sldId id="272" r:id="rId15"/>
    <p:sldId id="275" r:id="rId16"/>
    <p:sldId id="276" r:id="rId17"/>
    <p:sldId id="266" r:id="rId18"/>
    <p:sldId id="268" r:id="rId19"/>
    <p:sldId id="269" r:id="rId20"/>
    <p:sldId id="270" r:id="rId21"/>
    <p:sldId id="271"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7077075" cy="94265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0000"/>
    <a:srgbClr val="420000"/>
    <a:srgbClr val="640000"/>
    <a:srgbClr val="DDDDDD"/>
    <a:srgbClr val="FF6D6D"/>
    <a:srgbClr val="FFAFAF"/>
    <a:srgbClr val="FF8B8B"/>
    <a:srgbClr val="040200"/>
    <a:srgbClr val="1008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94660"/>
  </p:normalViewPr>
  <p:slideViewPr>
    <p:cSldViewPr snapToGrid="0">
      <p:cViewPr>
        <p:scale>
          <a:sx n="50" d="100"/>
          <a:sy n="50" d="100"/>
        </p:scale>
        <p:origin x="324" y="8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730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73075"/>
          </a:xfrm>
          <a:prstGeom prst="rect">
            <a:avLst/>
          </a:prstGeom>
        </p:spPr>
        <p:txBody>
          <a:bodyPr vert="horz" lIns="91440" tIns="45720" rIns="91440" bIns="45720" rtlCol="0"/>
          <a:lstStyle>
            <a:lvl1pPr algn="r">
              <a:defRPr sz="1200"/>
            </a:lvl1pPr>
          </a:lstStyle>
          <a:p>
            <a:fld id="{89DF3D98-085E-4FD0-91A9-9AE99DDCC1C3}" type="datetimeFigureOut">
              <a:rPr lang="en-US" smtClean="0"/>
              <a:t>9/24/2017</a:t>
            </a:fld>
            <a:endParaRPr lang="en-US"/>
          </a:p>
        </p:txBody>
      </p:sp>
      <p:sp>
        <p:nvSpPr>
          <p:cNvPr id="4" name="Footer Placeholder 3"/>
          <p:cNvSpPr>
            <a:spLocks noGrp="1"/>
          </p:cNvSpPr>
          <p:nvPr>
            <p:ph type="ftr" sz="quarter" idx="2"/>
          </p:nvPr>
        </p:nvSpPr>
        <p:spPr>
          <a:xfrm>
            <a:off x="0" y="8953500"/>
            <a:ext cx="3067050" cy="4730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953500"/>
            <a:ext cx="3067050" cy="473075"/>
          </a:xfrm>
          <a:prstGeom prst="rect">
            <a:avLst/>
          </a:prstGeom>
        </p:spPr>
        <p:txBody>
          <a:bodyPr vert="horz" lIns="91440" tIns="45720" rIns="91440" bIns="45720" rtlCol="0" anchor="b"/>
          <a:lstStyle>
            <a:lvl1pPr algn="r">
              <a:defRPr sz="1200"/>
            </a:lvl1pPr>
          </a:lstStyle>
          <a:p>
            <a:fld id="{F6324C0E-B8D4-4FA2-BDD2-BCCF342E92FE}" type="slidenum">
              <a:rPr lang="en-US" smtClean="0"/>
              <a:t>‹#›</a:t>
            </a:fld>
            <a:endParaRPr lang="en-US"/>
          </a:p>
        </p:txBody>
      </p:sp>
    </p:spTree>
    <p:extLst>
      <p:ext uri="{BB962C8B-B14F-4D97-AF65-F5344CB8AC3E}">
        <p14:creationId xmlns:p14="http://schemas.microsoft.com/office/powerpoint/2010/main" val="6011880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C9EDF5-F284-495A-8991-EB16AAEEF6BA}"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83FE1-05B8-4D49-A077-C7599FF8796E}" type="slidenum">
              <a:rPr lang="en-US" smtClean="0"/>
              <a:t>‹#›</a:t>
            </a:fld>
            <a:endParaRPr lang="en-US"/>
          </a:p>
        </p:txBody>
      </p:sp>
    </p:spTree>
    <p:extLst>
      <p:ext uri="{BB962C8B-B14F-4D97-AF65-F5344CB8AC3E}">
        <p14:creationId xmlns:p14="http://schemas.microsoft.com/office/powerpoint/2010/main" val="1932737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C9EDF5-F284-495A-8991-EB16AAEEF6BA}"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83FE1-05B8-4D49-A077-C7599FF8796E}" type="slidenum">
              <a:rPr lang="en-US" smtClean="0"/>
              <a:t>‹#›</a:t>
            </a:fld>
            <a:endParaRPr lang="en-US"/>
          </a:p>
        </p:txBody>
      </p:sp>
    </p:spTree>
    <p:extLst>
      <p:ext uri="{BB962C8B-B14F-4D97-AF65-F5344CB8AC3E}">
        <p14:creationId xmlns:p14="http://schemas.microsoft.com/office/powerpoint/2010/main" val="178768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C9EDF5-F284-495A-8991-EB16AAEEF6BA}"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83FE1-05B8-4D49-A077-C7599FF8796E}" type="slidenum">
              <a:rPr lang="en-US" smtClean="0"/>
              <a:t>‹#›</a:t>
            </a:fld>
            <a:endParaRPr lang="en-US"/>
          </a:p>
        </p:txBody>
      </p:sp>
    </p:spTree>
    <p:extLst>
      <p:ext uri="{BB962C8B-B14F-4D97-AF65-F5344CB8AC3E}">
        <p14:creationId xmlns:p14="http://schemas.microsoft.com/office/powerpoint/2010/main" val="1341788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C9EDF5-F284-495A-8991-EB16AAEEF6BA}"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83FE1-05B8-4D49-A077-C7599FF8796E}" type="slidenum">
              <a:rPr lang="en-US" smtClean="0"/>
              <a:t>‹#›</a:t>
            </a:fld>
            <a:endParaRPr lang="en-US"/>
          </a:p>
        </p:txBody>
      </p:sp>
    </p:spTree>
    <p:extLst>
      <p:ext uri="{BB962C8B-B14F-4D97-AF65-F5344CB8AC3E}">
        <p14:creationId xmlns:p14="http://schemas.microsoft.com/office/powerpoint/2010/main" val="1781990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C9EDF5-F284-495A-8991-EB16AAEEF6BA}"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83FE1-05B8-4D49-A077-C7599FF8796E}" type="slidenum">
              <a:rPr lang="en-US" smtClean="0"/>
              <a:t>‹#›</a:t>
            </a:fld>
            <a:endParaRPr lang="en-US"/>
          </a:p>
        </p:txBody>
      </p:sp>
    </p:spTree>
    <p:extLst>
      <p:ext uri="{BB962C8B-B14F-4D97-AF65-F5344CB8AC3E}">
        <p14:creationId xmlns:p14="http://schemas.microsoft.com/office/powerpoint/2010/main" val="1928102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C9EDF5-F284-495A-8991-EB16AAEEF6BA}" type="datetimeFigureOut">
              <a:rPr lang="en-US" smtClean="0"/>
              <a:t>9/24/2017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83FE1-05B8-4D49-A077-C7599FF8796E}" type="slidenum">
              <a:rPr lang="en-US" smtClean="0"/>
              <a:t>‹#›</a:t>
            </a:fld>
            <a:endParaRPr lang="en-US"/>
          </a:p>
        </p:txBody>
      </p:sp>
    </p:spTree>
    <p:extLst>
      <p:ext uri="{BB962C8B-B14F-4D97-AF65-F5344CB8AC3E}">
        <p14:creationId xmlns:p14="http://schemas.microsoft.com/office/powerpoint/2010/main" val="331850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C9EDF5-F284-495A-8991-EB16AAEEF6BA}" type="datetimeFigureOut">
              <a:rPr lang="en-US" smtClean="0"/>
              <a:t>9/24/2017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683FE1-05B8-4D49-A077-C7599FF8796E}" type="slidenum">
              <a:rPr lang="en-US" smtClean="0"/>
              <a:t>‹#›</a:t>
            </a:fld>
            <a:endParaRPr lang="en-US"/>
          </a:p>
        </p:txBody>
      </p:sp>
    </p:spTree>
    <p:extLst>
      <p:ext uri="{BB962C8B-B14F-4D97-AF65-F5344CB8AC3E}">
        <p14:creationId xmlns:p14="http://schemas.microsoft.com/office/powerpoint/2010/main" val="375393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C9EDF5-F284-495A-8991-EB16AAEEF6BA}" type="datetimeFigureOut">
              <a:rPr lang="en-US" smtClean="0"/>
              <a:t>9/24/2017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683FE1-05B8-4D49-A077-C7599FF8796E}" type="slidenum">
              <a:rPr lang="en-US" smtClean="0"/>
              <a:t>‹#›</a:t>
            </a:fld>
            <a:endParaRPr lang="en-US"/>
          </a:p>
        </p:txBody>
      </p:sp>
    </p:spTree>
    <p:extLst>
      <p:ext uri="{BB962C8B-B14F-4D97-AF65-F5344CB8AC3E}">
        <p14:creationId xmlns:p14="http://schemas.microsoft.com/office/powerpoint/2010/main" val="395309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9EDF5-F284-495A-8991-EB16AAEEF6BA}" type="datetimeFigureOut">
              <a:rPr lang="en-US" smtClean="0"/>
              <a:t>9/24/2017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683FE1-05B8-4D49-A077-C7599FF8796E}" type="slidenum">
              <a:rPr lang="en-US" smtClean="0"/>
              <a:t>‹#›</a:t>
            </a:fld>
            <a:endParaRPr lang="en-US"/>
          </a:p>
        </p:txBody>
      </p:sp>
    </p:spTree>
    <p:extLst>
      <p:ext uri="{BB962C8B-B14F-4D97-AF65-F5344CB8AC3E}">
        <p14:creationId xmlns:p14="http://schemas.microsoft.com/office/powerpoint/2010/main" val="193272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C9EDF5-F284-495A-8991-EB16AAEEF6BA}" type="datetimeFigureOut">
              <a:rPr lang="en-US" smtClean="0"/>
              <a:t>9/24/2017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83FE1-05B8-4D49-A077-C7599FF8796E}" type="slidenum">
              <a:rPr lang="en-US" smtClean="0"/>
              <a:t>‹#›</a:t>
            </a:fld>
            <a:endParaRPr lang="en-US"/>
          </a:p>
        </p:txBody>
      </p:sp>
    </p:spTree>
    <p:extLst>
      <p:ext uri="{BB962C8B-B14F-4D97-AF65-F5344CB8AC3E}">
        <p14:creationId xmlns:p14="http://schemas.microsoft.com/office/powerpoint/2010/main" val="56200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C9EDF5-F284-495A-8991-EB16AAEEF6BA}" type="datetimeFigureOut">
              <a:rPr lang="en-US" smtClean="0"/>
              <a:t>9/24/2017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83FE1-05B8-4D49-A077-C7599FF8796E}" type="slidenum">
              <a:rPr lang="en-US" smtClean="0"/>
              <a:t>‹#›</a:t>
            </a:fld>
            <a:endParaRPr lang="en-US"/>
          </a:p>
        </p:txBody>
      </p:sp>
    </p:spTree>
    <p:extLst>
      <p:ext uri="{BB962C8B-B14F-4D97-AF65-F5344CB8AC3E}">
        <p14:creationId xmlns:p14="http://schemas.microsoft.com/office/powerpoint/2010/main" val="3167255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9EDF5-F284-495A-8991-EB16AAEEF6BA}" type="datetimeFigureOut">
              <a:rPr lang="en-US" smtClean="0"/>
              <a:t>9/24/2017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83FE1-05B8-4D49-A077-C7599FF8796E}" type="slidenum">
              <a:rPr lang="en-US" smtClean="0"/>
              <a:t>‹#›</a:t>
            </a:fld>
            <a:endParaRPr lang="en-US"/>
          </a:p>
        </p:txBody>
      </p:sp>
    </p:spTree>
    <p:extLst>
      <p:ext uri="{BB962C8B-B14F-4D97-AF65-F5344CB8AC3E}">
        <p14:creationId xmlns:p14="http://schemas.microsoft.com/office/powerpoint/2010/main" val="2370409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0200"/>
        </a:solidFill>
        <a:effectLst/>
      </p:bgPr>
    </p:bg>
    <p:spTree>
      <p:nvGrpSpPr>
        <p:cNvPr id="1" name=""/>
        <p:cNvGrpSpPr/>
        <p:nvPr/>
      </p:nvGrpSpPr>
      <p:grpSpPr>
        <a:xfrm>
          <a:off x="0" y="0"/>
          <a:ext cx="0" cy="0"/>
          <a:chOff x="0" y="0"/>
          <a:chExt cx="0" cy="0"/>
        </a:xfrm>
      </p:grpSpPr>
      <p:pic>
        <p:nvPicPr>
          <p:cNvPr id="1026" name="Picture 2" descr="http://richardthanson.com/wp-content/uploads/2014/07/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30" y="-4532"/>
            <a:ext cx="7834393" cy="68625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80827" y="2146515"/>
            <a:ext cx="5920353" cy="2448732"/>
          </a:xfrm>
          <a:prstGeom prst="rect">
            <a:avLst/>
          </a:prstGeom>
          <a:solidFill>
            <a:srgbClr val="800000"/>
          </a:solidFill>
        </p:spPr>
        <p:txBody>
          <a:bodyPr wrap="square" rtlCol="0">
            <a:spAutoFit/>
          </a:bodyPr>
          <a:lstStyle/>
          <a:p>
            <a:endParaRPr lang="en-US" dirty="0"/>
          </a:p>
        </p:txBody>
      </p:sp>
      <p:sp>
        <p:nvSpPr>
          <p:cNvPr id="5" name="Rectangle 4"/>
          <p:cNvSpPr/>
          <p:nvPr/>
        </p:nvSpPr>
        <p:spPr>
          <a:xfrm>
            <a:off x="1725965" y="2381995"/>
            <a:ext cx="5490606" cy="224676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smtClean="0">
                <a:ln/>
                <a:solidFill>
                  <a:schemeClr val="accent4"/>
                </a:solidFill>
                <a:effectLst/>
                <a:latin typeface="Charis SIL" panose="02000500060000020004" pitchFamily="2" charset="0"/>
                <a:ea typeface="Charis SIL" panose="02000500060000020004" pitchFamily="2" charset="0"/>
                <a:cs typeface="Charis SIL" panose="02000500060000020004" pitchFamily="2" charset="0"/>
              </a:rPr>
              <a:t>When the Song in our</a:t>
            </a:r>
          </a:p>
          <a:p>
            <a:pPr algn="ctr"/>
            <a:r>
              <a:rPr lang="en-US" sz="4000" b="1" dirty="0" smtClean="0">
                <a:ln/>
                <a:solidFill>
                  <a:schemeClr val="accent4"/>
                </a:solidFill>
                <a:latin typeface="Charis SIL" panose="02000500060000020004" pitchFamily="2" charset="0"/>
                <a:ea typeface="Charis SIL" panose="02000500060000020004" pitchFamily="2" charset="0"/>
                <a:cs typeface="Charis SIL" panose="02000500060000020004" pitchFamily="2" charset="0"/>
              </a:rPr>
              <a:t>Heart Begins to Fade</a:t>
            </a:r>
          </a:p>
          <a:p>
            <a:pPr algn="ctr"/>
            <a:endParaRPr lang="en-US" sz="1200" b="1" cap="none" spc="0" dirty="0" smtClean="0">
              <a:ln/>
              <a:solidFill>
                <a:schemeClr val="accent4"/>
              </a:solidFill>
              <a:effectLst/>
              <a:latin typeface="Charis SIL" panose="02000500060000020004" pitchFamily="2" charset="0"/>
              <a:ea typeface="Charis SIL" panose="02000500060000020004" pitchFamily="2" charset="0"/>
              <a:cs typeface="Charis SIL" panose="02000500060000020004" pitchFamily="2" charset="0"/>
            </a:endParaRPr>
          </a:p>
          <a:p>
            <a:pPr algn="ctr"/>
            <a:r>
              <a:rPr lang="en-US" sz="2800" b="1" cap="none" spc="0" dirty="0" smtClean="0">
                <a:ln/>
                <a:solidFill>
                  <a:schemeClr val="accent4"/>
                </a:solidFill>
                <a:effectLst/>
                <a:latin typeface="Charis SIL" panose="02000500060000020004" pitchFamily="2" charset="0"/>
                <a:ea typeface="Charis SIL" panose="02000500060000020004" pitchFamily="2" charset="0"/>
                <a:cs typeface="Charis SIL" panose="02000500060000020004" pitchFamily="2" charset="0"/>
              </a:rPr>
              <a:t>Exodus </a:t>
            </a:r>
            <a:r>
              <a:rPr lang="en-US" sz="2800" b="1" cap="none" spc="0" dirty="0" smtClean="0">
                <a:ln/>
                <a:solidFill>
                  <a:schemeClr val="accent4"/>
                </a:solidFill>
                <a:effectLst/>
                <a:latin typeface="Charis SIL" panose="02000500060000020004" pitchFamily="2" charset="0"/>
                <a:ea typeface="Charis SIL" panose="02000500060000020004" pitchFamily="2" charset="0"/>
                <a:cs typeface="Charis SIL" panose="02000500060000020004" pitchFamily="2" charset="0"/>
              </a:rPr>
              <a:t>15:1-10 </a:t>
            </a:r>
            <a:endParaRPr lang="en-US" sz="2800" b="1" cap="none" spc="0" dirty="0" smtClean="0">
              <a:ln/>
              <a:solidFill>
                <a:schemeClr val="accent4"/>
              </a:solidFill>
              <a:effectLst/>
              <a:latin typeface="Charis SIL" panose="02000500060000020004" pitchFamily="2" charset="0"/>
              <a:ea typeface="Charis SIL" panose="02000500060000020004" pitchFamily="2" charset="0"/>
              <a:cs typeface="Charis SIL" panose="02000500060000020004" pitchFamily="2" charset="0"/>
            </a:endParaRPr>
          </a:p>
          <a:p>
            <a:pPr algn="ctr"/>
            <a:r>
              <a:rPr lang="en-US" sz="2000" b="1" cap="none" spc="0" dirty="0" smtClean="0">
                <a:ln/>
                <a:solidFill>
                  <a:schemeClr val="accent4"/>
                </a:solidFill>
                <a:effectLst/>
                <a:latin typeface="Charis SIL" panose="02000500060000020004" pitchFamily="2" charset="0"/>
                <a:ea typeface="Charis SIL" panose="02000500060000020004" pitchFamily="2" charset="0"/>
                <a:cs typeface="Charis SIL" panose="02000500060000020004" pitchFamily="2" charset="0"/>
              </a:rPr>
              <a:t>Psalm 28:1-9, </a:t>
            </a:r>
            <a:r>
              <a:rPr lang="en-US" sz="2000" b="1" cap="none" spc="0" dirty="0" smtClean="0">
                <a:ln/>
                <a:solidFill>
                  <a:schemeClr val="accent4"/>
                </a:solidFill>
                <a:effectLst/>
                <a:latin typeface="Charis SIL" panose="02000500060000020004" pitchFamily="2" charset="0"/>
                <a:ea typeface="Charis SIL" panose="02000500060000020004" pitchFamily="2" charset="0"/>
                <a:cs typeface="Charis SIL" panose="02000500060000020004" pitchFamily="2" charset="0"/>
              </a:rPr>
              <a:t>118:1-29</a:t>
            </a:r>
            <a:endParaRPr lang="en-US" sz="2000" b="1" cap="none" spc="0" dirty="0">
              <a:ln/>
              <a:solidFill>
                <a:schemeClr val="accent4"/>
              </a:solidFill>
              <a:effectLst/>
              <a:latin typeface="Charis SIL" panose="02000500060000020004" pitchFamily="2" charset="0"/>
              <a:ea typeface="Charis SIL" panose="02000500060000020004" pitchFamily="2" charset="0"/>
              <a:cs typeface="Charis SIL" panose="02000500060000020004" pitchFamily="2" charset="0"/>
            </a:endParaRPr>
          </a:p>
        </p:txBody>
      </p:sp>
    </p:spTree>
    <p:extLst>
      <p:ext uri="{BB962C8B-B14F-4D97-AF65-F5344CB8AC3E}">
        <p14:creationId xmlns:p14="http://schemas.microsoft.com/office/powerpoint/2010/main" val="2100511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nancyaruegg.files.wordpress.com/2015/11/what-can-separate-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424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40200"/>
        </a:solidFill>
        <a:effectLst/>
      </p:bgPr>
    </p:bg>
    <p:spTree>
      <p:nvGrpSpPr>
        <p:cNvPr id="1" name=""/>
        <p:cNvGrpSpPr/>
        <p:nvPr/>
      </p:nvGrpSpPr>
      <p:grpSpPr>
        <a:xfrm>
          <a:off x="0" y="0"/>
          <a:ext cx="0" cy="0"/>
          <a:chOff x="0" y="0"/>
          <a:chExt cx="0" cy="0"/>
        </a:xfrm>
      </p:grpSpPr>
      <p:pic>
        <p:nvPicPr>
          <p:cNvPr id="7170" name="Picture 2" descr="https://dailyverses.net/images/en/NIV/jeremiah-2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83"/>
            <a:ext cx="9144000" cy="478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780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47" t="3057" r="3393" b="34641"/>
          <a:stretch/>
        </p:blipFill>
        <p:spPr>
          <a:xfrm>
            <a:off x="3994362" y="4042610"/>
            <a:ext cx="5149637" cy="2815389"/>
          </a:xfrm>
          <a:prstGeom prst="rect">
            <a:avLst/>
          </a:prstGeom>
        </p:spPr>
      </p:pic>
      <p:sp>
        <p:nvSpPr>
          <p:cNvPr id="3" name="TextBox 2"/>
          <p:cNvSpPr txBox="1"/>
          <p:nvPr/>
        </p:nvSpPr>
        <p:spPr>
          <a:xfrm>
            <a:off x="133350" y="0"/>
            <a:ext cx="8839200" cy="7140416"/>
          </a:xfrm>
          <a:prstGeom prst="rect">
            <a:avLst/>
          </a:prstGeom>
          <a:noFill/>
        </p:spPr>
        <p:txBody>
          <a:bodyPr wrap="square" rtlCol="0">
            <a:spAutoFit/>
          </a:bodyPr>
          <a:lstStyle/>
          <a:p>
            <a:pPr algn="ctr"/>
            <a:r>
              <a:rPr lang="en-US" sz="4000" b="1" dirty="0"/>
              <a:t>Romans 8:28-30 </a:t>
            </a:r>
            <a:endParaRPr lang="en-US" sz="4000" b="1" dirty="0" smtClean="0"/>
          </a:p>
          <a:p>
            <a:r>
              <a:rPr lang="en-US" sz="4000" b="1" baseline="30000" dirty="0" smtClean="0"/>
              <a:t>28 </a:t>
            </a:r>
            <a:r>
              <a:rPr lang="en-US" sz="4000" b="1" dirty="0" smtClean="0"/>
              <a:t>And </a:t>
            </a:r>
            <a:r>
              <a:rPr lang="en-US" sz="4000" b="1" dirty="0"/>
              <a:t>we know that in all things God works for the good of those who love him, who have been called according to his purpose</a:t>
            </a:r>
            <a:r>
              <a:rPr lang="en-US" sz="4000" dirty="0"/>
              <a:t>. </a:t>
            </a:r>
            <a:r>
              <a:rPr lang="en-US" sz="4000" baseline="30000" dirty="0" smtClean="0"/>
              <a:t>29 </a:t>
            </a:r>
            <a:r>
              <a:rPr lang="en-US" sz="4000" dirty="0" smtClean="0"/>
              <a:t>For </a:t>
            </a:r>
            <a:r>
              <a:rPr lang="en-US" sz="4000" dirty="0"/>
              <a:t>those God foreknew he also predestined to be conformed to the likeness of his Son, that he might be the firstborn among many brothers. </a:t>
            </a:r>
            <a:br>
              <a:rPr lang="en-US" sz="4000" dirty="0"/>
            </a:br>
            <a:r>
              <a:rPr lang="en-US" sz="4000" baseline="30000" dirty="0"/>
              <a:t>30 </a:t>
            </a:r>
            <a:r>
              <a:rPr lang="en-US" sz="4000" dirty="0" smtClean="0"/>
              <a:t>And </a:t>
            </a:r>
            <a:r>
              <a:rPr lang="en-US" sz="4000" dirty="0"/>
              <a:t>those he predestined, he also called; those he called, he also justified; those he justified, he also glorified. </a:t>
            </a:r>
          </a:p>
          <a:p>
            <a:endParaRPr lang="en-US" dirty="0"/>
          </a:p>
        </p:txBody>
      </p:sp>
    </p:spTree>
    <p:extLst>
      <p:ext uri="{BB962C8B-B14F-4D97-AF65-F5344CB8AC3E}">
        <p14:creationId xmlns:p14="http://schemas.microsoft.com/office/powerpoint/2010/main" val="3930238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slideplayer.com/38/10826594/slides/slide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18517" y="5934670"/>
            <a:ext cx="2168222" cy="923330"/>
          </a:xfrm>
          <a:prstGeom prst="rect">
            <a:avLst/>
          </a:prstGeom>
          <a:noFill/>
        </p:spPr>
        <p:txBody>
          <a:bodyPr wrap="none" lIns="91440" tIns="45720" rIns="91440" bIns="45720">
            <a:spAutoFit/>
          </a:bodyPr>
          <a:lstStyle/>
          <a:p>
            <a:pPr algn="ctr"/>
            <a:r>
              <a:rPr lang="en-US" sz="5400" b="0" cap="none" spc="0" dirty="0" smtClean="0">
                <a:ln w="0"/>
                <a:solidFill>
                  <a:srgbClr val="100800"/>
                </a:solidFill>
                <a:effectLst>
                  <a:outerShdw blurRad="38100" dist="19050" dir="2700000" algn="tl" rotWithShape="0">
                    <a:schemeClr val="dk1">
                      <a:alpha val="40000"/>
                    </a:schemeClr>
                  </a:outerShdw>
                </a:effectLst>
              </a:rPr>
              <a:t>Exodus</a:t>
            </a:r>
            <a:endParaRPr lang="en-US" sz="5400" b="0" cap="none" spc="0" dirty="0">
              <a:ln w="0"/>
              <a:solidFill>
                <a:srgbClr val="100800"/>
              </a:solidFill>
              <a:effectLst>
                <a:outerShdw blurRad="38100" dist="19050" dir="2700000" algn="tl" rotWithShape="0">
                  <a:schemeClr val="dk1">
                    <a:alpha val="40000"/>
                  </a:schemeClr>
                </a:outerShdw>
              </a:effectLst>
            </a:endParaRPr>
          </a:p>
        </p:txBody>
      </p:sp>
      <p:cxnSp>
        <p:nvCxnSpPr>
          <p:cNvPr id="4" name="Straight Connector 3"/>
          <p:cNvCxnSpPr/>
          <p:nvPr/>
        </p:nvCxnSpPr>
        <p:spPr>
          <a:xfrm>
            <a:off x="685800" y="1698171"/>
            <a:ext cx="7788729" cy="0"/>
          </a:xfrm>
          <a:prstGeom prst="line">
            <a:avLst/>
          </a:prstGeom>
          <a:ln w="38100">
            <a:solidFill>
              <a:srgbClr val="1008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85800" y="2220687"/>
            <a:ext cx="5100939" cy="5442"/>
          </a:xfrm>
          <a:prstGeom prst="line">
            <a:avLst/>
          </a:prstGeom>
          <a:ln w="38100">
            <a:solidFill>
              <a:srgbClr val="1008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947057" y="4425043"/>
            <a:ext cx="7282543" cy="16329"/>
          </a:xfrm>
          <a:prstGeom prst="line">
            <a:avLst/>
          </a:prstGeom>
          <a:ln w="38100">
            <a:solidFill>
              <a:srgbClr val="1008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939643" y="3891644"/>
            <a:ext cx="1661054" cy="5442"/>
          </a:xfrm>
          <a:prstGeom prst="line">
            <a:avLst/>
          </a:prstGeom>
          <a:ln w="38100">
            <a:solidFill>
              <a:srgbClr val="1008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994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47" t="3057" r="3393" b="34641"/>
          <a:stretch/>
        </p:blipFill>
        <p:spPr>
          <a:xfrm>
            <a:off x="3862322" y="3970421"/>
            <a:ext cx="5281677" cy="2887578"/>
          </a:xfrm>
          <a:prstGeom prst="rect">
            <a:avLst/>
          </a:prstGeom>
        </p:spPr>
      </p:pic>
      <p:sp>
        <p:nvSpPr>
          <p:cNvPr id="4" name="Rectangle 3"/>
          <p:cNvSpPr/>
          <p:nvPr/>
        </p:nvSpPr>
        <p:spPr>
          <a:xfrm>
            <a:off x="380377" y="292314"/>
            <a:ext cx="4725653" cy="923330"/>
          </a:xfrm>
          <a:prstGeom prst="rect">
            <a:avLst/>
          </a:prstGeom>
          <a:noFill/>
        </p:spPr>
        <p:txBody>
          <a:bodyPr wrap="none" lIns="91440" tIns="45720" rIns="91440" bIns="45720">
            <a:prstTxWarp prst="textChevron">
              <a:avLst/>
            </a:prstTxWarp>
            <a:spAutoFit/>
          </a:bodyPr>
          <a:lstStyle/>
          <a:p>
            <a:pPr algn="ctr"/>
            <a:r>
              <a:rPr lang="en-US" sz="5400" b="1" dirty="0" smtClean="0">
                <a:ln w="13462">
                  <a:solidFill>
                    <a:schemeClr val="bg1"/>
                  </a:solidFill>
                  <a:prstDash val="solid"/>
                </a:ln>
                <a:solidFill>
                  <a:srgbClr val="C00000"/>
                </a:solidFill>
                <a:effectLst>
                  <a:outerShdw dist="38100" dir="2700000" algn="bl" rotWithShape="0">
                    <a:schemeClr val="accent5"/>
                  </a:outerShdw>
                </a:effectLst>
              </a:rPr>
              <a:t>THANKFULNESS</a:t>
            </a:r>
            <a:endParaRPr lang="en-US" sz="5400" b="1" cap="none" spc="0" dirty="0">
              <a:ln w="13462">
                <a:solidFill>
                  <a:schemeClr val="bg1"/>
                </a:solidFill>
                <a:prstDash val="solid"/>
              </a:ln>
              <a:solidFill>
                <a:srgbClr val="C00000"/>
              </a:solidFill>
              <a:effectLst>
                <a:outerShdw dist="38100" dir="2700000" algn="bl" rotWithShape="0">
                  <a:schemeClr val="accent5"/>
                </a:outerShdw>
              </a:effectLst>
            </a:endParaRPr>
          </a:p>
        </p:txBody>
      </p:sp>
      <p:sp>
        <p:nvSpPr>
          <p:cNvPr id="6" name="Rectangle 5"/>
          <p:cNvSpPr/>
          <p:nvPr/>
        </p:nvSpPr>
        <p:spPr>
          <a:xfrm>
            <a:off x="3322186" y="1669703"/>
            <a:ext cx="4725653" cy="923330"/>
          </a:xfrm>
          <a:prstGeom prst="rect">
            <a:avLst/>
          </a:prstGeom>
          <a:noFill/>
        </p:spPr>
        <p:txBody>
          <a:bodyPr wrap="none" lIns="91440" tIns="45720" rIns="91440" bIns="45720">
            <a:prstTxWarp prst="textStop">
              <a:avLst/>
            </a:prstTxWarp>
            <a:spAutoFit/>
          </a:bodyPr>
          <a:lstStyle/>
          <a:p>
            <a:pPr algn="ctr"/>
            <a:r>
              <a:rPr lang="en-US" sz="5400" b="1" cap="none" spc="0" dirty="0" smtClean="0">
                <a:ln w="13462">
                  <a:solidFill>
                    <a:schemeClr val="bg1"/>
                  </a:solidFill>
                  <a:prstDash val="solid"/>
                </a:ln>
                <a:solidFill>
                  <a:srgbClr val="C00000"/>
                </a:solidFill>
                <a:effectLst>
                  <a:outerShdw dist="38100" dir="2700000" algn="bl" rotWithShape="0">
                    <a:schemeClr val="accent5"/>
                  </a:outerShdw>
                </a:effectLst>
              </a:rPr>
              <a:t>DELIVERANCE</a:t>
            </a:r>
            <a:endParaRPr lang="en-US" sz="5400" b="1" cap="none" spc="0" dirty="0">
              <a:ln w="13462">
                <a:solidFill>
                  <a:schemeClr val="bg1"/>
                </a:solidFill>
                <a:prstDash val="solid"/>
              </a:ln>
              <a:solidFill>
                <a:srgbClr val="C00000"/>
              </a:solidFill>
              <a:effectLst>
                <a:outerShdw dist="38100" dir="2700000" algn="bl" rotWithShape="0">
                  <a:schemeClr val="accent5"/>
                </a:outerShdw>
              </a:effectLst>
            </a:endParaRPr>
          </a:p>
        </p:txBody>
      </p:sp>
      <p:sp>
        <p:nvSpPr>
          <p:cNvPr id="7" name="Rectangle 6"/>
          <p:cNvSpPr/>
          <p:nvPr/>
        </p:nvSpPr>
        <p:spPr>
          <a:xfrm>
            <a:off x="380377" y="3288178"/>
            <a:ext cx="4725653" cy="923330"/>
          </a:xfrm>
          <a:prstGeom prst="rect">
            <a:avLst/>
          </a:prstGeom>
          <a:noFill/>
        </p:spPr>
        <p:txBody>
          <a:bodyPr wrap="none" lIns="91440" tIns="45720" rIns="91440" bIns="45720">
            <a:prstTxWarp prst="textChevronInverted">
              <a:avLst/>
            </a:prstTxWarp>
            <a:spAutoFit/>
          </a:bodyPr>
          <a:lstStyle/>
          <a:p>
            <a:pPr algn="ctr"/>
            <a:r>
              <a:rPr lang="en-US" sz="5400" b="1" dirty="0" smtClean="0">
                <a:ln w="13462">
                  <a:solidFill>
                    <a:schemeClr val="bg1"/>
                  </a:solidFill>
                  <a:prstDash val="solid"/>
                </a:ln>
                <a:solidFill>
                  <a:srgbClr val="C00000"/>
                </a:solidFill>
                <a:effectLst>
                  <a:outerShdw dist="38100" dir="2700000" algn="bl" rotWithShape="0">
                    <a:schemeClr val="accent5"/>
                  </a:outerShdw>
                </a:effectLst>
              </a:rPr>
              <a:t>TRIUMPH</a:t>
            </a:r>
            <a:endParaRPr lang="en-US" sz="5400" b="1" cap="none" spc="0" dirty="0">
              <a:ln w="13462">
                <a:solidFill>
                  <a:schemeClr val="bg1"/>
                </a:solidFill>
                <a:prstDash val="solid"/>
              </a:ln>
              <a:solidFill>
                <a:srgbClr val="C00000"/>
              </a:solidFill>
              <a:effectLst>
                <a:outerShdw dist="38100" dir="2700000" algn="bl" rotWithShape="0">
                  <a:schemeClr val="accent5"/>
                </a:outerShdw>
              </a:effectLst>
            </a:endParaRPr>
          </a:p>
        </p:txBody>
      </p:sp>
      <p:sp>
        <p:nvSpPr>
          <p:cNvPr id="8" name="Rectangle 7"/>
          <p:cNvSpPr/>
          <p:nvPr/>
        </p:nvSpPr>
        <p:spPr>
          <a:xfrm>
            <a:off x="550285" y="5073088"/>
            <a:ext cx="4725653" cy="923330"/>
          </a:xfrm>
          <a:prstGeom prst="rect">
            <a:avLst/>
          </a:prstGeom>
          <a:noFill/>
        </p:spPr>
        <p:txBody>
          <a:bodyPr wrap="none" lIns="91440" tIns="45720" rIns="91440" bIns="45720">
            <a:prstTxWarp prst="textChevron">
              <a:avLst/>
            </a:prstTxWarp>
            <a:spAutoFit/>
          </a:bodyPr>
          <a:lstStyle/>
          <a:p>
            <a:pPr algn="ctr"/>
            <a:r>
              <a:rPr lang="en-US" sz="5400" b="1" cap="none" spc="0" dirty="0" smtClean="0">
                <a:ln w="13462">
                  <a:solidFill>
                    <a:schemeClr val="bg1"/>
                  </a:solidFill>
                  <a:prstDash val="solid"/>
                </a:ln>
                <a:solidFill>
                  <a:srgbClr val="C00000"/>
                </a:solidFill>
                <a:effectLst>
                  <a:outerShdw dist="38100" dir="2700000" algn="bl" rotWithShape="0">
                    <a:schemeClr val="accent5"/>
                  </a:outerShdw>
                </a:effectLst>
              </a:rPr>
              <a:t>VICTORY</a:t>
            </a:r>
            <a:endParaRPr lang="en-US" sz="5400" b="1" cap="none" spc="0" dirty="0">
              <a:ln w="13462">
                <a:solidFill>
                  <a:schemeClr val="bg1"/>
                </a:solidFill>
                <a:prstDash val="solid"/>
              </a:ln>
              <a:solidFill>
                <a:srgbClr val="C0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1665846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47" t="3057" r="3393" b="34641"/>
          <a:stretch/>
        </p:blipFill>
        <p:spPr>
          <a:xfrm>
            <a:off x="3862322" y="3970421"/>
            <a:ext cx="5281677" cy="2887578"/>
          </a:xfrm>
          <a:prstGeom prst="rect">
            <a:avLst/>
          </a:prstGeom>
        </p:spPr>
      </p:pic>
      <p:sp>
        <p:nvSpPr>
          <p:cNvPr id="4" name="Rectangle 3"/>
          <p:cNvSpPr/>
          <p:nvPr/>
        </p:nvSpPr>
        <p:spPr>
          <a:xfrm>
            <a:off x="380377" y="292314"/>
            <a:ext cx="4725653" cy="923330"/>
          </a:xfrm>
          <a:prstGeom prst="rect">
            <a:avLst/>
          </a:prstGeom>
          <a:noFill/>
        </p:spPr>
        <p:txBody>
          <a:bodyPr wrap="none" lIns="91440" tIns="45720" rIns="91440" bIns="45720">
            <a:prstTxWarp prst="textChevron">
              <a:avLst/>
            </a:prstTxWarp>
            <a:spAutoFit/>
          </a:bodyPr>
          <a:lstStyle/>
          <a:p>
            <a:pPr algn="ctr"/>
            <a:r>
              <a:rPr lang="en-US" sz="5400" b="1" dirty="0" smtClean="0">
                <a:ln w="13462">
                  <a:solidFill>
                    <a:schemeClr val="bg1"/>
                  </a:solidFill>
                  <a:prstDash val="solid"/>
                </a:ln>
                <a:solidFill>
                  <a:srgbClr val="FFB3B3"/>
                </a:solidFill>
                <a:effectLst>
                  <a:outerShdw dist="38100" dir="2700000" algn="bl" rotWithShape="0">
                    <a:schemeClr val="accent5"/>
                  </a:outerShdw>
                </a:effectLst>
              </a:rPr>
              <a:t>THANKFULNESS</a:t>
            </a:r>
            <a:endParaRPr lang="en-US" sz="5400" b="1" cap="none" spc="0" dirty="0">
              <a:ln w="13462">
                <a:solidFill>
                  <a:schemeClr val="bg1"/>
                </a:solidFill>
                <a:prstDash val="solid"/>
              </a:ln>
              <a:solidFill>
                <a:srgbClr val="FFB3B3"/>
              </a:solidFill>
              <a:effectLst>
                <a:outerShdw dist="38100" dir="2700000" algn="bl" rotWithShape="0">
                  <a:schemeClr val="accent5"/>
                </a:outerShdw>
              </a:effectLst>
            </a:endParaRPr>
          </a:p>
        </p:txBody>
      </p:sp>
      <p:sp>
        <p:nvSpPr>
          <p:cNvPr id="6" name="Rectangle 5"/>
          <p:cNvSpPr/>
          <p:nvPr/>
        </p:nvSpPr>
        <p:spPr>
          <a:xfrm>
            <a:off x="3322186" y="1669703"/>
            <a:ext cx="4725653" cy="923330"/>
          </a:xfrm>
          <a:prstGeom prst="rect">
            <a:avLst/>
          </a:prstGeom>
          <a:noFill/>
        </p:spPr>
        <p:txBody>
          <a:bodyPr wrap="none" lIns="91440" tIns="45720" rIns="91440" bIns="45720">
            <a:prstTxWarp prst="textStop">
              <a:avLst/>
            </a:prstTxWarp>
            <a:spAutoFit/>
          </a:bodyPr>
          <a:lstStyle/>
          <a:p>
            <a:pPr algn="ctr"/>
            <a:r>
              <a:rPr lang="en-US" sz="5400" b="1" cap="none" spc="0" dirty="0" smtClean="0">
                <a:ln w="13462">
                  <a:solidFill>
                    <a:schemeClr val="bg1"/>
                  </a:solidFill>
                  <a:prstDash val="solid"/>
                </a:ln>
                <a:solidFill>
                  <a:srgbClr val="FFB3B3"/>
                </a:solidFill>
                <a:effectLst>
                  <a:outerShdw dist="38100" dir="2700000" algn="bl" rotWithShape="0">
                    <a:schemeClr val="accent5"/>
                  </a:outerShdw>
                </a:effectLst>
              </a:rPr>
              <a:t>DELIVERANCE</a:t>
            </a:r>
            <a:endParaRPr lang="en-US" sz="5400" b="1" cap="none" spc="0" dirty="0">
              <a:ln w="13462">
                <a:solidFill>
                  <a:schemeClr val="bg1"/>
                </a:solidFill>
                <a:prstDash val="solid"/>
              </a:ln>
              <a:solidFill>
                <a:srgbClr val="FFB3B3"/>
              </a:solidFill>
              <a:effectLst>
                <a:outerShdw dist="38100" dir="2700000" algn="bl" rotWithShape="0">
                  <a:schemeClr val="accent5"/>
                </a:outerShdw>
              </a:effectLst>
            </a:endParaRPr>
          </a:p>
        </p:txBody>
      </p:sp>
      <p:sp>
        <p:nvSpPr>
          <p:cNvPr id="7" name="Rectangle 6"/>
          <p:cNvSpPr/>
          <p:nvPr/>
        </p:nvSpPr>
        <p:spPr>
          <a:xfrm>
            <a:off x="380377" y="3288178"/>
            <a:ext cx="4725653" cy="923330"/>
          </a:xfrm>
          <a:prstGeom prst="rect">
            <a:avLst/>
          </a:prstGeom>
          <a:noFill/>
        </p:spPr>
        <p:txBody>
          <a:bodyPr wrap="none" lIns="91440" tIns="45720" rIns="91440" bIns="45720">
            <a:prstTxWarp prst="textChevronInverted">
              <a:avLst/>
            </a:prstTxWarp>
            <a:spAutoFit/>
          </a:bodyPr>
          <a:lstStyle/>
          <a:p>
            <a:pPr algn="ctr"/>
            <a:r>
              <a:rPr lang="en-US" sz="5400" b="1" dirty="0" smtClean="0">
                <a:ln w="13462">
                  <a:solidFill>
                    <a:schemeClr val="bg1"/>
                  </a:solidFill>
                  <a:prstDash val="solid"/>
                </a:ln>
                <a:solidFill>
                  <a:srgbClr val="FFB3B3"/>
                </a:solidFill>
                <a:effectLst>
                  <a:outerShdw dist="38100" dir="2700000" algn="bl" rotWithShape="0">
                    <a:schemeClr val="accent5"/>
                  </a:outerShdw>
                </a:effectLst>
              </a:rPr>
              <a:t>TRIUMPH</a:t>
            </a:r>
            <a:endParaRPr lang="en-US" sz="5400" b="1" cap="none" spc="0" dirty="0">
              <a:ln w="13462">
                <a:solidFill>
                  <a:schemeClr val="bg1"/>
                </a:solidFill>
                <a:prstDash val="solid"/>
              </a:ln>
              <a:solidFill>
                <a:srgbClr val="FFB3B3"/>
              </a:solidFill>
              <a:effectLst>
                <a:outerShdw dist="38100" dir="2700000" algn="bl" rotWithShape="0">
                  <a:schemeClr val="accent5"/>
                </a:outerShdw>
              </a:effectLst>
            </a:endParaRPr>
          </a:p>
        </p:txBody>
      </p:sp>
      <p:sp>
        <p:nvSpPr>
          <p:cNvPr id="8" name="Rectangle 7"/>
          <p:cNvSpPr/>
          <p:nvPr/>
        </p:nvSpPr>
        <p:spPr>
          <a:xfrm>
            <a:off x="550285" y="5073088"/>
            <a:ext cx="4725653" cy="923330"/>
          </a:xfrm>
          <a:prstGeom prst="rect">
            <a:avLst/>
          </a:prstGeom>
          <a:noFill/>
        </p:spPr>
        <p:txBody>
          <a:bodyPr wrap="none" lIns="91440" tIns="45720" rIns="91440" bIns="45720">
            <a:prstTxWarp prst="textChevron">
              <a:avLst/>
            </a:prstTxWarp>
            <a:spAutoFit/>
          </a:bodyPr>
          <a:lstStyle/>
          <a:p>
            <a:pPr algn="ctr"/>
            <a:r>
              <a:rPr lang="en-US" sz="5400" b="1" cap="none" spc="0" dirty="0" smtClean="0">
                <a:ln w="13462">
                  <a:solidFill>
                    <a:schemeClr val="bg1"/>
                  </a:solidFill>
                  <a:prstDash val="solid"/>
                </a:ln>
                <a:solidFill>
                  <a:srgbClr val="FFB3B3"/>
                </a:solidFill>
                <a:effectLst>
                  <a:outerShdw dist="38100" dir="2700000" algn="bl" rotWithShape="0">
                    <a:schemeClr val="accent5"/>
                  </a:outerShdw>
                </a:effectLst>
              </a:rPr>
              <a:t>VICTORY</a:t>
            </a:r>
            <a:endParaRPr lang="en-US" sz="5400" b="1" cap="none" spc="0" dirty="0">
              <a:ln w="13462">
                <a:solidFill>
                  <a:schemeClr val="bg1"/>
                </a:solidFill>
                <a:prstDash val="solid"/>
              </a:ln>
              <a:solidFill>
                <a:srgbClr val="FFB3B3"/>
              </a:solidFill>
              <a:effectLst>
                <a:outerShdw dist="38100" dir="2700000" algn="bl" rotWithShape="0">
                  <a:schemeClr val="accent5"/>
                </a:outerShdw>
              </a:effectLst>
            </a:endParaRPr>
          </a:p>
        </p:txBody>
      </p:sp>
    </p:spTree>
    <p:extLst>
      <p:ext uri="{BB962C8B-B14F-4D97-AF65-F5344CB8AC3E}">
        <p14:creationId xmlns:p14="http://schemas.microsoft.com/office/powerpoint/2010/main" val="1430871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47" t="3057" r="3393" b="34641"/>
          <a:stretch/>
        </p:blipFill>
        <p:spPr>
          <a:xfrm>
            <a:off x="3994362" y="4042610"/>
            <a:ext cx="5149637" cy="2815389"/>
          </a:xfrm>
          <a:prstGeom prst="rect">
            <a:avLst/>
          </a:prstGeom>
        </p:spPr>
      </p:pic>
      <p:sp>
        <p:nvSpPr>
          <p:cNvPr id="3" name="TextBox 2"/>
          <p:cNvSpPr txBox="1"/>
          <p:nvPr/>
        </p:nvSpPr>
        <p:spPr>
          <a:xfrm>
            <a:off x="133350" y="0"/>
            <a:ext cx="8839200" cy="6524863"/>
          </a:xfrm>
          <a:prstGeom prst="rect">
            <a:avLst/>
          </a:prstGeom>
          <a:noFill/>
        </p:spPr>
        <p:txBody>
          <a:bodyPr wrap="square" rtlCol="0">
            <a:spAutoFit/>
          </a:bodyPr>
          <a:lstStyle/>
          <a:p>
            <a:pPr algn="ctr"/>
            <a:r>
              <a:rPr lang="en-US" sz="4000" b="1" dirty="0"/>
              <a:t>Exodus 15:26 (MSG) </a:t>
            </a:r>
            <a:endParaRPr lang="en-US" sz="4000" b="1" dirty="0" smtClean="0"/>
          </a:p>
          <a:p>
            <a:r>
              <a:rPr lang="en-US" sz="4000" baseline="30000" dirty="0" smtClean="0"/>
              <a:t>26 </a:t>
            </a:r>
            <a:r>
              <a:rPr lang="en-US" sz="4000" dirty="0"/>
              <a:t> That's the place where </a:t>
            </a:r>
            <a:r>
              <a:rPr lang="en-US" sz="4000" cap="small" dirty="0"/>
              <a:t>GOD</a:t>
            </a:r>
            <a:r>
              <a:rPr lang="en-US" sz="4000" dirty="0"/>
              <a:t> set up rules and procedures; </a:t>
            </a:r>
            <a:r>
              <a:rPr lang="en-US" sz="4000" u="sng" dirty="0"/>
              <a:t>that's where he started testing them</a:t>
            </a:r>
            <a:r>
              <a:rPr lang="en-US" sz="4000" dirty="0"/>
              <a:t>. </a:t>
            </a:r>
            <a:r>
              <a:rPr lang="en-US" sz="4000" cap="small" dirty="0"/>
              <a:t>GOD</a:t>
            </a:r>
            <a:r>
              <a:rPr lang="en-US" sz="4000" dirty="0"/>
              <a:t> said, "If you listen, listen obediently to how </a:t>
            </a:r>
            <a:r>
              <a:rPr lang="en-US" sz="4000" cap="small" dirty="0"/>
              <a:t>GOD</a:t>
            </a:r>
            <a:r>
              <a:rPr lang="en-US" sz="4000" dirty="0"/>
              <a:t> tells you to live in his presence, obeying his commandments and keeping all his laws, then I won't strike you with all the diseases that I inflicted on the </a:t>
            </a:r>
            <a:endParaRPr lang="en-US" sz="4000" dirty="0" smtClean="0"/>
          </a:p>
          <a:p>
            <a:r>
              <a:rPr lang="en-US" sz="4000" dirty="0" smtClean="0"/>
              <a:t>Egyptians</a:t>
            </a:r>
            <a:r>
              <a:rPr lang="en-US" sz="4000" dirty="0"/>
              <a:t>; I am </a:t>
            </a:r>
            <a:r>
              <a:rPr lang="en-US" sz="4000" cap="small" dirty="0"/>
              <a:t>GOD</a:t>
            </a:r>
            <a:r>
              <a:rPr lang="en-US" sz="4000" dirty="0"/>
              <a:t> your healer." </a:t>
            </a:r>
          </a:p>
          <a:p>
            <a:endParaRPr lang="en-US" dirty="0"/>
          </a:p>
        </p:txBody>
      </p:sp>
    </p:spTree>
    <p:extLst>
      <p:ext uri="{BB962C8B-B14F-4D97-AF65-F5344CB8AC3E}">
        <p14:creationId xmlns:p14="http://schemas.microsoft.com/office/powerpoint/2010/main" val="3861379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8571" b="14857"/>
          <a:stretch/>
        </p:blipFill>
        <p:spPr>
          <a:xfrm>
            <a:off x="0" y="0"/>
            <a:ext cx="9205370" cy="6858000"/>
          </a:xfrm>
          <a:prstGeom prst="rect">
            <a:avLst/>
          </a:prstGeom>
        </p:spPr>
      </p:pic>
      <p:sp>
        <p:nvSpPr>
          <p:cNvPr id="3" name="TextBox 2"/>
          <p:cNvSpPr txBox="1"/>
          <p:nvPr/>
        </p:nvSpPr>
        <p:spPr>
          <a:xfrm>
            <a:off x="881743" y="1632857"/>
            <a:ext cx="7511143" cy="3477875"/>
          </a:xfrm>
          <a:prstGeom prst="rect">
            <a:avLst/>
          </a:prstGeom>
          <a:noFill/>
        </p:spPr>
        <p:txBody>
          <a:bodyPr wrap="square" rtlCol="0">
            <a:spAutoFit/>
          </a:bodyPr>
          <a:lstStyle/>
          <a:p>
            <a:pPr algn="ctr"/>
            <a:r>
              <a:rPr lang="en-US" sz="4400" dirty="0"/>
              <a:t>God was pleased to demonstrate His power in and through them if they would simply trust and obey Him.  </a:t>
            </a:r>
          </a:p>
          <a:p>
            <a:pPr algn="ctr"/>
            <a:r>
              <a:rPr lang="en-US" sz="4400" b="1" dirty="0"/>
              <a:t>I wonder, do we realize this? </a:t>
            </a:r>
            <a:endParaRPr lang="en-US" sz="4400" dirty="0"/>
          </a:p>
        </p:txBody>
      </p:sp>
    </p:spTree>
    <p:extLst>
      <p:ext uri="{BB962C8B-B14F-4D97-AF65-F5344CB8AC3E}">
        <p14:creationId xmlns:p14="http://schemas.microsoft.com/office/powerpoint/2010/main" val="2865509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8571" b="14857"/>
          <a:stretch/>
        </p:blipFill>
        <p:spPr>
          <a:xfrm>
            <a:off x="0" y="0"/>
            <a:ext cx="9205370" cy="6858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8214" b="17714"/>
          <a:stretch/>
        </p:blipFill>
        <p:spPr>
          <a:xfrm>
            <a:off x="2210979" y="810880"/>
            <a:ext cx="4839526" cy="4806150"/>
          </a:xfrm>
          <a:prstGeom prst="rect">
            <a:avLst/>
          </a:prstGeom>
        </p:spPr>
      </p:pic>
      <p:sp>
        <p:nvSpPr>
          <p:cNvPr id="6" name="TextBox 5"/>
          <p:cNvSpPr txBox="1"/>
          <p:nvPr/>
        </p:nvSpPr>
        <p:spPr>
          <a:xfrm>
            <a:off x="0" y="5617029"/>
            <a:ext cx="9205370" cy="461665"/>
          </a:xfrm>
          <a:prstGeom prst="rect">
            <a:avLst/>
          </a:prstGeom>
          <a:noFill/>
        </p:spPr>
        <p:txBody>
          <a:bodyPr wrap="square" rtlCol="0">
            <a:spAutoFit/>
          </a:bodyPr>
          <a:lstStyle/>
          <a:p>
            <a:pPr algn="ctr"/>
            <a:r>
              <a:rPr lang="en-US" sz="2400" b="1" dirty="0" smtClean="0"/>
              <a:t>September 23, 1930  –  June 10, 2004</a:t>
            </a:r>
            <a:endParaRPr lang="en-US" sz="2400" b="1" dirty="0"/>
          </a:p>
        </p:txBody>
      </p:sp>
    </p:spTree>
    <p:extLst>
      <p:ext uri="{BB962C8B-B14F-4D97-AF65-F5344CB8AC3E}">
        <p14:creationId xmlns:p14="http://schemas.microsoft.com/office/powerpoint/2010/main" val="2343200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8571" b="14857"/>
          <a:stretch/>
        </p:blipFill>
        <p:spPr>
          <a:xfrm>
            <a:off x="0" y="0"/>
            <a:ext cx="9205370" cy="6858000"/>
          </a:xfrm>
          <a:prstGeom prst="rect">
            <a:avLst/>
          </a:prstGeom>
        </p:spPr>
      </p:pic>
      <p:sp>
        <p:nvSpPr>
          <p:cNvPr id="3" name="TextBox 2"/>
          <p:cNvSpPr txBox="1"/>
          <p:nvPr/>
        </p:nvSpPr>
        <p:spPr>
          <a:xfrm>
            <a:off x="505326" y="1251284"/>
            <a:ext cx="8229600" cy="4154984"/>
          </a:xfrm>
          <a:prstGeom prst="rect">
            <a:avLst/>
          </a:prstGeom>
          <a:noFill/>
        </p:spPr>
        <p:txBody>
          <a:bodyPr wrap="square" rtlCol="0">
            <a:spAutoFit/>
          </a:bodyPr>
          <a:lstStyle/>
          <a:p>
            <a:pPr algn="ctr"/>
            <a:r>
              <a:rPr lang="en-US" sz="4400" b="1" dirty="0"/>
              <a:t>Sometimes it seems that God is silent or even absent when we cry out to him from our pain. </a:t>
            </a:r>
            <a:endParaRPr lang="en-US" sz="4400" b="1" dirty="0" smtClean="0"/>
          </a:p>
          <a:p>
            <a:pPr algn="ctr"/>
            <a:endParaRPr lang="en-US" sz="4400" b="1" dirty="0"/>
          </a:p>
          <a:p>
            <a:pPr algn="ctr"/>
            <a:r>
              <a:rPr lang="en-US" sz="4400" b="1" dirty="0" smtClean="0"/>
              <a:t>But </a:t>
            </a:r>
            <a:r>
              <a:rPr lang="en-US" sz="4400" b="1" dirty="0"/>
              <a:t>let’s not mistake God’s silence for his absence.</a:t>
            </a:r>
            <a:r>
              <a:rPr lang="en-US" sz="4400" dirty="0"/>
              <a:t> </a:t>
            </a:r>
            <a:endParaRPr lang="en-US" sz="4400" dirty="0"/>
          </a:p>
        </p:txBody>
      </p:sp>
    </p:spTree>
    <p:extLst>
      <p:ext uri="{BB962C8B-B14F-4D97-AF65-F5344CB8AC3E}">
        <p14:creationId xmlns:p14="http://schemas.microsoft.com/office/powerpoint/2010/main" val="2893247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47" t="3057" r="3393" b="34641"/>
          <a:stretch/>
        </p:blipFill>
        <p:spPr>
          <a:xfrm>
            <a:off x="2701116" y="3335572"/>
            <a:ext cx="6442884" cy="3522428"/>
          </a:xfrm>
          <a:prstGeom prst="rect">
            <a:avLst/>
          </a:prstGeom>
        </p:spPr>
      </p:pic>
      <p:sp>
        <p:nvSpPr>
          <p:cNvPr id="4" name="Rectangle 3"/>
          <p:cNvSpPr/>
          <p:nvPr/>
        </p:nvSpPr>
        <p:spPr>
          <a:xfrm>
            <a:off x="0" y="296325"/>
            <a:ext cx="9144000" cy="3323987"/>
          </a:xfrm>
          <a:prstGeom prst="rect">
            <a:avLst/>
          </a:prstGeom>
          <a:noFill/>
        </p:spPr>
        <p:txBody>
          <a:bodyPr wrap="square" lIns="91440" tIns="45720" rIns="91440" bIns="45720">
            <a:spAutoFit/>
          </a:bodyPr>
          <a:lstStyle/>
          <a:p>
            <a:r>
              <a:rPr lang="en-US" sz="5400" b="1" cap="none" spc="0" dirty="0" smtClean="0">
                <a:ln w="13462">
                  <a:solidFill>
                    <a:schemeClr val="bg1"/>
                  </a:solidFill>
                  <a:prstDash val="solid"/>
                </a:ln>
                <a:solidFill>
                  <a:schemeClr val="tx1">
                    <a:lumMod val="85000"/>
                    <a:lumOff val="15000"/>
                  </a:schemeClr>
                </a:solidFill>
                <a:effectLst>
                  <a:glow rad="101600">
                    <a:srgbClr val="FF0000">
                      <a:alpha val="60000"/>
                    </a:srgbClr>
                  </a:glow>
                  <a:outerShdw dist="38100" dir="2700000" algn="bl" rotWithShape="0">
                    <a:schemeClr val="accent5"/>
                  </a:outerShdw>
                </a:effectLst>
              </a:rPr>
              <a:t>The Song of Moses</a:t>
            </a:r>
            <a:endParaRPr lang="en-US" sz="1400" b="1" cap="none" spc="0" dirty="0" smtClean="0">
              <a:ln w="13462">
                <a:solidFill>
                  <a:schemeClr val="bg1"/>
                </a:solidFill>
                <a:prstDash val="solid"/>
              </a:ln>
              <a:solidFill>
                <a:schemeClr val="tx1">
                  <a:lumMod val="85000"/>
                  <a:lumOff val="15000"/>
                </a:schemeClr>
              </a:solidFill>
              <a:effectLst>
                <a:glow rad="101600">
                  <a:srgbClr val="FF0000">
                    <a:alpha val="60000"/>
                  </a:srgbClr>
                </a:glow>
                <a:outerShdw dist="38100" dir="2700000" algn="bl" rotWithShape="0">
                  <a:schemeClr val="accent5"/>
                </a:outerShdw>
              </a:effectLst>
            </a:endParaRPr>
          </a:p>
          <a:p>
            <a:endParaRPr lang="en-US" sz="1400" b="1" cap="none" spc="0" dirty="0" smtClean="0">
              <a:ln w="13462">
                <a:solidFill>
                  <a:schemeClr val="bg1"/>
                </a:solidFill>
                <a:prstDash val="solid"/>
              </a:ln>
              <a:solidFill>
                <a:schemeClr val="tx1">
                  <a:lumMod val="85000"/>
                  <a:lumOff val="15000"/>
                </a:schemeClr>
              </a:solidFill>
              <a:effectLst>
                <a:glow rad="101600">
                  <a:srgbClr val="FF0000">
                    <a:alpha val="60000"/>
                  </a:srgbClr>
                </a:glow>
                <a:outerShdw dist="38100" dir="2700000" algn="bl" rotWithShape="0">
                  <a:schemeClr val="accent5"/>
                </a:outerShdw>
              </a:effectLst>
            </a:endParaRPr>
          </a:p>
          <a:p>
            <a:pPr algn="ctr"/>
            <a:r>
              <a:rPr lang="en-US" sz="1400" b="1" dirty="0" smtClean="0">
                <a:ln w="13462">
                  <a:solidFill>
                    <a:schemeClr val="bg1"/>
                  </a:solidFill>
                  <a:prstDash val="solid"/>
                </a:ln>
                <a:solidFill>
                  <a:schemeClr val="tx1">
                    <a:lumMod val="85000"/>
                    <a:lumOff val="15000"/>
                  </a:schemeClr>
                </a:solidFill>
                <a:effectLst>
                  <a:glow rad="101600">
                    <a:srgbClr val="FF0000">
                      <a:alpha val="60000"/>
                    </a:srgbClr>
                  </a:glow>
                  <a:outerShdw dist="38100" dir="2700000" algn="bl" rotWithShape="0">
                    <a:schemeClr val="accent5"/>
                  </a:outerShdw>
                </a:effectLst>
              </a:rPr>
              <a:t> </a:t>
            </a:r>
            <a:r>
              <a:rPr lang="en-US" sz="5400" b="1" dirty="0" smtClean="0">
                <a:ln w="13462">
                  <a:solidFill>
                    <a:schemeClr val="bg1"/>
                  </a:solidFill>
                  <a:prstDash val="solid"/>
                </a:ln>
                <a:solidFill>
                  <a:schemeClr val="tx1">
                    <a:lumMod val="85000"/>
                    <a:lumOff val="15000"/>
                  </a:schemeClr>
                </a:solidFill>
                <a:effectLst>
                  <a:glow rad="101600">
                    <a:srgbClr val="FF0000">
                      <a:alpha val="60000"/>
                    </a:srgbClr>
                  </a:glow>
                  <a:outerShdw dist="38100" dir="2700000" algn="bl" rotWithShape="0">
                    <a:schemeClr val="accent5"/>
                  </a:outerShdw>
                </a:effectLst>
              </a:rPr>
              <a:t>                    The Song of the Sea</a:t>
            </a:r>
          </a:p>
          <a:p>
            <a:pPr algn="ctr"/>
            <a:endParaRPr lang="en-US" sz="4400" b="1" cap="none" spc="0" dirty="0" smtClean="0">
              <a:ln w="13462">
                <a:solidFill>
                  <a:schemeClr val="accent2">
                    <a:lumMod val="75000"/>
                  </a:schemeClr>
                </a:solidFill>
                <a:prstDash val="solid"/>
              </a:ln>
              <a:solidFill>
                <a:schemeClr val="tx1">
                  <a:lumMod val="85000"/>
                  <a:lumOff val="15000"/>
                </a:schemeClr>
              </a:solidFill>
              <a:effectLst>
                <a:outerShdw dist="38100" dir="2700000" algn="bl" rotWithShape="0">
                  <a:schemeClr val="accent5"/>
                </a:outerShdw>
              </a:effectLst>
            </a:endParaRPr>
          </a:p>
          <a:p>
            <a:pPr algn="ctr"/>
            <a:r>
              <a:rPr lang="en-US" sz="4400" b="1" cap="none" spc="0" dirty="0" smtClean="0">
                <a:ln w="13462">
                  <a:solidFill>
                    <a:schemeClr val="accent2">
                      <a:lumMod val="75000"/>
                    </a:schemeClr>
                  </a:solidFill>
                  <a:prstDash val="solid"/>
                </a:ln>
                <a:solidFill>
                  <a:schemeClr val="tx1">
                    <a:lumMod val="85000"/>
                    <a:lumOff val="15000"/>
                  </a:schemeClr>
                </a:solidFill>
                <a:effectLst>
                  <a:outerShdw dist="38100" dir="2700000" algn="bl" rotWithShape="0">
                    <a:schemeClr val="accent5"/>
                  </a:outerShdw>
                </a:effectLst>
              </a:rPr>
              <a:t>Exodus 15:1-21</a:t>
            </a:r>
            <a:endParaRPr lang="en-US" sz="4400" b="1" cap="none" spc="0" dirty="0">
              <a:ln w="13462">
                <a:solidFill>
                  <a:schemeClr val="accent2">
                    <a:lumMod val="75000"/>
                  </a:schemeClr>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721310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8571" b="14857"/>
          <a:stretch/>
        </p:blipFill>
        <p:spPr>
          <a:xfrm>
            <a:off x="0" y="0"/>
            <a:ext cx="9205370" cy="6858000"/>
          </a:xfrm>
          <a:prstGeom prst="rect">
            <a:avLst/>
          </a:prstGeom>
        </p:spPr>
      </p:pic>
      <p:sp>
        <p:nvSpPr>
          <p:cNvPr id="3" name="TextBox 2"/>
          <p:cNvSpPr txBox="1"/>
          <p:nvPr/>
        </p:nvSpPr>
        <p:spPr>
          <a:xfrm>
            <a:off x="505326" y="1612229"/>
            <a:ext cx="8229600" cy="2585323"/>
          </a:xfrm>
          <a:prstGeom prst="rect">
            <a:avLst/>
          </a:prstGeom>
          <a:noFill/>
        </p:spPr>
        <p:txBody>
          <a:bodyPr wrap="square" rtlCol="0">
            <a:spAutoFit/>
          </a:bodyPr>
          <a:lstStyle/>
          <a:p>
            <a:pPr algn="ctr"/>
            <a:r>
              <a:rPr lang="en-US" sz="5400" b="1" dirty="0"/>
              <a:t>God wants us to grow through the undesirable experiences of life.</a:t>
            </a:r>
            <a:r>
              <a:rPr lang="en-US" sz="5400" dirty="0"/>
              <a:t> </a:t>
            </a:r>
            <a:endParaRPr lang="en-US" sz="5400" dirty="0"/>
          </a:p>
        </p:txBody>
      </p:sp>
    </p:spTree>
    <p:extLst>
      <p:ext uri="{BB962C8B-B14F-4D97-AF65-F5344CB8AC3E}">
        <p14:creationId xmlns:p14="http://schemas.microsoft.com/office/powerpoint/2010/main" val="3543323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47" t="3057" r="3393" b="34641"/>
          <a:stretch/>
        </p:blipFill>
        <p:spPr>
          <a:xfrm>
            <a:off x="3994362" y="4042610"/>
            <a:ext cx="5149637" cy="2815389"/>
          </a:xfrm>
          <a:prstGeom prst="rect">
            <a:avLst/>
          </a:prstGeom>
        </p:spPr>
      </p:pic>
      <p:sp>
        <p:nvSpPr>
          <p:cNvPr id="3" name="TextBox 2"/>
          <p:cNvSpPr txBox="1"/>
          <p:nvPr/>
        </p:nvSpPr>
        <p:spPr>
          <a:xfrm>
            <a:off x="136296" y="626290"/>
            <a:ext cx="8839200" cy="3416320"/>
          </a:xfrm>
          <a:prstGeom prst="rect">
            <a:avLst/>
          </a:prstGeom>
          <a:noFill/>
        </p:spPr>
        <p:txBody>
          <a:bodyPr wrap="square" rtlCol="0">
            <a:spAutoFit/>
          </a:bodyPr>
          <a:lstStyle/>
          <a:p>
            <a:pPr algn="ctr"/>
            <a:r>
              <a:rPr lang="en-US" sz="5400" b="1" dirty="0" smtClean="0">
                <a:solidFill>
                  <a:srgbClr val="2E0000"/>
                </a:solidFill>
              </a:rPr>
              <a:t>Songs </a:t>
            </a:r>
            <a:r>
              <a:rPr lang="en-US" sz="5400" b="1" dirty="0">
                <a:solidFill>
                  <a:srgbClr val="2E0000"/>
                </a:solidFill>
              </a:rPr>
              <a:t>have a way of helping us remember God’s presence, His concern, and His promises to help</a:t>
            </a:r>
            <a:r>
              <a:rPr lang="en-US" sz="5400" b="1" dirty="0" smtClean="0">
                <a:solidFill>
                  <a:srgbClr val="2E0000"/>
                </a:solidFill>
              </a:rPr>
              <a:t>.</a:t>
            </a:r>
            <a:endParaRPr lang="en-US" sz="5400" b="1" dirty="0">
              <a:solidFill>
                <a:srgbClr val="2E0000"/>
              </a:solidFill>
            </a:endParaRPr>
          </a:p>
        </p:txBody>
      </p:sp>
    </p:spTree>
    <p:extLst>
      <p:ext uri="{BB962C8B-B14F-4D97-AF65-F5344CB8AC3E}">
        <p14:creationId xmlns:p14="http://schemas.microsoft.com/office/powerpoint/2010/main" val="2674877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ytimg.com/vi/To3o90qfUl0/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293894"/>
            <a:ext cx="9144000" cy="1338828"/>
          </a:xfrm>
          <a:prstGeom prst="rect">
            <a:avLst/>
          </a:prstGeom>
          <a:noFill/>
        </p:spPr>
        <p:txBody>
          <a:bodyPr wrap="square" rtlCol="0">
            <a:spAutoFit/>
          </a:bodyPr>
          <a:lstStyle/>
          <a:p>
            <a:pPr algn="ctr"/>
            <a:r>
              <a:rPr lang="en-US" sz="2700" b="1" dirty="0"/>
              <a:t>What a privilege to carry everything to God in prayer! Oh what peace we often forfeit, Oh, what needless pain we bear, All because we do not carry everything to God in prayer</a:t>
            </a:r>
            <a:r>
              <a:rPr lang="en-US" sz="2700" b="1" dirty="0" smtClean="0"/>
              <a:t>!</a:t>
            </a:r>
            <a:endParaRPr lang="en-US" sz="2700" b="1" dirty="0"/>
          </a:p>
        </p:txBody>
      </p:sp>
    </p:spTree>
    <p:extLst>
      <p:ext uri="{BB962C8B-B14F-4D97-AF65-F5344CB8AC3E}">
        <p14:creationId xmlns:p14="http://schemas.microsoft.com/office/powerpoint/2010/main" val="1209007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pinimg.com/originals/45/33/b5/4533b568afaa5b398cf0735ae834f2f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4572000"/>
            <a:ext cx="9144000" cy="1569660"/>
          </a:xfrm>
          <a:prstGeom prst="rect">
            <a:avLst/>
          </a:prstGeom>
          <a:solidFill>
            <a:srgbClr val="EAEAEA"/>
          </a:solidFill>
        </p:spPr>
        <p:txBody>
          <a:bodyPr wrap="square" rtlCol="0">
            <a:spAutoFit/>
          </a:bodyPr>
          <a:lstStyle/>
          <a:p>
            <a:pPr algn="ctr"/>
            <a:r>
              <a:rPr lang="en-US" sz="3200" b="1" dirty="0" smtClean="0"/>
              <a:t>Jesus is Mine, O what a foretaste of glory divine Heir of salvation, purchase of God, Born of His Spirit, washed in His blood!</a:t>
            </a:r>
            <a:endParaRPr lang="en-US" sz="3200" b="1" dirty="0"/>
          </a:p>
        </p:txBody>
      </p:sp>
    </p:spTree>
    <p:extLst>
      <p:ext uri="{BB962C8B-B14F-4D97-AF65-F5344CB8AC3E}">
        <p14:creationId xmlns:p14="http://schemas.microsoft.com/office/powerpoint/2010/main" val="112834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gigimurfitt.com/wp-content/uploads/2012/06/amazing-gr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4895850"/>
            <a:ext cx="9144000" cy="1569660"/>
          </a:xfrm>
          <a:prstGeom prst="rect">
            <a:avLst/>
          </a:prstGeom>
          <a:solidFill>
            <a:srgbClr val="EAEAEA"/>
          </a:solidFill>
        </p:spPr>
        <p:txBody>
          <a:bodyPr wrap="square" rtlCol="0">
            <a:spAutoFit/>
          </a:bodyPr>
          <a:lstStyle/>
          <a:p>
            <a:pPr algn="ctr"/>
            <a:r>
              <a:rPr lang="en-US" sz="3200" b="1" dirty="0">
                <a:solidFill>
                  <a:srgbClr val="100800"/>
                </a:solidFill>
              </a:rPr>
              <a:t>H</a:t>
            </a:r>
            <a:r>
              <a:rPr lang="en-US" sz="3200" b="1" dirty="0" smtClean="0">
                <a:solidFill>
                  <a:srgbClr val="100800"/>
                </a:solidFill>
              </a:rPr>
              <a:t>ow </a:t>
            </a:r>
            <a:r>
              <a:rPr lang="en-US" sz="3200" b="1" dirty="0">
                <a:solidFill>
                  <a:srgbClr val="100800"/>
                </a:solidFill>
              </a:rPr>
              <a:t>sweet the sound that saved a wretch like me. </a:t>
            </a:r>
            <a:endParaRPr lang="en-US" sz="3200" b="1" dirty="0" smtClean="0">
              <a:solidFill>
                <a:srgbClr val="100800"/>
              </a:solidFill>
            </a:endParaRPr>
          </a:p>
          <a:p>
            <a:pPr algn="ctr"/>
            <a:r>
              <a:rPr lang="en-US" sz="3200" b="1" dirty="0" smtClean="0">
                <a:solidFill>
                  <a:srgbClr val="100800"/>
                </a:solidFill>
              </a:rPr>
              <a:t>I </a:t>
            </a:r>
            <a:r>
              <a:rPr lang="en-US" sz="3200" b="1" dirty="0">
                <a:solidFill>
                  <a:srgbClr val="100800"/>
                </a:solidFill>
              </a:rPr>
              <a:t>once was lost but now am found, </a:t>
            </a:r>
            <a:endParaRPr lang="en-US" sz="3200" b="1" dirty="0" smtClean="0">
              <a:solidFill>
                <a:srgbClr val="100800"/>
              </a:solidFill>
            </a:endParaRPr>
          </a:p>
          <a:p>
            <a:pPr algn="ctr"/>
            <a:r>
              <a:rPr lang="en-US" sz="3200" b="1" dirty="0" smtClean="0">
                <a:solidFill>
                  <a:srgbClr val="100800"/>
                </a:solidFill>
              </a:rPr>
              <a:t>was </a:t>
            </a:r>
            <a:r>
              <a:rPr lang="en-US" sz="3200" b="1" dirty="0">
                <a:solidFill>
                  <a:srgbClr val="100800"/>
                </a:solidFill>
              </a:rPr>
              <a:t>blind but now I see</a:t>
            </a:r>
            <a:r>
              <a:rPr lang="en-US" sz="3200" dirty="0"/>
              <a:t>.</a:t>
            </a:r>
          </a:p>
        </p:txBody>
      </p:sp>
    </p:spTree>
    <p:extLst>
      <p:ext uri="{BB962C8B-B14F-4D97-AF65-F5344CB8AC3E}">
        <p14:creationId xmlns:p14="http://schemas.microsoft.com/office/powerpoint/2010/main" val="3622321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i.ytimg.com/vi/cg6W76q6a2E/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52124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i.ytimg.com/vi/cg6W76q6a2E/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11458" t="-731" r="35000" b="95614"/>
          <a:stretch/>
        </p:blipFill>
        <p:spPr bwMode="auto">
          <a:xfrm flipV="1">
            <a:off x="0" y="4666836"/>
            <a:ext cx="3371850" cy="3814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212469"/>
            <a:ext cx="9144000" cy="1569660"/>
          </a:xfrm>
          <a:prstGeom prst="rect">
            <a:avLst/>
          </a:prstGeom>
          <a:noFill/>
        </p:spPr>
        <p:txBody>
          <a:bodyPr wrap="square" rtlCol="0">
            <a:spAutoFit/>
          </a:bodyPr>
          <a:lstStyle/>
          <a:p>
            <a:pPr algn="ctr"/>
            <a:r>
              <a:rPr lang="en-US" sz="3200" b="1" dirty="0"/>
              <a:t>all the children of the world, Red, and Yellow, black and white, they are precious in His sight. </a:t>
            </a:r>
            <a:endParaRPr lang="en-US" sz="3200" b="1" dirty="0" smtClean="0"/>
          </a:p>
          <a:p>
            <a:pPr algn="ctr"/>
            <a:r>
              <a:rPr lang="en-US" sz="3200" b="1" dirty="0" smtClean="0"/>
              <a:t>Jesus </a:t>
            </a:r>
            <a:r>
              <a:rPr lang="en-US" sz="3200" b="1" dirty="0"/>
              <a:t>loves the little children of the world. </a:t>
            </a:r>
          </a:p>
        </p:txBody>
      </p:sp>
    </p:spTree>
    <p:extLst>
      <p:ext uri="{BB962C8B-B14F-4D97-AF65-F5344CB8AC3E}">
        <p14:creationId xmlns:p14="http://schemas.microsoft.com/office/powerpoint/2010/main" val="2054281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i.ytimg.com/vi/hXrqnfcW_Y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143501"/>
            <a:ext cx="9144000" cy="1754326"/>
          </a:xfrm>
          <a:prstGeom prst="rect">
            <a:avLst/>
          </a:prstGeom>
          <a:noFill/>
        </p:spPr>
        <p:txBody>
          <a:bodyPr wrap="square" rtlCol="0">
            <a:spAutoFit/>
          </a:bodyPr>
          <a:lstStyle/>
          <a:p>
            <a:pPr algn="ctr"/>
            <a:r>
              <a:rPr lang="en-US" sz="3600" b="1" dirty="0"/>
              <a:t>He’s got the whole world in His hands. </a:t>
            </a:r>
            <a:endParaRPr lang="en-US" sz="3600" b="1" dirty="0" smtClean="0"/>
          </a:p>
          <a:p>
            <a:pPr algn="ctr"/>
            <a:r>
              <a:rPr lang="en-US" sz="3600" b="1" dirty="0" smtClean="0"/>
              <a:t>He’s </a:t>
            </a:r>
            <a:r>
              <a:rPr lang="en-US" sz="3600" b="1" dirty="0"/>
              <a:t>got the whole wide world in His hands, </a:t>
            </a:r>
            <a:endParaRPr lang="en-US" sz="3600" b="1" dirty="0" smtClean="0"/>
          </a:p>
          <a:p>
            <a:pPr algn="ctr"/>
            <a:r>
              <a:rPr lang="en-US" sz="3600" b="1" dirty="0" smtClean="0"/>
              <a:t>He </a:t>
            </a:r>
            <a:r>
              <a:rPr lang="en-US" sz="3600" b="1" dirty="0"/>
              <a:t>got the whole world in His hands</a:t>
            </a:r>
            <a:r>
              <a:rPr lang="en-US" dirty="0" smtClean="0"/>
              <a:t>.</a:t>
            </a:r>
            <a:endParaRPr lang="en-US" dirty="0"/>
          </a:p>
        </p:txBody>
      </p:sp>
    </p:spTree>
    <p:extLst>
      <p:ext uri="{BB962C8B-B14F-4D97-AF65-F5344CB8AC3E}">
        <p14:creationId xmlns:p14="http://schemas.microsoft.com/office/powerpoint/2010/main" val="911539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img.apmcdn.org/1f2cbefd4e0ae589c0a07e10d1be888129017b6a/uncropped/9d29ec-20130125-t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96750" y="0"/>
            <a:ext cx="4593886"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glow rad="139700">
                    <a:schemeClr val="accent2">
                      <a:satMod val="175000"/>
                      <a:alpha val="40000"/>
                    </a:schemeClr>
                  </a:glow>
                  <a:outerShdw dist="38100" dir="2700000" algn="tl" rotWithShape="0">
                    <a:schemeClr val="accent2"/>
                  </a:outerShdw>
                </a:effectLst>
              </a:rPr>
              <a:t>t</a:t>
            </a:r>
            <a:r>
              <a:rPr lang="en-US" sz="5400" b="1" cap="none" spc="0" dirty="0" smtClean="0">
                <a:ln w="6600">
                  <a:solidFill>
                    <a:schemeClr val="accent2"/>
                  </a:solidFill>
                  <a:prstDash val="solid"/>
                </a:ln>
                <a:solidFill>
                  <a:srgbClr val="FFFFFF"/>
                </a:solidFill>
                <a:effectLst>
                  <a:glow rad="139700">
                    <a:schemeClr val="accent2">
                      <a:satMod val="175000"/>
                      <a:alpha val="40000"/>
                    </a:schemeClr>
                  </a:glow>
                  <a:outerShdw dist="38100" dir="2700000" algn="tl" rotWithShape="0">
                    <a:schemeClr val="accent2"/>
                  </a:outerShdw>
                </a:effectLst>
              </a:rPr>
              <a:t>ools to help us</a:t>
            </a:r>
            <a:endParaRPr lang="en-US" sz="5400" b="1" cap="none" spc="0" dirty="0">
              <a:ln w="6600">
                <a:solidFill>
                  <a:schemeClr val="accent2"/>
                </a:solidFill>
                <a:prstDash val="solid"/>
              </a:ln>
              <a:solidFill>
                <a:srgbClr val="FFFFFF"/>
              </a:solidFill>
              <a:effectLst>
                <a:glow rad="139700">
                  <a:schemeClr val="accent2">
                    <a:satMod val="175000"/>
                    <a:alpha val="40000"/>
                  </a:schemeClr>
                </a:glow>
                <a:outerShdw dist="38100" dir="2700000" algn="tl" rotWithShape="0">
                  <a:schemeClr val="accent2"/>
                </a:outerShdw>
              </a:effectLst>
            </a:endParaRPr>
          </a:p>
        </p:txBody>
      </p:sp>
      <p:sp>
        <p:nvSpPr>
          <p:cNvPr id="4" name="Rectangle 3"/>
          <p:cNvSpPr/>
          <p:nvPr/>
        </p:nvSpPr>
        <p:spPr>
          <a:xfrm>
            <a:off x="0" y="-10120"/>
            <a:ext cx="3498330"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glow rad="139700">
                    <a:schemeClr val="accent2">
                      <a:satMod val="175000"/>
                      <a:alpha val="40000"/>
                    </a:schemeClr>
                  </a:glow>
                  <a:outerShdw dist="38100" dir="2700000" algn="tl" rotWithShape="0">
                    <a:schemeClr val="accent2"/>
                  </a:outerShdw>
                </a:effectLst>
              </a:rPr>
              <a:t>Songs are…</a:t>
            </a:r>
            <a:endParaRPr lang="en-US" sz="5400" b="1" cap="none" spc="0" dirty="0">
              <a:ln w="6600">
                <a:solidFill>
                  <a:schemeClr val="accent2"/>
                </a:solidFill>
                <a:prstDash val="solid"/>
              </a:ln>
              <a:solidFill>
                <a:srgbClr val="FFFFFF"/>
              </a:solidFill>
              <a:effectLst>
                <a:glow rad="139700">
                  <a:schemeClr val="accent2">
                    <a:satMod val="175000"/>
                    <a:alpha val="40000"/>
                  </a:schemeClr>
                </a:glow>
                <a:outerShdw dist="38100" dir="2700000" algn="tl" rotWithShape="0">
                  <a:schemeClr val="accent2"/>
                </a:outerShdw>
              </a:effectLst>
            </a:endParaRPr>
          </a:p>
        </p:txBody>
      </p:sp>
    </p:spTree>
    <p:extLst>
      <p:ext uri="{BB962C8B-B14F-4D97-AF65-F5344CB8AC3E}">
        <p14:creationId xmlns:p14="http://schemas.microsoft.com/office/powerpoint/2010/main" val="905868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40200"/>
        </a:solidFill>
        <a:effectLst/>
      </p:bgPr>
    </p:bg>
    <p:spTree>
      <p:nvGrpSpPr>
        <p:cNvPr id="1" name=""/>
        <p:cNvGrpSpPr/>
        <p:nvPr/>
      </p:nvGrpSpPr>
      <p:grpSpPr>
        <a:xfrm>
          <a:off x="0" y="0"/>
          <a:ext cx="0" cy="0"/>
          <a:chOff x="0" y="0"/>
          <a:chExt cx="0" cy="0"/>
        </a:xfrm>
      </p:grpSpPr>
      <p:pic>
        <p:nvPicPr>
          <p:cNvPr id="16386" name="Picture 2" descr="http://wcfowler.com/wp-content/uploads/2016/08/yard-s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0275"/>
            <a:ext cx="9144000"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412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40200"/>
        </a:solidFill>
        <a:effectLst/>
      </p:bgPr>
    </p:bg>
    <p:spTree>
      <p:nvGrpSpPr>
        <p:cNvPr id="1" name=""/>
        <p:cNvGrpSpPr/>
        <p:nvPr/>
      </p:nvGrpSpPr>
      <p:grpSpPr>
        <a:xfrm>
          <a:off x="0" y="0"/>
          <a:ext cx="0" cy="0"/>
          <a:chOff x="0" y="0"/>
          <a:chExt cx="0" cy="0"/>
        </a:xfrm>
      </p:grpSpPr>
      <p:pic>
        <p:nvPicPr>
          <p:cNvPr id="17410" name="Picture 2" descr="https://static1.squarespace.com/static/52179a17e4b03aa034d7ab10/t/5735cee12eeb81c6d579589a/14631441917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585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67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40200"/>
        </a:solidFill>
        <a:effectLst/>
      </p:bgPr>
    </p:bg>
    <p:spTree>
      <p:nvGrpSpPr>
        <p:cNvPr id="1" name=""/>
        <p:cNvGrpSpPr/>
        <p:nvPr/>
      </p:nvGrpSpPr>
      <p:grpSpPr>
        <a:xfrm>
          <a:off x="0" y="0"/>
          <a:ext cx="0" cy="0"/>
          <a:chOff x="0" y="0"/>
          <a:chExt cx="0" cy="0"/>
        </a:xfrm>
      </p:grpSpPr>
      <p:pic>
        <p:nvPicPr>
          <p:cNvPr id="6146" name="Picture 2" descr="https://www.elimbcc.ie/wp-content/uploads/2016/10/morethanconquero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1762"/>
            <a:ext cx="9158109" cy="51514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99020" y="200072"/>
            <a:ext cx="5160067" cy="923330"/>
          </a:xfrm>
          <a:prstGeom prst="rect">
            <a:avLst/>
          </a:prstGeom>
          <a:noFill/>
        </p:spPr>
        <p:txBody>
          <a:bodyPr wrap="none" lIns="91440" tIns="45720" rIns="91440" bIns="45720">
            <a:spAutoFit/>
          </a:bodyPr>
          <a:lstStyle/>
          <a:p>
            <a:pPr algn="ctr"/>
            <a:r>
              <a:rPr lang="en-U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ROMANS 8:31-39</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4041340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47" t="3057" r="3393" b="34641"/>
          <a:stretch/>
        </p:blipFill>
        <p:spPr>
          <a:xfrm>
            <a:off x="3862322" y="3970421"/>
            <a:ext cx="5281677" cy="2887578"/>
          </a:xfrm>
          <a:prstGeom prst="rect">
            <a:avLst/>
          </a:prstGeom>
        </p:spPr>
      </p:pic>
      <p:sp>
        <p:nvSpPr>
          <p:cNvPr id="4" name="Rectangle 3"/>
          <p:cNvSpPr/>
          <p:nvPr/>
        </p:nvSpPr>
        <p:spPr>
          <a:xfrm>
            <a:off x="380377" y="292314"/>
            <a:ext cx="4725653" cy="923330"/>
          </a:xfrm>
          <a:prstGeom prst="rect">
            <a:avLst/>
          </a:prstGeom>
          <a:noFill/>
        </p:spPr>
        <p:txBody>
          <a:bodyPr wrap="none" lIns="91440" tIns="45720" rIns="91440" bIns="45720">
            <a:prstTxWarp prst="textChevron">
              <a:avLst/>
            </a:prstTxWarp>
            <a:spAutoFit/>
          </a:bodyPr>
          <a:lstStyle/>
          <a:p>
            <a:pPr algn="ctr"/>
            <a:r>
              <a:rPr lang="en-US" sz="5400" b="1" dirty="0" smtClean="0">
                <a:ln w="13462">
                  <a:solidFill>
                    <a:schemeClr val="bg1"/>
                  </a:solidFill>
                  <a:prstDash val="solid"/>
                </a:ln>
                <a:solidFill>
                  <a:srgbClr val="FF6D6D"/>
                </a:solidFill>
                <a:effectLst>
                  <a:outerShdw dist="38100" dir="2700000" algn="bl" rotWithShape="0">
                    <a:schemeClr val="accent5"/>
                  </a:outerShdw>
                </a:effectLst>
              </a:rPr>
              <a:t>THANK</a:t>
            </a:r>
            <a:r>
              <a:rPr lang="en-US" sz="5400" b="1" dirty="0" smtClean="0">
                <a:ln w="13462">
                  <a:solidFill>
                    <a:schemeClr val="bg1"/>
                  </a:solidFill>
                  <a:prstDash val="solid"/>
                </a:ln>
                <a:solidFill>
                  <a:srgbClr val="FFAFAF"/>
                </a:solidFill>
                <a:effectLst>
                  <a:outerShdw dist="38100" dir="2700000" algn="bl" rotWithShape="0">
                    <a:schemeClr val="accent5"/>
                  </a:outerShdw>
                </a:effectLst>
              </a:rPr>
              <a:t>FULNESS</a:t>
            </a:r>
            <a:endParaRPr lang="en-US" sz="5400" b="1" cap="none" spc="0" dirty="0">
              <a:ln w="13462">
                <a:solidFill>
                  <a:schemeClr val="bg1"/>
                </a:solidFill>
                <a:prstDash val="solid"/>
              </a:ln>
              <a:solidFill>
                <a:srgbClr val="FFAFAF"/>
              </a:solidFill>
              <a:effectLst>
                <a:outerShdw dist="38100" dir="2700000" algn="bl" rotWithShape="0">
                  <a:schemeClr val="accent5"/>
                </a:outerShdw>
              </a:effectLst>
            </a:endParaRPr>
          </a:p>
        </p:txBody>
      </p:sp>
      <p:sp>
        <p:nvSpPr>
          <p:cNvPr id="6" name="Rectangle 5"/>
          <p:cNvSpPr/>
          <p:nvPr/>
        </p:nvSpPr>
        <p:spPr>
          <a:xfrm>
            <a:off x="3322186" y="1669703"/>
            <a:ext cx="4725653" cy="923330"/>
          </a:xfrm>
          <a:prstGeom prst="rect">
            <a:avLst/>
          </a:prstGeom>
          <a:noFill/>
        </p:spPr>
        <p:txBody>
          <a:bodyPr wrap="none" lIns="91440" tIns="45720" rIns="91440" bIns="45720">
            <a:prstTxWarp prst="textStop">
              <a:avLst/>
            </a:prstTxWarp>
            <a:spAutoFit/>
          </a:bodyPr>
          <a:lstStyle/>
          <a:p>
            <a:pPr algn="ctr"/>
            <a:r>
              <a:rPr lang="en-US" sz="5400" b="1" cap="none" spc="0" dirty="0" smtClean="0">
                <a:ln w="13462">
                  <a:solidFill>
                    <a:schemeClr val="bg1"/>
                  </a:solidFill>
                  <a:prstDash val="solid"/>
                </a:ln>
                <a:solidFill>
                  <a:srgbClr val="FF6D6D"/>
                </a:solidFill>
                <a:effectLst>
                  <a:outerShdw dist="38100" dir="2700000" algn="bl" rotWithShape="0">
                    <a:schemeClr val="accent5"/>
                  </a:outerShdw>
                </a:effectLst>
              </a:rPr>
              <a:t>DELIVE</a:t>
            </a:r>
            <a:r>
              <a:rPr lang="en-US" sz="5400" b="1" cap="none" spc="0" dirty="0" smtClean="0">
                <a:ln w="13462">
                  <a:solidFill>
                    <a:schemeClr val="bg1"/>
                  </a:solidFill>
                  <a:prstDash val="solid"/>
                </a:ln>
                <a:solidFill>
                  <a:srgbClr val="FFAFAF"/>
                </a:solidFill>
                <a:effectLst>
                  <a:outerShdw dist="38100" dir="2700000" algn="bl" rotWithShape="0">
                    <a:schemeClr val="accent5"/>
                  </a:outerShdw>
                </a:effectLst>
              </a:rPr>
              <a:t>RANCE</a:t>
            </a:r>
            <a:endParaRPr lang="en-US" sz="5400" b="1" cap="none" spc="0" dirty="0">
              <a:ln w="13462">
                <a:solidFill>
                  <a:schemeClr val="bg1"/>
                </a:solidFill>
                <a:prstDash val="solid"/>
              </a:ln>
              <a:solidFill>
                <a:srgbClr val="FFAFAF"/>
              </a:solidFill>
              <a:effectLst>
                <a:outerShdw dist="38100" dir="2700000" algn="bl" rotWithShape="0">
                  <a:schemeClr val="accent5"/>
                </a:outerShdw>
              </a:effectLst>
            </a:endParaRPr>
          </a:p>
        </p:txBody>
      </p:sp>
      <p:sp>
        <p:nvSpPr>
          <p:cNvPr id="7" name="Rectangle 6"/>
          <p:cNvSpPr/>
          <p:nvPr/>
        </p:nvSpPr>
        <p:spPr>
          <a:xfrm>
            <a:off x="380377" y="3288178"/>
            <a:ext cx="4725653" cy="923330"/>
          </a:xfrm>
          <a:prstGeom prst="rect">
            <a:avLst/>
          </a:prstGeom>
          <a:noFill/>
        </p:spPr>
        <p:txBody>
          <a:bodyPr wrap="none" lIns="91440" tIns="45720" rIns="91440" bIns="45720">
            <a:prstTxWarp prst="textChevronInverted">
              <a:avLst/>
            </a:prstTxWarp>
            <a:spAutoFit/>
          </a:bodyPr>
          <a:lstStyle/>
          <a:p>
            <a:pPr algn="ctr"/>
            <a:r>
              <a:rPr lang="en-US" sz="5400" b="1" dirty="0" err="1" smtClean="0">
                <a:ln w="13462">
                  <a:solidFill>
                    <a:schemeClr val="bg1"/>
                  </a:solidFill>
                  <a:prstDash val="solid"/>
                </a:ln>
                <a:solidFill>
                  <a:srgbClr val="FF6D6D"/>
                </a:solidFill>
                <a:effectLst>
                  <a:outerShdw dist="38100" dir="2700000" algn="bl" rotWithShape="0">
                    <a:schemeClr val="accent5"/>
                  </a:outerShdw>
                </a:effectLst>
              </a:rPr>
              <a:t>PRA</a:t>
            </a:r>
            <a:r>
              <a:rPr lang="en-US" sz="5400" b="1" dirty="0" err="1" smtClean="0">
                <a:ln w="13462">
                  <a:solidFill>
                    <a:schemeClr val="bg1"/>
                  </a:solidFill>
                  <a:prstDash val="solid"/>
                </a:ln>
                <a:solidFill>
                  <a:srgbClr val="FFAFAF"/>
                </a:solidFill>
                <a:effectLst>
                  <a:outerShdw dist="38100" dir="2700000" algn="bl" rotWithShape="0">
                    <a:schemeClr val="accent5"/>
                  </a:outerShdw>
                </a:effectLst>
              </a:rPr>
              <a:t>ise</a:t>
            </a:r>
            <a:endParaRPr lang="en-US" sz="5400" b="1" cap="none" spc="0" dirty="0">
              <a:ln w="13462">
                <a:solidFill>
                  <a:schemeClr val="bg1"/>
                </a:solidFill>
                <a:prstDash val="solid"/>
              </a:ln>
              <a:solidFill>
                <a:srgbClr val="FFAFAF"/>
              </a:solidFill>
              <a:effectLst>
                <a:outerShdw dist="38100" dir="2700000" algn="bl" rotWithShape="0">
                  <a:schemeClr val="accent5"/>
                </a:outerShdw>
              </a:effectLst>
            </a:endParaRPr>
          </a:p>
        </p:txBody>
      </p:sp>
      <p:sp>
        <p:nvSpPr>
          <p:cNvPr id="8" name="Rectangle 7"/>
          <p:cNvSpPr/>
          <p:nvPr/>
        </p:nvSpPr>
        <p:spPr>
          <a:xfrm>
            <a:off x="550285" y="5073088"/>
            <a:ext cx="4725653" cy="923330"/>
          </a:xfrm>
          <a:prstGeom prst="rect">
            <a:avLst/>
          </a:prstGeom>
          <a:noFill/>
        </p:spPr>
        <p:txBody>
          <a:bodyPr wrap="none" lIns="91440" tIns="45720" rIns="91440" bIns="45720">
            <a:prstTxWarp prst="textChevron">
              <a:avLst/>
            </a:prstTxWarp>
            <a:spAutoFit/>
          </a:bodyPr>
          <a:lstStyle/>
          <a:p>
            <a:pPr algn="ctr"/>
            <a:r>
              <a:rPr lang="en-US" sz="5400" b="1" cap="none" spc="0" dirty="0" smtClean="0">
                <a:ln w="13462">
                  <a:solidFill>
                    <a:schemeClr val="bg1"/>
                  </a:solidFill>
                  <a:prstDash val="solid"/>
                </a:ln>
                <a:solidFill>
                  <a:srgbClr val="FF6D6D"/>
                </a:solidFill>
                <a:effectLst>
                  <a:outerShdw dist="38100" dir="2700000" algn="bl" rotWithShape="0">
                    <a:schemeClr val="accent5"/>
                  </a:outerShdw>
                </a:effectLst>
              </a:rPr>
              <a:t>VIC</a:t>
            </a:r>
            <a:r>
              <a:rPr lang="en-US" sz="5400" b="1" cap="none" spc="0" dirty="0" smtClean="0">
                <a:ln w="13462">
                  <a:solidFill>
                    <a:schemeClr val="bg1"/>
                  </a:solidFill>
                  <a:prstDash val="solid"/>
                </a:ln>
                <a:solidFill>
                  <a:srgbClr val="FFAFAF"/>
                </a:solidFill>
                <a:effectLst>
                  <a:outerShdw dist="38100" dir="2700000" algn="bl" rotWithShape="0">
                    <a:schemeClr val="accent5"/>
                  </a:outerShdw>
                </a:effectLst>
              </a:rPr>
              <a:t>TORY</a:t>
            </a:r>
            <a:endParaRPr lang="en-US" sz="5400" b="1" cap="none" spc="0" dirty="0">
              <a:ln w="13462">
                <a:solidFill>
                  <a:schemeClr val="bg1"/>
                </a:solidFill>
                <a:prstDash val="solid"/>
              </a:ln>
              <a:solidFill>
                <a:srgbClr val="FFAFAF"/>
              </a:solidFill>
              <a:effectLst>
                <a:outerShdw dist="38100" dir="2700000" algn="bl" rotWithShape="0">
                  <a:schemeClr val="accent5"/>
                </a:outerShdw>
              </a:effectLst>
            </a:endParaRPr>
          </a:p>
        </p:txBody>
      </p:sp>
    </p:spTree>
    <p:extLst>
      <p:ext uri="{BB962C8B-B14F-4D97-AF65-F5344CB8AC3E}">
        <p14:creationId xmlns:p14="http://schemas.microsoft.com/office/powerpoint/2010/main" val="2490397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47" t="3057" r="3393" b="34641"/>
          <a:stretch/>
        </p:blipFill>
        <p:spPr>
          <a:xfrm>
            <a:off x="152400" y="1942147"/>
            <a:ext cx="8991599" cy="4915852"/>
          </a:xfrm>
          <a:prstGeom prst="rect">
            <a:avLst/>
          </a:prstGeom>
        </p:spPr>
      </p:pic>
      <p:sp>
        <p:nvSpPr>
          <p:cNvPr id="3" name="TextBox 2"/>
          <p:cNvSpPr txBox="1"/>
          <p:nvPr/>
        </p:nvSpPr>
        <p:spPr>
          <a:xfrm>
            <a:off x="76200" y="190500"/>
            <a:ext cx="8877300" cy="1446550"/>
          </a:xfrm>
          <a:prstGeom prst="rect">
            <a:avLst/>
          </a:prstGeom>
          <a:noFill/>
        </p:spPr>
        <p:txBody>
          <a:bodyPr wrap="square" rtlCol="0">
            <a:spAutoFit/>
          </a:bodyPr>
          <a:lstStyle/>
          <a:p>
            <a:pPr algn="ctr"/>
            <a:r>
              <a:rPr lang="en-US" sz="4400" b="1" dirty="0">
                <a:solidFill>
                  <a:srgbClr val="640000"/>
                </a:solidFill>
              </a:rPr>
              <a:t>What can one do when the song begins to fade</a:t>
            </a:r>
            <a:r>
              <a:rPr lang="en-US" sz="4400" b="1" dirty="0" smtClean="0">
                <a:solidFill>
                  <a:srgbClr val="640000"/>
                </a:solidFill>
              </a:rPr>
              <a:t>?</a:t>
            </a:r>
            <a:endParaRPr lang="en-US" sz="4400" dirty="0">
              <a:solidFill>
                <a:srgbClr val="640000"/>
              </a:solidFill>
            </a:endParaRPr>
          </a:p>
        </p:txBody>
      </p:sp>
    </p:spTree>
    <p:extLst>
      <p:ext uri="{BB962C8B-B14F-4D97-AF65-F5344CB8AC3E}">
        <p14:creationId xmlns:p14="http://schemas.microsoft.com/office/powerpoint/2010/main" val="29911469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47" t="3057" r="3393" b="34641"/>
          <a:stretch/>
        </p:blipFill>
        <p:spPr>
          <a:xfrm>
            <a:off x="152400" y="1942147"/>
            <a:ext cx="8991599" cy="4915852"/>
          </a:xfrm>
          <a:prstGeom prst="rect">
            <a:avLst/>
          </a:prstGeom>
        </p:spPr>
      </p:pic>
      <p:sp>
        <p:nvSpPr>
          <p:cNvPr id="3" name="TextBox 2"/>
          <p:cNvSpPr txBox="1"/>
          <p:nvPr/>
        </p:nvSpPr>
        <p:spPr>
          <a:xfrm>
            <a:off x="76200" y="190500"/>
            <a:ext cx="8877300" cy="1446550"/>
          </a:xfrm>
          <a:prstGeom prst="rect">
            <a:avLst/>
          </a:prstGeom>
          <a:noFill/>
        </p:spPr>
        <p:txBody>
          <a:bodyPr wrap="square" rtlCol="0">
            <a:spAutoFit/>
          </a:bodyPr>
          <a:lstStyle/>
          <a:p>
            <a:r>
              <a:rPr lang="en-US" sz="4400" b="1" dirty="0">
                <a:solidFill>
                  <a:srgbClr val="460000"/>
                </a:solidFill>
              </a:rPr>
              <a:t>Set you mind on things above, not on the things that are on earth</a:t>
            </a:r>
            <a:r>
              <a:rPr lang="en-US" sz="4400" b="1" dirty="0" smtClean="0">
                <a:solidFill>
                  <a:srgbClr val="460000"/>
                </a:solidFill>
              </a:rPr>
              <a:t>…</a:t>
            </a:r>
            <a:endParaRPr lang="en-US" sz="4400" dirty="0">
              <a:solidFill>
                <a:srgbClr val="460000"/>
              </a:solidFill>
            </a:endParaRPr>
          </a:p>
        </p:txBody>
      </p:sp>
      <p:sp>
        <p:nvSpPr>
          <p:cNvPr id="4" name="Rectangle 3"/>
          <p:cNvSpPr/>
          <p:nvPr/>
        </p:nvSpPr>
        <p:spPr>
          <a:xfrm>
            <a:off x="302395" y="4605635"/>
            <a:ext cx="4155305" cy="923330"/>
          </a:xfrm>
          <a:prstGeom prst="rect">
            <a:avLst/>
          </a:prstGeom>
          <a:noFill/>
        </p:spPr>
        <p:txBody>
          <a:bodyPr wrap="none" lIns="91440" tIns="45720" rIns="91440" bIns="45720">
            <a:spAutoFit/>
          </a:bodyPr>
          <a:lstStyle/>
          <a:p>
            <a:pPr algn="ctr"/>
            <a:r>
              <a:rPr lang="en-US" sz="5400" b="0" cap="none" spc="0" dirty="0" smtClean="0">
                <a:ln w="0"/>
                <a:solidFill>
                  <a:srgbClr val="460000"/>
                </a:solidFill>
                <a:effectLst>
                  <a:outerShdw blurRad="38100" dist="19050" dir="2700000" algn="tl" rotWithShape="0">
                    <a:schemeClr val="dk1">
                      <a:alpha val="40000"/>
                    </a:schemeClr>
                  </a:outerShdw>
                </a:effectLst>
              </a:rPr>
              <a:t>Colossians 3:2</a:t>
            </a:r>
            <a:endParaRPr lang="en-US" sz="5400" b="0" cap="none" spc="0" dirty="0">
              <a:ln w="0"/>
              <a:solidFill>
                <a:srgbClr val="46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70685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47" t="3057" r="3393" b="34641"/>
          <a:stretch/>
        </p:blipFill>
        <p:spPr>
          <a:xfrm>
            <a:off x="2266950" y="3098205"/>
            <a:ext cx="6877049" cy="3759793"/>
          </a:xfrm>
          <a:prstGeom prst="rect">
            <a:avLst/>
          </a:prstGeom>
        </p:spPr>
      </p:pic>
      <p:sp>
        <p:nvSpPr>
          <p:cNvPr id="3" name="TextBox 2"/>
          <p:cNvSpPr txBox="1"/>
          <p:nvPr/>
        </p:nvSpPr>
        <p:spPr>
          <a:xfrm>
            <a:off x="76200" y="95250"/>
            <a:ext cx="8877300" cy="6186309"/>
          </a:xfrm>
          <a:prstGeom prst="rect">
            <a:avLst/>
          </a:prstGeom>
          <a:noFill/>
        </p:spPr>
        <p:txBody>
          <a:bodyPr wrap="square" rtlCol="0">
            <a:spAutoFit/>
          </a:bodyPr>
          <a:lstStyle/>
          <a:p>
            <a:r>
              <a:rPr lang="en-US" sz="4400" b="1" dirty="0" smtClean="0">
                <a:solidFill>
                  <a:srgbClr val="460000"/>
                </a:solidFill>
              </a:rPr>
              <a:t>Fix </a:t>
            </a:r>
            <a:r>
              <a:rPr lang="en-US" sz="4400" b="1" dirty="0">
                <a:solidFill>
                  <a:srgbClr val="460000"/>
                </a:solidFill>
              </a:rPr>
              <a:t>your thoughts on what is true, and honorable, and right, and pure, and lovely, and admirable. Think about things that are excellent and worthy of </a:t>
            </a:r>
            <a:r>
              <a:rPr lang="en-US" sz="4400" b="1" dirty="0" smtClean="0">
                <a:solidFill>
                  <a:srgbClr val="460000"/>
                </a:solidFill>
              </a:rPr>
              <a:t>praise.</a:t>
            </a:r>
            <a:r>
              <a:rPr lang="en-US" sz="4400" dirty="0">
                <a:solidFill>
                  <a:srgbClr val="460000"/>
                </a:solidFill>
              </a:rPr>
              <a:t> </a:t>
            </a:r>
            <a:endParaRPr lang="en-US" sz="4400" dirty="0" smtClean="0">
              <a:solidFill>
                <a:srgbClr val="460000"/>
              </a:solidFill>
            </a:endParaRPr>
          </a:p>
          <a:p>
            <a:endParaRPr lang="en-US" sz="4400" b="1" dirty="0">
              <a:solidFill>
                <a:srgbClr val="460000"/>
              </a:solidFill>
            </a:endParaRPr>
          </a:p>
          <a:p>
            <a:endParaRPr lang="en-US" sz="4400" b="1" dirty="0" smtClean="0">
              <a:solidFill>
                <a:srgbClr val="460000"/>
              </a:solidFill>
            </a:endParaRPr>
          </a:p>
          <a:p>
            <a:r>
              <a:rPr lang="en-US" sz="4400" b="1" dirty="0">
                <a:solidFill>
                  <a:srgbClr val="460000"/>
                </a:solidFill>
              </a:rPr>
              <a:t> </a:t>
            </a:r>
            <a:r>
              <a:rPr lang="en-US" sz="4400" b="1" dirty="0" smtClean="0">
                <a:solidFill>
                  <a:srgbClr val="460000"/>
                </a:solidFill>
              </a:rPr>
              <a:t>     Philippians </a:t>
            </a:r>
            <a:r>
              <a:rPr lang="en-US" sz="4400" b="1" dirty="0">
                <a:solidFill>
                  <a:srgbClr val="460000"/>
                </a:solidFill>
              </a:rPr>
              <a:t>4:8 </a:t>
            </a:r>
            <a:endParaRPr lang="en-US" sz="4400" dirty="0">
              <a:solidFill>
                <a:srgbClr val="460000"/>
              </a:solidFill>
            </a:endParaRPr>
          </a:p>
          <a:p>
            <a:r>
              <a:rPr lang="en-US" sz="4400" dirty="0">
                <a:solidFill>
                  <a:srgbClr val="460000"/>
                </a:solidFill>
              </a:rPr>
              <a:t> </a:t>
            </a:r>
          </a:p>
        </p:txBody>
      </p:sp>
    </p:spTree>
    <p:extLst>
      <p:ext uri="{BB962C8B-B14F-4D97-AF65-F5344CB8AC3E}">
        <p14:creationId xmlns:p14="http://schemas.microsoft.com/office/powerpoint/2010/main" val="9095984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47" t="3057" r="3393" b="34641"/>
          <a:stretch/>
        </p:blipFill>
        <p:spPr>
          <a:xfrm>
            <a:off x="1543050" y="2702437"/>
            <a:ext cx="7600949" cy="4155561"/>
          </a:xfrm>
          <a:prstGeom prst="rect">
            <a:avLst/>
          </a:prstGeom>
        </p:spPr>
      </p:pic>
      <p:sp>
        <p:nvSpPr>
          <p:cNvPr id="3" name="TextBox 2"/>
          <p:cNvSpPr txBox="1"/>
          <p:nvPr/>
        </p:nvSpPr>
        <p:spPr>
          <a:xfrm>
            <a:off x="76200" y="95250"/>
            <a:ext cx="8877300" cy="4832092"/>
          </a:xfrm>
          <a:prstGeom prst="rect">
            <a:avLst/>
          </a:prstGeom>
          <a:noFill/>
        </p:spPr>
        <p:txBody>
          <a:bodyPr wrap="square" rtlCol="0">
            <a:spAutoFit/>
          </a:bodyPr>
          <a:lstStyle/>
          <a:p>
            <a:r>
              <a:rPr lang="en-US" sz="4400" b="1" dirty="0" smtClean="0">
                <a:solidFill>
                  <a:srgbClr val="460000"/>
                </a:solidFill>
              </a:rPr>
              <a:t>God </a:t>
            </a:r>
            <a:r>
              <a:rPr lang="en-US" sz="4400" b="1" dirty="0">
                <a:solidFill>
                  <a:srgbClr val="460000"/>
                </a:solidFill>
              </a:rPr>
              <a:t>has showed us what is good. And what the </a:t>
            </a:r>
            <a:r>
              <a:rPr lang="en-US" sz="4400" b="1" cap="small" dirty="0">
                <a:solidFill>
                  <a:srgbClr val="460000"/>
                </a:solidFill>
              </a:rPr>
              <a:t>LORD</a:t>
            </a:r>
            <a:r>
              <a:rPr lang="en-US" sz="4400" b="1" dirty="0">
                <a:solidFill>
                  <a:srgbClr val="460000"/>
                </a:solidFill>
              </a:rPr>
              <a:t> requires of us… To act justly and to love mercy and to walk humbly with our God.</a:t>
            </a:r>
            <a:r>
              <a:rPr lang="en-US" sz="4400" dirty="0">
                <a:solidFill>
                  <a:srgbClr val="460000"/>
                </a:solidFill>
              </a:rPr>
              <a:t> </a:t>
            </a:r>
            <a:endParaRPr lang="en-US" sz="4400" dirty="0" smtClean="0">
              <a:solidFill>
                <a:srgbClr val="460000"/>
              </a:solidFill>
            </a:endParaRPr>
          </a:p>
          <a:p>
            <a:endParaRPr lang="en-US" sz="4400" b="1" dirty="0">
              <a:solidFill>
                <a:srgbClr val="460000"/>
              </a:solidFill>
            </a:endParaRPr>
          </a:p>
          <a:p>
            <a:endParaRPr lang="en-US" sz="4400" b="1" dirty="0" smtClean="0">
              <a:solidFill>
                <a:srgbClr val="460000"/>
              </a:solidFill>
            </a:endParaRPr>
          </a:p>
          <a:p>
            <a:r>
              <a:rPr lang="en-US" sz="4400" b="1" dirty="0" smtClean="0">
                <a:solidFill>
                  <a:srgbClr val="460000"/>
                </a:solidFill>
              </a:rPr>
              <a:t>           Micah 6:8 </a:t>
            </a:r>
            <a:endParaRPr lang="en-US" sz="4400" dirty="0">
              <a:solidFill>
                <a:srgbClr val="460000"/>
              </a:solidFill>
            </a:endParaRPr>
          </a:p>
        </p:txBody>
      </p:sp>
    </p:spTree>
    <p:extLst>
      <p:ext uri="{BB962C8B-B14F-4D97-AF65-F5344CB8AC3E}">
        <p14:creationId xmlns:p14="http://schemas.microsoft.com/office/powerpoint/2010/main" val="24421451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47" t="3057" r="3393" b="34641"/>
          <a:stretch/>
        </p:blipFill>
        <p:spPr>
          <a:xfrm>
            <a:off x="1543050" y="2702437"/>
            <a:ext cx="7600949" cy="4155561"/>
          </a:xfrm>
          <a:prstGeom prst="rect">
            <a:avLst/>
          </a:prstGeom>
        </p:spPr>
      </p:pic>
      <p:sp>
        <p:nvSpPr>
          <p:cNvPr id="3" name="TextBox 2"/>
          <p:cNvSpPr txBox="1"/>
          <p:nvPr/>
        </p:nvSpPr>
        <p:spPr>
          <a:xfrm>
            <a:off x="76200" y="95250"/>
            <a:ext cx="8877300" cy="5078313"/>
          </a:xfrm>
          <a:prstGeom prst="rect">
            <a:avLst/>
          </a:prstGeom>
          <a:noFill/>
        </p:spPr>
        <p:txBody>
          <a:bodyPr wrap="square" rtlCol="0">
            <a:spAutoFit/>
          </a:bodyPr>
          <a:lstStyle/>
          <a:p>
            <a:pPr algn="ctr"/>
            <a:r>
              <a:rPr lang="en-US" sz="4400" b="1" dirty="0" smtClean="0">
                <a:solidFill>
                  <a:srgbClr val="460000"/>
                </a:solidFill>
              </a:rPr>
              <a:t>ENCOURAGE YOURSELF</a:t>
            </a:r>
            <a:endParaRPr lang="en-US" sz="4400" dirty="0" smtClean="0">
              <a:solidFill>
                <a:srgbClr val="460000"/>
              </a:solidFill>
            </a:endParaRPr>
          </a:p>
          <a:p>
            <a:pPr algn="ctr"/>
            <a:r>
              <a:rPr lang="en-US" sz="4000" b="1" dirty="0" smtClean="0"/>
              <a:t>David </a:t>
            </a:r>
            <a:r>
              <a:rPr lang="en-US" sz="4000" b="1" dirty="0"/>
              <a:t>encouraged himself </a:t>
            </a:r>
            <a:endParaRPr lang="en-US" sz="4000" b="1" dirty="0" smtClean="0"/>
          </a:p>
          <a:p>
            <a:pPr algn="ctr"/>
            <a:r>
              <a:rPr lang="en-US" sz="4000" b="1" dirty="0" smtClean="0"/>
              <a:t>in </a:t>
            </a:r>
            <a:r>
              <a:rPr lang="en-US" sz="4000" b="1" dirty="0"/>
              <a:t>the LORD his </a:t>
            </a:r>
            <a:r>
              <a:rPr lang="en-US" sz="4000" b="1" dirty="0" smtClean="0"/>
              <a:t>God.</a:t>
            </a:r>
          </a:p>
          <a:p>
            <a:pPr algn="ctr"/>
            <a:endParaRPr lang="en-US" sz="4000" b="1" dirty="0"/>
          </a:p>
          <a:p>
            <a:pPr algn="ctr"/>
            <a:endParaRPr lang="en-US" sz="4000" b="1" dirty="0" smtClean="0"/>
          </a:p>
          <a:p>
            <a:pPr algn="ctr"/>
            <a:endParaRPr lang="en-US" sz="4000" b="1" dirty="0" smtClean="0"/>
          </a:p>
          <a:p>
            <a:pPr algn="ctr"/>
            <a:endParaRPr lang="en-US" sz="4000" b="1" dirty="0"/>
          </a:p>
          <a:p>
            <a:r>
              <a:rPr lang="en-US" sz="4000" b="1" dirty="0" smtClean="0"/>
              <a:t>       </a:t>
            </a:r>
            <a:r>
              <a:rPr lang="en-US" sz="4000" b="1" dirty="0" smtClean="0">
                <a:solidFill>
                  <a:srgbClr val="460000"/>
                </a:solidFill>
              </a:rPr>
              <a:t>1 Samuel 30:6</a:t>
            </a:r>
            <a:endParaRPr lang="en-US" sz="4000" b="1" dirty="0">
              <a:solidFill>
                <a:srgbClr val="460000"/>
              </a:solidFill>
            </a:endParaRPr>
          </a:p>
        </p:txBody>
      </p:sp>
    </p:spTree>
    <p:extLst>
      <p:ext uri="{BB962C8B-B14F-4D97-AF65-F5344CB8AC3E}">
        <p14:creationId xmlns:p14="http://schemas.microsoft.com/office/powerpoint/2010/main" val="3391363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slideplayer.com/25/7931792/slides/slide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41032" y="986589"/>
            <a:ext cx="2045368" cy="369332"/>
          </a:xfrm>
          <a:prstGeom prst="rect">
            <a:avLst/>
          </a:prstGeom>
          <a:solidFill>
            <a:schemeClr val="tx1"/>
          </a:solidFill>
        </p:spPr>
        <p:txBody>
          <a:bodyPr wrap="square" rtlCol="0">
            <a:spAutoFit/>
          </a:bodyPr>
          <a:lstStyle/>
          <a:p>
            <a:endParaRPr lang="en-US" dirty="0"/>
          </a:p>
        </p:txBody>
      </p:sp>
      <p:sp>
        <p:nvSpPr>
          <p:cNvPr id="3" name="TextBox 2"/>
          <p:cNvSpPr txBox="1"/>
          <p:nvPr/>
        </p:nvSpPr>
        <p:spPr>
          <a:xfrm>
            <a:off x="7143750" y="5048250"/>
            <a:ext cx="1847850" cy="1657350"/>
          </a:xfrm>
          <a:prstGeom prst="rect">
            <a:avLst/>
          </a:prstGeom>
          <a:solidFill>
            <a:schemeClr val="tx1"/>
          </a:solidFill>
        </p:spPr>
        <p:txBody>
          <a:bodyPr wrap="square" rtlCol="0">
            <a:spAutoFit/>
          </a:bodyPr>
          <a:lstStyle/>
          <a:p>
            <a:endParaRPr lang="en-US" dirty="0"/>
          </a:p>
        </p:txBody>
      </p:sp>
      <p:cxnSp>
        <p:nvCxnSpPr>
          <p:cNvPr id="5" name="Straight Connector 4"/>
          <p:cNvCxnSpPr/>
          <p:nvPr/>
        </p:nvCxnSpPr>
        <p:spPr>
          <a:xfrm flipH="1">
            <a:off x="0" y="6454588"/>
            <a:ext cx="9144002" cy="44183"/>
          </a:xfrm>
          <a:prstGeom prst="line">
            <a:avLst/>
          </a:prstGeom>
          <a:ln w="8572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763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0200"/>
        </a:solidFill>
        <a:effectLst/>
      </p:bgPr>
    </p:bg>
    <p:spTree>
      <p:nvGrpSpPr>
        <p:cNvPr id="1" name=""/>
        <p:cNvGrpSpPr/>
        <p:nvPr/>
      </p:nvGrpSpPr>
      <p:grpSpPr>
        <a:xfrm>
          <a:off x="0" y="0"/>
          <a:ext cx="0" cy="0"/>
          <a:chOff x="0" y="0"/>
          <a:chExt cx="0" cy="0"/>
        </a:xfrm>
      </p:grpSpPr>
      <p:pic>
        <p:nvPicPr>
          <p:cNvPr id="7170" name="Picture 2" descr="https://dailyverses.net/images/en/NIV/jeremiah-2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83"/>
            <a:ext cx="9144000" cy="478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566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47" t="3057" r="3393" b="34641"/>
          <a:stretch/>
        </p:blipFill>
        <p:spPr>
          <a:xfrm>
            <a:off x="3862322" y="3970421"/>
            <a:ext cx="5281677" cy="2887578"/>
          </a:xfrm>
          <a:prstGeom prst="rect">
            <a:avLst/>
          </a:prstGeom>
        </p:spPr>
      </p:pic>
      <p:sp>
        <p:nvSpPr>
          <p:cNvPr id="3" name="Rectangle 2"/>
          <p:cNvSpPr/>
          <p:nvPr/>
        </p:nvSpPr>
        <p:spPr>
          <a:xfrm>
            <a:off x="539060" y="440704"/>
            <a:ext cx="8114016"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Do we KNOW these TRUTHS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1632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3.bp.blogspot.com/-XSLQgMwPoz4/Vfe_rt--G9I/AAAAAAAAsgQ/5c6Lh7Y4xPM/s160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502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reversingverses.files.wordpress.com/2013/05/rom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629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knowing-jesus.com/wp-content/uploads/1-John-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knowing-jesus.com/wp-content/uploads/1-John-4-4.jpg"/>
          <p:cNvPicPr>
            <a:picLocks noChangeAspect="1" noChangeArrowheads="1"/>
          </p:cNvPicPr>
          <p:nvPr/>
        </p:nvPicPr>
        <p:blipFill rotWithShape="1">
          <a:blip r:embed="rId2">
            <a:extLst>
              <a:ext uri="{28A0092B-C50C-407E-A947-70E740481C1C}">
                <a14:useLocalDpi xmlns:a14="http://schemas.microsoft.com/office/drawing/2010/main" val="0"/>
              </a:ext>
            </a:extLst>
          </a:blip>
          <a:srcRect l="81875" t="6944" r="417" b="85834"/>
          <a:stretch/>
        </p:blipFill>
        <p:spPr bwMode="auto">
          <a:xfrm>
            <a:off x="7296150" y="19050"/>
            <a:ext cx="18478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286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TotalTime>
  <Words>486</Words>
  <Application>Microsoft Office PowerPoint</Application>
  <PresentationFormat>On-screen Show (4:3)</PresentationFormat>
  <Paragraphs>70</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Charis SIL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15</cp:revision>
  <cp:lastPrinted>2017-09-24T15:27:28Z</cp:lastPrinted>
  <dcterms:created xsi:type="dcterms:W3CDTF">2017-09-24T06:25:23Z</dcterms:created>
  <dcterms:modified xsi:type="dcterms:W3CDTF">2017-09-24T15:50:09Z</dcterms:modified>
</cp:coreProperties>
</file>