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37"/>
  </p:notesMasterIdLst>
  <p:sldIdLst>
    <p:sldId id="341" r:id="rId2"/>
    <p:sldId id="342" r:id="rId3"/>
    <p:sldId id="343" r:id="rId4"/>
    <p:sldId id="344" r:id="rId5"/>
    <p:sldId id="345" r:id="rId6"/>
    <p:sldId id="346" r:id="rId7"/>
    <p:sldId id="347" r:id="rId8"/>
    <p:sldId id="348" r:id="rId9"/>
    <p:sldId id="349" r:id="rId10"/>
    <p:sldId id="350" r:id="rId11"/>
    <p:sldId id="351" r:id="rId12"/>
    <p:sldId id="352" r:id="rId13"/>
    <p:sldId id="353" r:id="rId14"/>
    <p:sldId id="354" r:id="rId15"/>
    <p:sldId id="355" r:id="rId16"/>
    <p:sldId id="356" r:id="rId17"/>
    <p:sldId id="357" r:id="rId18"/>
    <p:sldId id="358" r:id="rId19"/>
    <p:sldId id="359" r:id="rId20"/>
    <p:sldId id="360" r:id="rId21"/>
    <p:sldId id="361" r:id="rId22"/>
    <p:sldId id="362" r:id="rId23"/>
    <p:sldId id="363" r:id="rId24"/>
    <p:sldId id="364" r:id="rId25"/>
    <p:sldId id="365" r:id="rId26"/>
    <p:sldId id="366" r:id="rId27"/>
    <p:sldId id="367" r:id="rId28"/>
    <p:sldId id="368" r:id="rId29"/>
    <p:sldId id="369" r:id="rId30"/>
    <p:sldId id="370" r:id="rId31"/>
    <p:sldId id="371" r:id="rId32"/>
    <p:sldId id="372" r:id="rId33"/>
    <p:sldId id="373" r:id="rId34"/>
    <p:sldId id="374" r:id="rId35"/>
    <p:sldId id="37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468" y="6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9B47BF-ED90-46A3-9F90-461DEB4B5C84}" type="datetimeFigureOut">
              <a:rPr lang="en-US" smtClean="0"/>
              <a:t>2/14/2021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B46958-297D-4E6B-8FB2-50A9752E6FF1}" type="slidenum">
              <a:rPr lang="en-US" smtClean="0"/>
              <a:t>‹#›</a:t>
            </a:fld>
            <a:endParaRPr lang="en-US"/>
          </a:p>
        </p:txBody>
      </p:sp>
    </p:spTree>
    <p:extLst>
      <p:ext uri="{BB962C8B-B14F-4D97-AF65-F5344CB8AC3E}">
        <p14:creationId xmlns:p14="http://schemas.microsoft.com/office/powerpoint/2010/main" val="429334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4"/>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a:fld id="{82CD8C22-4D82-46E7-8DD9-9A515D2B3F25}" type="datetimeFigureOut">
              <a:rPr lang="en-US" smtClean="0">
                <a:solidFill>
                  <a:prstClr val="black">
                    <a:tint val="75000"/>
                  </a:prstClr>
                </a:solidFill>
              </a:rPr>
              <a:pPr defTabSz="685800"/>
              <a:t>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63FD4C87-2E8E-43DE-8F70-1CF419B3B18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84450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fld id="{82CD8C22-4D82-46E7-8DD9-9A515D2B3F25}" type="datetimeFigureOut">
              <a:rPr lang="en-US" smtClean="0">
                <a:solidFill>
                  <a:prstClr val="black">
                    <a:tint val="75000"/>
                  </a:prstClr>
                </a:solidFill>
              </a:rPr>
              <a:pPr defTabSz="685800"/>
              <a:t>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63FD4C87-2E8E-43DE-8F70-1CF419B3B18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47308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fld id="{82CD8C22-4D82-46E7-8DD9-9A515D2B3F25}" type="datetimeFigureOut">
              <a:rPr lang="en-US" smtClean="0">
                <a:solidFill>
                  <a:prstClr val="black">
                    <a:tint val="75000"/>
                  </a:prstClr>
                </a:solidFill>
              </a:rPr>
              <a:pPr defTabSz="685800"/>
              <a:t>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63FD4C87-2E8E-43DE-8F70-1CF419B3B18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85915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fld id="{82CD8C22-4D82-46E7-8DD9-9A515D2B3F25}" type="datetimeFigureOut">
              <a:rPr lang="en-US" smtClean="0">
                <a:solidFill>
                  <a:prstClr val="black">
                    <a:tint val="75000"/>
                  </a:prstClr>
                </a:solidFill>
              </a:rPr>
              <a:pPr defTabSz="685800"/>
              <a:t>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63FD4C87-2E8E-43DE-8F70-1CF419B3B18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39574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fld id="{82CD8C22-4D82-46E7-8DD9-9A515D2B3F25}" type="datetimeFigureOut">
              <a:rPr lang="en-US" smtClean="0">
                <a:solidFill>
                  <a:prstClr val="black">
                    <a:tint val="75000"/>
                  </a:prstClr>
                </a:solidFill>
              </a:rPr>
              <a:pPr defTabSz="685800"/>
              <a:t>2/14/2021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63FD4C87-2E8E-43DE-8F70-1CF419B3B18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57277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a:fld id="{82CD8C22-4D82-46E7-8DD9-9A515D2B3F25}" type="datetimeFigureOut">
              <a:rPr lang="en-US" smtClean="0">
                <a:solidFill>
                  <a:prstClr val="black">
                    <a:tint val="75000"/>
                  </a:prstClr>
                </a:solidFill>
              </a:rPr>
              <a:pPr defTabSz="685800"/>
              <a:t>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63FD4C87-2E8E-43DE-8F70-1CF419B3B18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46170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0" y="1681164"/>
            <a:ext cx="5157787"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4"/>
            <a:ext cx="5183188"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800"/>
            <a:fld id="{82CD8C22-4D82-46E7-8DD9-9A515D2B3F25}" type="datetimeFigureOut">
              <a:rPr lang="en-US" smtClean="0">
                <a:solidFill>
                  <a:prstClr val="black">
                    <a:tint val="75000"/>
                  </a:prstClr>
                </a:solidFill>
              </a:rPr>
              <a:pPr defTabSz="685800"/>
              <a:t>2/14/2021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63FD4C87-2E8E-43DE-8F70-1CF419B3B18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99537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800"/>
            <a:fld id="{82CD8C22-4D82-46E7-8DD9-9A515D2B3F25}" type="datetimeFigureOut">
              <a:rPr lang="en-US" smtClean="0">
                <a:solidFill>
                  <a:prstClr val="black">
                    <a:tint val="75000"/>
                  </a:prstClr>
                </a:solidFill>
              </a:rPr>
              <a:pPr defTabSz="685800"/>
              <a:t>2/14/2021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63FD4C87-2E8E-43DE-8F70-1CF419B3B18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7048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82CD8C22-4D82-46E7-8DD9-9A515D2B3F25}" type="datetimeFigureOut">
              <a:rPr lang="en-US" smtClean="0">
                <a:solidFill>
                  <a:prstClr val="black">
                    <a:tint val="75000"/>
                  </a:prstClr>
                </a:solidFill>
              </a:rPr>
              <a:pPr defTabSz="685800"/>
              <a:t>2/14/2021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63FD4C87-2E8E-43DE-8F70-1CF419B3B18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19038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82CD8C22-4D82-46E7-8DD9-9A515D2B3F25}" type="datetimeFigureOut">
              <a:rPr lang="en-US" smtClean="0">
                <a:solidFill>
                  <a:prstClr val="black">
                    <a:tint val="75000"/>
                  </a:prstClr>
                </a:solidFill>
              </a:rPr>
              <a:pPr defTabSz="685800"/>
              <a:t>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63FD4C87-2E8E-43DE-8F70-1CF419B3B18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55598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82CD8C22-4D82-46E7-8DD9-9A515D2B3F25}" type="datetimeFigureOut">
              <a:rPr lang="en-US" smtClean="0">
                <a:solidFill>
                  <a:prstClr val="black">
                    <a:tint val="75000"/>
                  </a:prstClr>
                </a:solidFill>
              </a:rPr>
              <a:pPr defTabSz="685800"/>
              <a:t>2/14/2021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63FD4C87-2E8E-43DE-8F70-1CF419B3B18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10064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800"/>
            <a:fld id="{82CD8C22-4D82-46E7-8DD9-9A515D2B3F25}" type="datetimeFigureOut">
              <a:rPr lang="en-US" smtClean="0">
                <a:solidFill>
                  <a:prstClr val="black">
                    <a:tint val="75000"/>
                  </a:prstClr>
                </a:solidFill>
              </a:rPr>
              <a:pPr defTabSz="685800"/>
              <a:t>2/14/2021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800"/>
            <a:fld id="{63FD4C87-2E8E-43DE-8F70-1CF419B3B18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363155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descr="Image result for A good found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151" y="1710648"/>
            <a:ext cx="9150849" cy="51473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56785" y="154617"/>
            <a:ext cx="5071581" cy="692497"/>
          </a:xfrm>
          <a:prstGeom prst="rect">
            <a:avLst/>
          </a:prstGeom>
          <a:noFill/>
        </p:spPr>
        <p:txBody>
          <a:bodyPr wrap="none" lIns="68580" tIns="34290" rIns="68580" bIns="34290">
            <a:spAutoFit/>
          </a:bodyPr>
          <a:lstStyle/>
          <a:p>
            <a:pPr algn="ctr" defTabSz="685800"/>
            <a:r>
              <a:rPr lang="en-US" sz="4050" b="1" spc="38" dirty="0">
                <a:ln w="0"/>
                <a:solidFill>
                  <a:srgbClr val="E7E6E6"/>
                </a:solidFill>
                <a:effectLst>
                  <a:innerShdw blurRad="63500" dist="50800" dir="13500000">
                    <a:srgbClr val="000000">
                      <a:alpha val="50000"/>
                    </a:srgbClr>
                  </a:innerShdw>
                </a:effectLst>
                <a:latin typeface="Calibri" panose="020F0502020204030204"/>
              </a:rPr>
              <a:t>A GOOD FOUNDATION</a:t>
            </a:r>
          </a:p>
        </p:txBody>
      </p:sp>
      <p:sp>
        <p:nvSpPr>
          <p:cNvPr id="3" name="TextBox 2"/>
          <p:cNvSpPr txBox="1"/>
          <p:nvPr/>
        </p:nvSpPr>
        <p:spPr>
          <a:xfrm>
            <a:off x="1524000" y="785973"/>
            <a:ext cx="9144000" cy="323165"/>
          </a:xfrm>
          <a:prstGeom prst="rect">
            <a:avLst/>
          </a:prstGeom>
          <a:noFill/>
        </p:spPr>
        <p:txBody>
          <a:bodyPr wrap="square" rtlCol="0">
            <a:spAutoFit/>
          </a:bodyPr>
          <a:lstStyle/>
          <a:p>
            <a:pPr algn="ctr" defTabSz="685800"/>
            <a:r>
              <a:rPr lang="en-US" sz="1500" b="1" dirty="0">
                <a:solidFill>
                  <a:prstClr val="white"/>
                </a:solidFill>
                <a:latin typeface="Calibri" panose="020F0502020204030204"/>
              </a:rPr>
              <a:t>Luke 6:46-49 / Matthew 7:24-27 &amp; 1 Timothy 6:17-19</a:t>
            </a:r>
            <a:endParaRPr lang="en-US" sz="1500" dirty="0">
              <a:solidFill>
                <a:prstClr val="white"/>
              </a:solidFill>
              <a:latin typeface="Calibri" panose="020F0502020204030204"/>
            </a:endParaRPr>
          </a:p>
        </p:txBody>
      </p:sp>
    </p:spTree>
    <p:extLst>
      <p:ext uri="{BB962C8B-B14F-4D97-AF65-F5344CB8AC3E}">
        <p14:creationId xmlns:p14="http://schemas.microsoft.com/office/powerpoint/2010/main" val="260032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uilding a house on bedr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9302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40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208085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descr="Image result for A good found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151" y="1710648"/>
            <a:ext cx="9150849" cy="51473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28795" y="353138"/>
            <a:ext cx="7527575" cy="1315745"/>
          </a:xfrm>
          <a:prstGeom prst="rect">
            <a:avLst/>
          </a:prstGeom>
          <a:noFill/>
        </p:spPr>
        <p:txBody>
          <a:bodyPr wrap="none" lIns="68580" tIns="34290" rIns="68580" bIns="34290">
            <a:spAutoFit/>
          </a:bodyPr>
          <a:lstStyle/>
          <a:p>
            <a:pPr algn="ctr" defTabSz="685800"/>
            <a:r>
              <a:rPr lang="en-US" sz="4050" b="1" spc="38" dirty="0">
                <a:ln w="0"/>
                <a:solidFill>
                  <a:srgbClr val="E7E6E6"/>
                </a:solidFill>
                <a:effectLst>
                  <a:innerShdw blurRad="63500" dist="50800" dir="13500000">
                    <a:srgbClr val="000000">
                      <a:alpha val="50000"/>
                    </a:srgbClr>
                  </a:innerShdw>
                </a:effectLst>
                <a:latin typeface="Calibri" panose="020F0502020204030204"/>
              </a:rPr>
              <a:t>2. BUILDING A FOUNDATION FOR </a:t>
            </a:r>
          </a:p>
          <a:p>
            <a:pPr algn="ctr" defTabSz="685800"/>
            <a:r>
              <a:rPr lang="en-US" sz="4050" b="1" spc="38" dirty="0">
                <a:ln w="0"/>
                <a:solidFill>
                  <a:srgbClr val="E7E6E6"/>
                </a:solidFill>
                <a:effectLst>
                  <a:innerShdw blurRad="63500" dist="50800" dir="13500000">
                    <a:srgbClr val="000000">
                      <a:alpha val="50000"/>
                    </a:srgbClr>
                  </a:innerShdw>
                </a:effectLst>
                <a:latin typeface="Calibri" panose="020F0502020204030204"/>
              </a:rPr>
              <a:t>GREAT RELATIONSHIPS</a:t>
            </a:r>
          </a:p>
        </p:txBody>
      </p:sp>
    </p:spTree>
    <p:extLst>
      <p:ext uri="{BB962C8B-B14F-4D97-AF65-F5344CB8AC3E}">
        <p14:creationId xmlns:p14="http://schemas.microsoft.com/office/powerpoint/2010/main" val="237838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descr="Image result for the most important things in a relation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4643227" cy="24183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the most important things in a relationship"/>
          <p:cNvPicPr>
            <a:picLocks noChangeAspect="1" noChangeArrowheads="1"/>
          </p:cNvPicPr>
          <p:nvPr/>
        </p:nvPicPr>
        <p:blipFill rotWithShape="1">
          <a:blip r:embed="rId2">
            <a:extLst>
              <a:ext uri="{28A0092B-C50C-407E-A947-70E740481C1C}">
                <a14:useLocalDpi xmlns:a14="http://schemas.microsoft.com/office/drawing/2010/main" val="0"/>
              </a:ext>
            </a:extLst>
          </a:blip>
          <a:srcRect l="38220" r="42864" b="90298"/>
          <a:stretch/>
        </p:blipFill>
        <p:spPr bwMode="auto">
          <a:xfrm>
            <a:off x="1524000" y="0"/>
            <a:ext cx="878305" cy="23461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the most important things in a relationship"/>
          <p:cNvPicPr>
            <a:picLocks noChangeAspect="1" noChangeArrowheads="1"/>
          </p:cNvPicPr>
          <p:nvPr/>
        </p:nvPicPr>
        <p:blipFill rotWithShape="1">
          <a:blip r:embed="rId3">
            <a:extLst>
              <a:ext uri="{28A0092B-C50C-407E-A947-70E740481C1C}">
                <a14:useLocalDpi xmlns:a14="http://schemas.microsoft.com/office/drawing/2010/main" val="0"/>
              </a:ext>
            </a:extLst>
          </a:blip>
          <a:srcRect l="7214"/>
          <a:stretch/>
        </p:blipFill>
        <p:spPr bwMode="auto">
          <a:xfrm>
            <a:off x="6180221" y="1"/>
            <a:ext cx="4487779" cy="241834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0" descr="Image result for the most important things in a relationship"/>
          <p:cNvSpPr>
            <a:spLocks noChangeAspect="1" noChangeArrowheads="1"/>
          </p:cNvSpPr>
          <p:nvPr/>
        </p:nvSpPr>
        <p:spPr bwMode="auto">
          <a:xfrm>
            <a:off x="1640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pic>
        <p:nvPicPr>
          <p:cNvPr id="6156" name="Picture 12" descr="No photo description available."/>
          <p:cNvPicPr>
            <a:picLocks noChangeAspect="1" noChangeArrowheads="1"/>
          </p:cNvPicPr>
          <p:nvPr/>
        </p:nvPicPr>
        <p:blipFill rotWithShape="1">
          <a:blip r:embed="rId4">
            <a:extLst>
              <a:ext uri="{28A0092B-C50C-407E-A947-70E740481C1C}">
                <a14:useLocalDpi xmlns:a14="http://schemas.microsoft.com/office/drawing/2010/main" val="0"/>
              </a:ext>
            </a:extLst>
          </a:blip>
          <a:srcRect t="16987"/>
          <a:stretch/>
        </p:blipFill>
        <p:spPr bwMode="auto">
          <a:xfrm>
            <a:off x="1524000" y="2695074"/>
            <a:ext cx="4521994" cy="3753853"/>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Image result for 3 most important things in a relationshi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7227" y="2418348"/>
            <a:ext cx="4513766" cy="44335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Image result for 3 most important things in a relationship"/>
          <p:cNvPicPr>
            <a:picLocks noChangeAspect="1" noChangeArrowheads="1"/>
          </p:cNvPicPr>
          <p:nvPr/>
        </p:nvPicPr>
        <p:blipFill rotWithShape="1">
          <a:blip r:embed="rId5">
            <a:extLst>
              <a:ext uri="{28A0092B-C50C-407E-A947-70E740481C1C}">
                <a14:useLocalDpi xmlns:a14="http://schemas.microsoft.com/office/drawing/2010/main" val="0"/>
              </a:ext>
            </a:extLst>
          </a:blip>
          <a:srcRect l="14816" t="66081" r="68658" b="27406"/>
          <a:stretch/>
        </p:blipFill>
        <p:spPr bwMode="auto">
          <a:xfrm>
            <a:off x="6180221" y="5462337"/>
            <a:ext cx="745958" cy="2887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Image result for 3 most important things in a relationship"/>
          <p:cNvPicPr>
            <a:picLocks noChangeAspect="1" noChangeArrowheads="1"/>
          </p:cNvPicPr>
          <p:nvPr/>
        </p:nvPicPr>
        <p:blipFill rotWithShape="1">
          <a:blip r:embed="rId5">
            <a:extLst>
              <a:ext uri="{28A0092B-C50C-407E-A947-70E740481C1C}">
                <a14:useLocalDpi xmlns:a14="http://schemas.microsoft.com/office/drawing/2010/main" val="0"/>
              </a:ext>
            </a:extLst>
          </a:blip>
          <a:srcRect t="93761" r="72391"/>
          <a:stretch/>
        </p:blipFill>
        <p:spPr bwMode="auto">
          <a:xfrm>
            <a:off x="9516073" y="6593305"/>
            <a:ext cx="1164920" cy="258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22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76" r="72458" b="71350"/>
          <a:stretch/>
        </p:blipFill>
        <p:spPr>
          <a:xfrm>
            <a:off x="1524000" y="0"/>
            <a:ext cx="1190818" cy="785813"/>
          </a:xfrm>
          <a:prstGeom prst="rect">
            <a:avLst/>
          </a:prstGeom>
        </p:spPr>
      </p:pic>
      <p:sp>
        <p:nvSpPr>
          <p:cNvPr id="5" name="TextBox 4"/>
          <p:cNvSpPr txBox="1"/>
          <p:nvPr/>
        </p:nvSpPr>
        <p:spPr>
          <a:xfrm>
            <a:off x="2119409" y="2923674"/>
            <a:ext cx="7868807" cy="3208571"/>
          </a:xfrm>
          <a:prstGeom prst="rect">
            <a:avLst/>
          </a:prstGeom>
          <a:noFill/>
        </p:spPr>
        <p:txBody>
          <a:bodyPr wrap="square" rtlCol="0">
            <a:spAutoFit/>
          </a:bodyPr>
          <a:lstStyle/>
          <a:p>
            <a:pPr algn="ctr" defTabSz="685800"/>
            <a:r>
              <a:rPr lang="en-US" sz="4050" dirty="0">
                <a:solidFill>
                  <a:prstClr val="black"/>
                </a:solidFill>
                <a:latin typeface="Calibri" panose="020F0502020204030204"/>
              </a:rPr>
              <a:t>Great relationships both with God and with others, are built upon the bedrock of God’s</a:t>
            </a:r>
            <a:r>
              <a:rPr lang="en-US" sz="4050" b="1" dirty="0">
                <a:solidFill>
                  <a:prstClr val="black"/>
                </a:solidFill>
                <a:latin typeface="Calibri" panose="020F0502020204030204"/>
              </a:rPr>
              <a:t> </a:t>
            </a:r>
            <a:r>
              <a:rPr lang="en-US" sz="4050" b="1" u="sng" dirty="0">
                <a:solidFill>
                  <a:prstClr val="black"/>
                </a:solidFill>
                <a:latin typeface="Calibri" panose="020F0502020204030204"/>
              </a:rPr>
              <a:t>Word</a:t>
            </a:r>
            <a:r>
              <a:rPr lang="en-US" sz="4050" b="1" dirty="0">
                <a:solidFill>
                  <a:prstClr val="black"/>
                </a:solidFill>
                <a:latin typeface="Calibri" panose="020F0502020204030204"/>
              </a:rPr>
              <a:t>, </a:t>
            </a:r>
            <a:r>
              <a:rPr lang="en-US" sz="4050" dirty="0">
                <a:solidFill>
                  <a:prstClr val="black"/>
                </a:solidFill>
                <a:latin typeface="Calibri" panose="020F0502020204030204"/>
              </a:rPr>
              <a:t>the </a:t>
            </a:r>
            <a:r>
              <a:rPr lang="en-US" sz="4050" b="1" u="sng" dirty="0">
                <a:solidFill>
                  <a:prstClr val="black"/>
                </a:solidFill>
                <a:latin typeface="Calibri" panose="020F0502020204030204"/>
              </a:rPr>
              <a:t>teachings</a:t>
            </a:r>
            <a:r>
              <a:rPr lang="en-US" sz="4050" b="1" dirty="0">
                <a:solidFill>
                  <a:prstClr val="black"/>
                </a:solidFill>
                <a:latin typeface="Calibri" panose="020F0502020204030204"/>
              </a:rPr>
              <a:t> o</a:t>
            </a:r>
            <a:r>
              <a:rPr lang="en-US" sz="4050" dirty="0">
                <a:solidFill>
                  <a:prstClr val="black"/>
                </a:solidFill>
                <a:latin typeface="Calibri" panose="020F0502020204030204"/>
              </a:rPr>
              <a:t>f Jesus and </a:t>
            </a:r>
            <a:r>
              <a:rPr lang="en-US" sz="4050" b="1" u="sng" dirty="0">
                <a:solidFill>
                  <a:prstClr val="black"/>
                </a:solidFill>
                <a:latin typeface="Calibri" panose="020F0502020204030204"/>
              </a:rPr>
              <a:t>following</a:t>
            </a:r>
            <a:r>
              <a:rPr lang="en-US" sz="4050" dirty="0">
                <a:solidFill>
                  <a:prstClr val="black"/>
                </a:solidFill>
                <a:latin typeface="Calibri" panose="020F0502020204030204"/>
              </a:rPr>
              <a:t> the Holy Spirit’s leading</a:t>
            </a:r>
            <a:r>
              <a:rPr lang="en-US" sz="4050" b="1" dirty="0">
                <a:solidFill>
                  <a:prstClr val="black"/>
                </a:solidFill>
                <a:latin typeface="Calibri" panose="020F0502020204030204"/>
              </a:rPr>
              <a:t> </a:t>
            </a:r>
            <a:r>
              <a:rPr lang="en-US" sz="4050" dirty="0">
                <a:solidFill>
                  <a:prstClr val="black"/>
                </a:solidFill>
                <a:latin typeface="Calibri" panose="020F0502020204030204"/>
              </a:rPr>
              <a:t>in our lives. </a:t>
            </a:r>
          </a:p>
        </p:txBody>
      </p:sp>
    </p:spTree>
    <p:extLst>
      <p:ext uri="{BB962C8B-B14F-4D97-AF65-F5344CB8AC3E}">
        <p14:creationId xmlns:p14="http://schemas.microsoft.com/office/powerpoint/2010/main" val="50852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81E26"/>
        </a:solidFill>
        <a:effectLst/>
      </p:bgPr>
    </p:bg>
    <p:spTree>
      <p:nvGrpSpPr>
        <p:cNvPr id="1" name=""/>
        <p:cNvGrpSpPr/>
        <p:nvPr/>
      </p:nvGrpSpPr>
      <p:grpSpPr>
        <a:xfrm>
          <a:off x="0" y="0"/>
          <a:ext cx="0" cy="0"/>
          <a:chOff x="0" y="0"/>
          <a:chExt cx="0" cy="0"/>
        </a:xfrm>
      </p:grpSpPr>
      <p:pic>
        <p:nvPicPr>
          <p:cNvPr id="4098" name="Picture 2" descr="Image result for and no man may separate what God has joined toge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84020"/>
            <a:ext cx="9144000" cy="51739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0" y="0"/>
            <a:ext cx="9144000" cy="1962076"/>
          </a:xfrm>
          <a:prstGeom prst="rect">
            <a:avLst/>
          </a:prstGeom>
          <a:noFill/>
        </p:spPr>
        <p:txBody>
          <a:bodyPr wrap="square" rtlCol="0">
            <a:spAutoFit/>
          </a:bodyPr>
          <a:lstStyle/>
          <a:p>
            <a:pPr algn="ctr" defTabSz="685800"/>
            <a:r>
              <a:rPr lang="en-US" sz="3600" b="1" dirty="0">
                <a:solidFill>
                  <a:prstClr val="white"/>
                </a:solidFill>
                <a:latin typeface="Calibri" panose="020F0502020204030204"/>
              </a:rPr>
              <a:t>Mark 10:9 (TLB) </a:t>
            </a:r>
            <a:br>
              <a:rPr lang="en-US" sz="3600" dirty="0">
                <a:solidFill>
                  <a:prstClr val="white"/>
                </a:solidFill>
                <a:latin typeface="Calibri" panose="020F0502020204030204"/>
              </a:rPr>
            </a:br>
            <a:r>
              <a:rPr lang="en-US" sz="3600" baseline="30000" dirty="0">
                <a:solidFill>
                  <a:prstClr val="white"/>
                </a:solidFill>
                <a:latin typeface="Calibri" panose="020F0502020204030204"/>
              </a:rPr>
              <a:t>9 </a:t>
            </a:r>
            <a:r>
              <a:rPr lang="en-US" sz="3600" dirty="0">
                <a:solidFill>
                  <a:prstClr val="white"/>
                </a:solidFill>
                <a:latin typeface="Calibri" panose="020F0502020204030204"/>
              </a:rPr>
              <a:t> And no man may separate what </a:t>
            </a:r>
          </a:p>
          <a:p>
            <a:pPr algn="ctr" defTabSz="685800"/>
            <a:r>
              <a:rPr lang="en-US" sz="3600" dirty="0">
                <a:solidFill>
                  <a:prstClr val="white"/>
                </a:solidFill>
                <a:latin typeface="Calibri" panose="020F0502020204030204"/>
              </a:rPr>
              <a:t>God has joined together." </a:t>
            </a:r>
          </a:p>
          <a:p>
            <a:pPr defTabSz="685800"/>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285302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7902"/>
          <a:stretch/>
        </p:blipFill>
        <p:spPr>
          <a:xfrm>
            <a:off x="130629" y="3671887"/>
            <a:ext cx="12061371" cy="3186113"/>
          </a:xfrm>
          <a:prstGeom prst="rect">
            <a:avLst/>
          </a:prstGeom>
        </p:spPr>
      </p:pic>
      <p:sp>
        <p:nvSpPr>
          <p:cNvPr id="8" name="TextBox 7"/>
          <p:cNvSpPr txBox="1"/>
          <p:nvPr/>
        </p:nvSpPr>
        <p:spPr>
          <a:xfrm>
            <a:off x="0" y="114300"/>
            <a:ext cx="12192000" cy="2862322"/>
          </a:xfrm>
          <a:prstGeom prst="rect">
            <a:avLst/>
          </a:prstGeom>
          <a:noFill/>
        </p:spPr>
        <p:txBody>
          <a:bodyPr wrap="square" rtlCol="0">
            <a:spAutoFit/>
          </a:bodyPr>
          <a:lstStyle/>
          <a:p>
            <a:pPr algn="ctr" defTabSz="685800"/>
            <a:r>
              <a:rPr lang="en-US" sz="3600" baseline="30000" dirty="0">
                <a:solidFill>
                  <a:prstClr val="black"/>
                </a:solidFill>
                <a:latin typeface="Calibri" panose="020F0502020204030204"/>
              </a:rPr>
              <a:t>31</a:t>
            </a:r>
            <a:r>
              <a:rPr lang="en-US" sz="3600" dirty="0">
                <a:solidFill>
                  <a:prstClr val="black"/>
                </a:solidFill>
                <a:latin typeface="Calibri" panose="020F0502020204030204"/>
              </a:rPr>
              <a:t>"The law of Moses says, ‘If anyone wants to be rid of his wife, he can divorce her merely by giving her a letter of dismissal.’ </a:t>
            </a:r>
            <a:r>
              <a:rPr lang="en-US" sz="3600" baseline="30000" dirty="0">
                <a:solidFill>
                  <a:prstClr val="black"/>
                </a:solidFill>
                <a:latin typeface="Calibri" panose="020F0502020204030204"/>
              </a:rPr>
              <a:t>32</a:t>
            </a:r>
            <a:r>
              <a:rPr lang="en-US" sz="3600" b="1" dirty="0">
                <a:solidFill>
                  <a:prstClr val="black"/>
                </a:solidFill>
                <a:latin typeface="Calibri" panose="020F0502020204030204"/>
              </a:rPr>
              <a:t>But I say that a man who divorces his wife, except for fornication, causes her to commit adultery if she marries again. And he who marries her commits adultery</a:t>
            </a:r>
            <a:r>
              <a:rPr lang="en-US" sz="3600" dirty="0">
                <a:solidFill>
                  <a:prstClr val="black"/>
                </a:solidFill>
                <a:latin typeface="Calibri" panose="020F0502020204030204"/>
              </a:rPr>
              <a:t>.</a:t>
            </a:r>
          </a:p>
        </p:txBody>
      </p:sp>
      <p:sp>
        <p:nvSpPr>
          <p:cNvPr id="5" name="TextBox 4"/>
          <p:cNvSpPr txBox="1"/>
          <p:nvPr/>
        </p:nvSpPr>
        <p:spPr>
          <a:xfrm>
            <a:off x="1524000" y="6415088"/>
            <a:ext cx="9144000" cy="461665"/>
          </a:xfrm>
          <a:prstGeom prst="rect">
            <a:avLst/>
          </a:prstGeom>
          <a:noFill/>
        </p:spPr>
        <p:txBody>
          <a:bodyPr wrap="square" rtlCol="0">
            <a:spAutoFit/>
          </a:bodyPr>
          <a:lstStyle/>
          <a:p>
            <a:pPr algn="ctr" defTabSz="685800"/>
            <a:r>
              <a:rPr lang="en-US" sz="2400" b="1" dirty="0">
                <a:solidFill>
                  <a:prstClr val="white"/>
                </a:solidFill>
                <a:latin typeface="Calibri" panose="020F0502020204030204"/>
              </a:rPr>
              <a:t>Matthew 5:31-32 TLB</a:t>
            </a:r>
            <a:endParaRPr lang="en-US" sz="2400" dirty="0">
              <a:solidFill>
                <a:prstClr val="white"/>
              </a:solidFill>
              <a:latin typeface="Calibri" panose="020F0502020204030204"/>
            </a:endParaRPr>
          </a:p>
        </p:txBody>
      </p:sp>
    </p:spTree>
    <p:extLst>
      <p:ext uri="{BB962C8B-B14F-4D97-AF65-F5344CB8AC3E}">
        <p14:creationId xmlns:p14="http://schemas.microsoft.com/office/powerpoint/2010/main" val="344500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8" name="Picture 4" descr="Image result for John 15:5 the mess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78372"/>
            <a:ext cx="9169619" cy="611307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flipV="1">
            <a:off x="4386817" y="4800600"/>
            <a:ext cx="1244009" cy="7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180560" y="5063757"/>
            <a:ext cx="2557131" cy="106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79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only what's done for christ will l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155" y="264695"/>
            <a:ext cx="8600670" cy="614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56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7902"/>
          <a:stretch/>
        </p:blipFill>
        <p:spPr>
          <a:xfrm>
            <a:off x="142503" y="3671887"/>
            <a:ext cx="11875325" cy="3186113"/>
          </a:xfrm>
          <a:prstGeom prst="rect">
            <a:avLst/>
          </a:prstGeom>
        </p:spPr>
      </p:pic>
      <p:sp>
        <p:nvSpPr>
          <p:cNvPr id="3" name="TextBox 2"/>
          <p:cNvSpPr txBox="1"/>
          <p:nvPr/>
        </p:nvSpPr>
        <p:spPr>
          <a:xfrm>
            <a:off x="1524000" y="6415088"/>
            <a:ext cx="9144000" cy="461665"/>
          </a:xfrm>
          <a:prstGeom prst="rect">
            <a:avLst/>
          </a:prstGeom>
          <a:noFill/>
        </p:spPr>
        <p:txBody>
          <a:bodyPr wrap="square" rtlCol="0">
            <a:spAutoFit/>
          </a:bodyPr>
          <a:lstStyle/>
          <a:p>
            <a:pPr algn="ctr" defTabSz="685800"/>
            <a:r>
              <a:rPr lang="en-US" sz="2400" b="1" dirty="0">
                <a:solidFill>
                  <a:prstClr val="white"/>
                </a:solidFill>
                <a:latin typeface="Calibri" panose="020F0502020204030204"/>
              </a:rPr>
              <a:t>Romans 7:18 CSB</a:t>
            </a:r>
            <a:endParaRPr lang="en-US" sz="2400" dirty="0">
              <a:solidFill>
                <a:prstClr val="white"/>
              </a:solidFill>
              <a:latin typeface="Calibri" panose="020F0502020204030204"/>
            </a:endParaRPr>
          </a:p>
        </p:txBody>
      </p:sp>
      <p:sp>
        <p:nvSpPr>
          <p:cNvPr id="4" name="TextBox 3"/>
          <p:cNvSpPr txBox="1"/>
          <p:nvPr/>
        </p:nvSpPr>
        <p:spPr>
          <a:xfrm>
            <a:off x="1680411" y="1019167"/>
            <a:ext cx="8795084" cy="2585323"/>
          </a:xfrm>
          <a:prstGeom prst="rect">
            <a:avLst/>
          </a:prstGeom>
          <a:noFill/>
        </p:spPr>
        <p:txBody>
          <a:bodyPr wrap="square" rtlCol="0">
            <a:spAutoFit/>
          </a:bodyPr>
          <a:lstStyle/>
          <a:p>
            <a:pPr algn="ctr" defTabSz="685800"/>
            <a:r>
              <a:rPr lang="en-US" sz="4050" dirty="0">
                <a:solidFill>
                  <a:prstClr val="black"/>
                </a:solidFill>
                <a:latin typeface="Calibri" panose="020F0502020204030204"/>
              </a:rPr>
              <a:t>For I know that nothing good lives in me, that is, in my flesh. For the desire to do what is good is with me, but there is no ability to do it. </a:t>
            </a:r>
          </a:p>
        </p:txBody>
      </p:sp>
    </p:spTree>
    <p:extLst>
      <p:ext uri="{BB962C8B-B14F-4D97-AF65-F5344CB8AC3E}">
        <p14:creationId xmlns:p14="http://schemas.microsoft.com/office/powerpoint/2010/main" val="44587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7902"/>
          <a:stretch/>
        </p:blipFill>
        <p:spPr>
          <a:xfrm>
            <a:off x="92597" y="4720322"/>
            <a:ext cx="12099403" cy="2137678"/>
          </a:xfrm>
          <a:prstGeom prst="rect">
            <a:avLst/>
          </a:prstGeom>
        </p:spPr>
      </p:pic>
      <p:sp>
        <p:nvSpPr>
          <p:cNvPr id="8" name="TextBox 7"/>
          <p:cNvSpPr txBox="1"/>
          <p:nvPr/>
        </p:nvSpPr>
        <p:spPr>
          <a:xfrm>
            <a:off x="0" y="94596"/>
            <a:ext cx="5994508" cy="3647152"/>
          </a:xfrm>
          <a:prstGeom prst="rect">
            <a:avLst/>
          </a:prstGeom>
          <a:noFill/>
        </p:spPr>
        <p:txBody>
          <a:bodyPr wrap="square" rtlCol="0">
            <a:spAutoFit/>
          </a:bodyPr>
          <a:lstStyle/>
          <a:p>
            <a:pPr algn="ctr" defTabSz="685800"/>
            <a:r>
              <a:rPr lang="en-US" sz="2100" baseline="30000" dirty="0">
                <a:solidFill>
                  <a:prstClr val="black"/>
                </a:solidFill>
                <a:latin typeface="Calibri" panose="020F0502020204030204"/>
              </a:rPr>
              <a:t>24 </a:t>
            </a:r>
            <a:r>
              <a:rPr lang="en-US" sz="2100" dirty="0">
                <a:solidFill>
                  <a:prstClr val="black"/>
                </a:solidFill>
                <a:latin typeface="Calibri" panose="020F0502020204030204"/>
              </a:rPr>
              <a:t>"Therefore whoever </a:t>
            </a:r>
            <a:r>
              <a:rPr lang="en-US" sz="2100" u="sng" dirty="0">
                <a:solidFill>
                  <a:prstClr val="black"/>
                </a:solidFill>
                <a:latin typeface="Calibri" panose="020F0502020204030204"/>
              </a:rPr>
              <a:t>hears</a:t>
            </a:r>
            <a:r>
              <a:rPr lang="en-US" sz="2100" dirty="0">
                <a:solidFill>
                  <a:prstClr val="black"/>
                </a:solidFill>
                <a:latin typeface="Calibri" panose="020F0502020204030204"/>
              </a:rPr>
              <a:t> these sayings of Mine, and </a:t>
            </a:r>
            <a:r>
              <a:rPr lang="en-US" sz="2100" u="sng" dirty="0">
                <a:solidFill>
                  <a:prstClr val="black"/>
                </a:solidFill>
                <a:latin typeface="Calibri" panose="020F0502020204030204"/>
              </a:rPr>
              <a:t>does</a:t>
            </a:r>
            <a:r>
              <a:rPr lang="en-US" sz="2100" dirty="0">
                <a:solidFill>
                  <a:prstClr val="black"/>
                </a:solidFill>
                <a:latin typeface="Calibri" panose="020F0502020204030204"/>
              </a:rPr>
              <a:t> them, I will liken him to </a:t>
            </a:r>
            <a:r>
              <a:rPr lang="en-US" sz="2100" b="1" dirty="0">
                <a:solidFill>
                  <a:prstClr val="black"/>
                </a:solidFill>
                <a:latin typeface="Calibri" panose="020F0502020204030204"/>
              </a:rPr>
              <a:t>a wise man </a:t>
            </a:r>
            <a:r>
              <a:rPr lang="en-US" sz="2100" dirty="0">
                <a:solidFill>
                  <a:prstClr val="black"/>
                </a:solidFill>
                <a:latin typeface="Calibri" panose="020F0502020204030204"/>
              </a:rPr>
              <a:t>who built his house on the rock: </a:t>
            </a:r>
            <a:r>
              <a:rPr lang="en-US" sz="2100" baseline="30000" dirty="0">
                <a:solidFill>
                  <a:prstClr val="black"/>
                </a:solidFill>
                <a:latin typeface="Calibri" panose="020F0502020204030204"/>
              </a:rPr>
              <a:t>25</a:t>
            </a:r>
            <a:r>
              <a:rPr lang="en-US" sz="2100" dirty="0">
                <a:solidFill>
                  <a:prstClr val="black"/>
                </a:solidFill>
                <a:latin typeface="Calibri" panose="020F0502020204030204"/>
              </a:rPr>
              <a:t> </a:t>
            </a:r>
            <a:r>
              <a:rPr lang="en-US" sz="2100" dirty="0">
                <a:solidFill>
                  <a:srgbClr val="640000"/>
                </a:solidFill>
                <a:latin typeface="Calibri" panose="020F0502020204030204"/>
              </a:rPr>
              <a:t>and the rain descended, the floods came, and the winds blew and beat on that house; and it did not fall, for it was founded on the rock.</a:t>
            </a:r>
            <a:r>
              <a:rPr lang="en-US" sz="2100" dirty="0">
                <a:solidFill>
                  <a:prstClr val="black"/>
                </a:solidFill>
                <a:latin typeface="Calibri" panose="020F0502020204030204"/>
              </a:rPr>
              <a:t> </a:t>
            </a:r>
            <a:r>
              <a:rPr lang="en-US" sz="2100" baseline="30000" dirty="0">
                <a:solidFill>
                  <a:prstClr val="black"/>
                </a:solidFill>
                <a:latin typeface="Calibri" panose="020F0502020204030204"/>
              </a:rPr>
              <a:t>26</a:t>
            </a:r>
            <a:r>
              <a:rPr lang="en-US" sz="2100" dirty="0">
                <a:solidFill>
                  <a:prstClr val="black"/>
                </a:solidFill>
                <a:latin typeface="Calibri" panose="020F0502020204030204"/>
              </a:rPr>
              <a:t> But </a:t>
            </a:r>
            <a:r>
              <a:rPr lang="en-US" sz="2100" u="sng" dirty="0">
                <a:solidFill>
                  <a:prstClr val="black"/>
                </a:solidFill>
                <a:latin typeface="Calibri" panose="020F0502020204030204"/>
              </a:rPr>
              <a:t>everyone who hears these sayings of Mine</a:t>
            </a:r>
            <a:r>
              <a:rPr lang="en-US" sz="2100" dirty="0">
                <a:solidFill>
                  <a:prstClr val="black"/>
                </a:solidFill>
                <a:latin typeface="Calibri" panose="020F0502020204030204"/>
              </a:rPr>
              <a:t>, </a:t>
            </a:r>
            <a:r>
              <a:rPr lang="en-US" sz="2100" u="sng" dirty="0">
                <a:solidFill>
                  <a:prstClr val="black"/>
                </a:solidFill>
                <a:latin typeface="Calibri" panose="020F0502020204030204"/>
              </a:rPr>
              <a:t>and does not do them, will be like a foolish man who built his house on the sand: </a:t>
            </a:r>
            <a:r>
              <a:rPr lang="en-US" sz="2100" u="sng" baseline="30000" dirty="0">
                <a:solidFill>
                  <a:prstClr val="black"/>
                </a:solidFill>
                <a:latin typeface="Calibri" panose="020F0502020204030204"/>
              </a:rPr>
              <a:t>27</a:t>
            </a:r>
            <a:r>
              <a:rPr lang="en-US" sz="2100" u="sng" dirty="0">
                <a:solidFill>
                  <a:prstClr val="black"/>
                </a:solidFill>
                <a:latin typeface="Calibri" panose="020F0502020204030204"/>
              </a:rPr>
              <a:t> and the rain descended, the floods came, and the winds blew and beat on that house; and it fell. </a:t>
            </a:r>
            <a:r>
              <a:rPr lang="en-US" sz="2100" b="1" dirty="0">
                <a:solidFill>
                  <a:prstClr val="black"/>
                </a:solidFill>
                <a:latin typeface="Calibri" panose="020F0502020204030204"/>
              </a:rPr>
              <a:t>And great was its fall</a:t>
            </a:r>
            <a:r>
              <a:rPr lang="en-US" sz="2100" dirty="0">
                <a:solidFill>
                  <a:prstClr val="black"/>
                </a:solidFill>
                <a:latin typeface="Calibri" panose="020F0502020204030204"/>
              </a:rPr>
              <a:t>." </a:t>
            </a:r>
          </a:p>
        </p:txBody>
      </p:sp>
      <p:sp>
        <p:nvSpPr>
          <p:cNvPr id="9" name="TextBox 8"/>
          <p:cNvSpPr txBox="1"/>
          <p:nvPr/>
        </p:nvSpPr>
        <p:spPr>
          <a:xfrm>
            <a:off x="1524000" y="6415088"/>
            <a:ext cx="9144000" cy="461665"/>
          </a:xfrm>
          <a:prstGeom prst="rect">
            <a:avLst/>
          </a:prstGeom>
          <a:noFill/>
        </p:spPr>
        <p:txBody>
          <a:bodyPr wrap="square" rtlCol="0">
            <a:spAutoFit/>
          </a:bodyPr>
          <a:lstStyle/>
          <a:p>
            <a:pPr defTabSz="685800"/>
            <a:r>
              <a:rPr lang="en-US" sz="2400" b="1" dirty="0">
                <a:solidFill>
                  <a:prstClr val="white"/>
                </a:solidFill>
                <a:latin typeface="Calibri" panose="020F0502020204030204"/>
              </a:rPr>
              <a:t>          Matthew 7:24-27 </a:t>
            </a:r>
            <a:r>
              <a:rPr lang="en-US" b="1" dirty="0">
                <a:solidFill>
                  <a:prstClr val="white"/>
                </a:solidFill>
                <a:latin typeface="Calibri" panose="020F0502020204030204"/>
              </a:rPr>
              <a:t>NKJV		</a:t>
            </a:r>
            <a:r>
              <a:rPr lang="en-US" sz="2400" b="1" dirty="0">
                <a:solidFill>
                  <a:prstClr val="white"/>
                </a:solidFill>
                <a:latin typeface="Calibri" panose="020F0502020204030204"/>
              </a:rPr>
              <a:t>              Luke 6:46-49 </a:t>
            </a:r>
            <a:r>
              <a:rPr lang="en-US" b="1" dirty="0">
                <a:solidFill>
                  <a:prstClr val="white"/>
                </a:solidFill>
                <a:latin typeface="Calibri" panose="020F0502020204030204"/>
              </a:rPr>
              <a:t>NKJV</a:t>
            </a:r>
            <a:r>
              <a:rPr lang="en-US" sz="2400" b="1" dirty="0">
                <a:solidFill>
                  <a:prstClr val="white"/>
                </a:solidFill>
                <a:latin typeface="Calibri" panose="020F0502020204030204"/>
              </a:rPr>
              <a:t> </a:t>
            </a:r>
            <a:endParaRPr lang="en-US" sz="2400" dirty="0">
              <a:solidFill>
                <a:prstClr val="white"/>
              </a:solidFill>
              <a:latin typeface="Calibri" panose="020F0502020204030204"/>
            </a:endParaRPr>
          </a:p>
        </p:txBody>
      </p:sp>
      <p:sp>
        <p:nvSpPr>
          <p:cNvPr id="5" name="TextBox 4"/>
          <p:cNvSpPr txBox="1"/>
          <p:nvPr/>
        </p:nvSpPr>
        <p:spPr>
          <a:xfrm>
            <a:off x="6089104" y="94596"/>
            <a:ext cx="6102896" cy="3970318"/>
          </a:xfrm>
          <a:prstGeom prst="rect">
            <a:avLst/>
          </a:prstGeom>
          <a:noFill/>
        </p:spPr>
        <p:txBody>
          <a:bodyPr wrap="square" rtlCol="0">
            <a:spAutoFit/>
          </a:bodyPr>
          <a:lstStyle/>
          <a:p>
            <a:pPr algn="ctr" defTabSz="685800"/>
            <a:r>
              <a:rPr lang="en-US" sz="2100" baseline="30000" dirty="0">
                <a:solidFill>
                  <a:prstClr val="black"/>
                </a:solidFill>
                <a:latin typeface="Calibri" panose="020F0502020204030204"/>
              </a:rPr>
              <a:t>46</a:t>
            </a:r>
            <a:r>
              <a:rPr lang="en-US" sz="2100" dirty="0">
                <a:solidFill>
                  <a:prstClr val="black"/>
                </a:solidFill>
                <a:latin typeface="Calibri" panose="020F0502020204030204"/>
              </a:rPr>
              <a:t> "But why do you call Me 'Lord, Lord,' and do not do the things which I say? </a:t>
            </a:r>
            <a:r>
              <a:rPr lang="en-US" sz="2100" baseline="30000" dirty="0">
                <a:solidFill>
                  <a:prstClr val="black"/>
                </a:solidFill>
                <a:latin typeface="Calibri" panose="020F0502020204030204"/>
              </a:rPr>
              <a:t>47</a:t>
            </a:r>
            <a:r>
              <a:rPr lang="en-US" sz="2100" dirty="0">
                <a:solidFill>
                  <a:prstClr val="black"/>
                </a:solidFill>
                <a:latin typeface="Calibri" panose="020F0502020204030204"/>
              </a:rPr>
              <a:t> Whoever </a:t>
            </a:r>
            <a:r>
              <a:rPr lang="en-US" sz="2100" u="sng" dirty="0">
                <a:solidFill>
                  <a:prstClr val="black"/>
                </a:solidFill>
                <a:latin typeface="Calibri" panose="020F0502020204030204"/>
              </a:rPr>
              <a:t>comes</a:t>
            </a:r>
            <a:r>
              <a:rPr lang="en-US" sz="2100" dirty="0">
                <a:solidFill>
                  <a:prstClr val="black"/>
                </a:solidFill>
                <a:latin typeface="Calibri" panose="020F0502020204030204"/>
              </a:rPr>
              <a:t> to Me, and </a:t>
            </a:r>
            <a:r>
              <a:rPr lang="en-US" sz="2100" u="sng" dirty="0">
                <a:solidFill>
                  <a:prstClr val="black"/>
                </a:solidFill>
                <a:latin typeface="Calibri" panose="020F0502020204030204"/>
              </a:rPr>
              <a:t>hears</a:t>
            </a:r>
            <a:r>
              <a:rPr lang="en-US" sz="2100" dirty="0">
                <a:solidFill>
                  <a:prstClr val="black"/>
                </a:solidFill>
                <a:latin typeface="Calibri" panose="020F0502020204030204"/>
              </a:rPr>
              <a:t> My sayings and </a:t>
            </a:r>
            <a:r>
              <a:rPr lang="en-US" sz="2100" u="sng" dirty="0">
                <a:solidFill>
                  <a:prstClr val="black"/>
                </a:solidFill>
                <a:latin typeface="Calibri" panose="020F0502020204030204"/>
              </a:rPr>
              <a:t>does</a:t>
            </a:r>
            <a:r>
              <a:rPr lang="en-US" sz="2100" dirty="0">
                <a:solidFill>
                  <a:prstClr val="black"/>
                </a:solidFill>
                <a:latin typeface="Calibri" panose="020F0502020204030204"/>
              </a:rPr>
              <a:t> them, I will show you whom he is like: </a:t>
            </a:r>
            <a:r>
              <a:rPr lang="en-US" sz="2100" baseline="30000" dirty="0">
                <a:solidFill>
                  <a:prstClr val="black"/>
                </a:solidFill>
                <a:latin typeface="Calibri" panose="020F0502020204030204"/>
              </a:rPr>
              <a:t>48</a:t>
            </a:r>
            <a:r>
              <a:rPr lang="en-US" sz="2100" dirty="0">
                <a:solidFill>
                  <a:prstClr val="black"/>
                </a:solidFill>
                <a:latin typeface="Calibri" panose="020F0502020204030204"/>
              </a:rPr>
              <a:t> He is like </a:t>
            </a:r>
            <a:r>
              <a:rPr lang="en-US" sz="2100" b="1" dirty="0">
                <a:solidFill>
                  <a:prstClr val="black"/>
                </a:solidFill>
                <a:latin typeface="Calibri" panose="020F0502020204030204"/>
              </a:rPr>
              <a:t>a man </a:t>
            </a:r>
            <a:r>
              <a:rPr lang="en-US" sz="2100" dirty="0">
                <a:solidFill>
                  <a:prstClr val="black"/>
                </a:solidFill>
                <a:latin typeface="Calibri" panose="020F0502020204030204"/>
              </a:rPr>
              <a:t>building a house, </a:t>
            </a:r>
            <a:r>
              <a:rPr lang="en-US" sz="2100" u="sng" dirty="0">
                <a:solidFill>
                  <a:prstClr val="black"/>
                </a:solidFill>
                <a:latin typeface="Calibri" panose="020F0502020204030204"/>
              </a:rPr>
              <a:t>who dug deep and laid the foundation on the rock</a:t>
            </a:r>
            <a:r>
              <a:rPr lang="en-US" sz="2100" dirty="0">
                <a:solidFill>
                  <a:prstClr val="black"/>
                </a:solidFill>
                <a:latin typeface="Calibri" panose="020F0502020204030204"/>
              </a:rPr>
              <a:t>. </a:t>
            </a:r>
            <a:r>
              <a:rPr lang="en-US" sz="2100" dirty="0">
                <a:solidFill>
                  <a:srgbClr val="640000"/>
                </a:solidFill>
                <a:latin typeface="Calibri" panose="020F0502020204030204"/>
              </a:rPr>
              <a:t>And when the flood arose, the stream beat vehemently against that house, and could not shake it, for it was founded on the rock.</a:t>
            </a:r>
            <a:r>
              <a:rPr lang="en-US" sz="2100" dirty="0">
                <a:solidFill>
                  <a:prstClr val="black"/>
                </a:solidFill>
                <a:latin typeface="Calibri" panose="020F0502020204030204"/>
              </a:rPr>
              <a:t> </a:t>
            </a:r>
            <a:r>
              <a:rPr lang="en-US" sz="2100" baseline="30000" dirty="0">
                <a:solidFill>
                  <a:prstClr val="black"/>
                </a:solidFill>
                <a:latin typeface="Calibri" panose="020F0502020204030204"/>
              </a:rPr>
              <a:t>49</a:t>
            </a:r>
            <a:r>
              <a:rPr lang="en-US" sz="2100" dirty="0">
                <a:solidFill>
                  <a:prstClr val="black"/>
                </a:solidFill>
                <a:latin typeface="Calibri" panose="020F0502020204030204"/>
              </a:rPr>
              <a:t> </a:t>
            </a:r>
            <a:r>
              <a:rPr lang="en-US" sz="2100" u="sng" dirty="0">
                <a:solidFill>
                  <a:prstClr val="black"/>
                </a:solidFill>
                <a:latin typeface="Calibri" panose="020F0502020204030204"/>
              </a:rPr>
              <a:t>But he who heard and did nothing is like a man who built a house on the earth without a foundation, against which the stream beat vehemently; and immediately it fell. </a:t>
            </a:r>
          </a:p>
          <a:p>
            <a:pPr algn="ctr" defTabSz="685800"/>
            <a:r>
              <a:rPr lang="en-US" sz="2100" b="1" dirty="0">
                <a:solidFill>
                  <a:prstClr val="black"/>
                </a:solidFill>
                <a:latin typeface="Calibri" panose="020F0502020204030204"/>
              </a:rPr>
              <a:t>And the ruin of that house was great</a:t>
            </a:r>
            <a:r>
              <a:rPr lang="en-US" sz="2100" dirty="0">
                <a:solidFill>
                  <a:prstClr val="black"/>
                </a:solidFill>
                <a:latin typeface="Calibri" panose="020F0502020204030204"/>
              </a:rPr>
              <a:t>."</a:t>
            </a:r>
          </a:p>
        </p:txBody>
      </p:sp>
    </p:spTree>
    <p:extLst>
      <p:ext uri="{BB962C8B-B14F-4D97-AF65-F5344CB8AC3E}">
        <p14:creationId xmlns:p14="http://schemas.microsoft.com/office/powerpoint/2010/main" val="390651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7" y="0"/>
            <a:ext cx="12005954" cy="6858000"/>
          </a:xfrm>
          <a:prstGeom prst="rect">
            <a:avLst/>
          </a:prstGeom>
        </p:spPr>
      </p:pic>
      <p:pic>
        <p:nvPicPr>
          <p:cNvPr id="6" name="Picture 5"/>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76" r="72458" b="71350"/>
          <a:stretch/>
        </p:blipFill>
        <p:spPr>
          <a:xfrm>
            <a:off x="1524000" y="0"/>
            <a:ext cx="1190818" cy="785813"/>
          </a:xfrm>
          <a:prstGeom prst="rect">
            <a:avLst/>
          </a:prstGeom>
        </p:spPr>
      </p:pic>
      <p:sp>
        <p:nvSpPr>
          <p:cNvPr id="5" name="TextBox 4"/>
          <p:cNvSpPr txBox="1"/>
          <p:nvPr/>
        </p:nvSpPr>
        <p:spPr>
          <a:xfrm>
            <a:off x="2119409" y="2923674"/>
            <a:ext cx="7868807" cy="2585323"/>
          </a:xfrm>
          <a:prstGeom prst="rect">
            <a:avLst/>
          </a:prstGeom>
          <a:noFill/>
        </p:spPr>
        <p:txBody>
          <a:bodyPr wrap="square" rtlCol="0">
            <a:spAutoFit/>
          </a:bodyPr>
          <a:lstStyle/>
          <a:p>
            <a:pPr algn="ctr" defTabSz="685800"/>
            <a:r>
              <a:rPr lang="en-US" sz="4050" dirty="0">
                <a:solidFill>
                  <a:prstClr val="black"/>
                </a:solidFill>
                <a:latin typeface="Calibri" panose="020F0502020204030204"/>
              </a:rPr>
              <a:t>Adhering to the principles </a:t>
            </a:r>
          </a:p>
          <a:p>
            <a:pPr algn="ctr" defTabSz="685800"/>
            <a:r>
              <a:rPr lang="en-US" sz="4050" dirty="0">
                <a:solidFill>
                  <a:prstClr val="black"/>
                </a:solidFill>
                <a:latin typeface="Calibri" panose="020F0502020204030204"/>
              </a:rPr>
              <a:t>of Sacred </a:t>
            </a:r>
            <a:r>
              <a:rPr lang="en-US" sz="4050" b="1" u="sng" dirty="0">
                <a:solidFill>
                  <a:prstClr val="black"/>
                </a:solidFill>
                <a:latin typeface="Calibri" panose="020F0502020204030204"/>
              </a:rPr>
              <a:t>Scripture</a:t>
            </a:r>
            <a:r>
              <a:rPr lang="en-US" sz="4050" dirty="0">
                <a:solidFill>
                  <a:prstClr val="black"/>
                </a:solidFill>
                <a:latin typeface="Calibri" panose="020F0502020204030204"/>
              </a:rPr>
              <a:t> </a:t>
            </a:r>
          </a:p>
          <a:p>
            <a:pPr algn="ctr" defTabSz="685800"/>
            <a:r>
              <a:rPr lang="en-US" sz="4050" dirty="0">
                <a:solidFill>
                  <a:prstClr val="black"/>
                </a:solidFill>
                <a:latin typeface="Calibri" panose="020F0502020204030204"/>
              </a:rPr>
              <a:t>is the only enduring foundation </a:t>
            </a:r>
          </a:p>
          <a:p>
            <a:pPr algn="ctr" defTabSz="685800"/>
            <a:r>
              <a:rPr lang="en-US" sz="4050" dirty="0">
                <a:solidFill>
                  <a:prstClr val="black"/>
                </a:solidFill>
                <a:latin typeface="Calibri" panose="020F0502020204030204"/>
              </a:rPr>
              <a:t>of all lasting relationships. </a:t>
            </a:r>
          </a:p>
        </p:txBody>
      </p:sp>
    </p:spTree>
    <p:extLst>
      <p:ext uri="{BB962C8B-B14F-4D97-AF65-F5344CB8AC3E}">
        <p14:creationId xmlns:p14="http://schemas.microsoft.com/office/powerpoint/2010/main" val="409313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7902"/>
          <a:stretch/>
        </p:blipFill>
        <p:spPr>
          <a:xfrm>
            <a:off x="118753" y="3671887"/>
            <a:ext cx="12073247" cy="3186113"/>
          </a:xfrm>
          <a:prstGeom prst="rect">
            <a:avLst/>
          </a:prstGeom>
        </p:spPr>
      </p:pic>
      <p:sp>
        <p:nvSpPr>
          <p:cNvPr id="3" name="TextBox 2"/>
          <p:cNvSpPr txBox="1"/>
          <p:nvPr/>
        </p:nvSpPr>
        <p:spPr>
          <a:xfrm>
            <a:off x="1524000" y="6415088"/>
            <a:ext cx="9144000" cy="461665"/>
          </a:xfrm>
          <a:prstGeom prst="rect">
            <a:avLst/>
          </a:prstGeom>
          <a:noFill/>
        </p:spPr>
        <p:txBody>
          <a:bodyPr wrap="square" rtlCol="0">
            <a:spAutoFit/>
          </a:bodyPr>
          <a:lstStyle/>
          <a:p>
            <a:pPr algn="ctr" defTabSz="685800"/>
            <a:r>
              <a:rPr lang="en-US" sz="2400" b="1" dirty="0">
                <a:solidFill>
                  <a:prstClr val="white"/>
                </a:solidFill>
                <a:latin typeface="Calibri" panose="020F0502020204030204"/>
              </a:rPr>
              <a:t>Romans 7:18 CSB</a:t>
            </a:r>
            <a:endParaRPr lang="en-US" sz="2400" dirty="0">
              <a:solidFill>
                <a:prstClr val="white"/>
              </a:solidFill>
              <a:latin typeface="Calibri" panose="020F0502020204030204"/>
            </a:endParaRPr>
          </a:p>
        </p:txBody>
      </p:sp>
      <p:sp>
        <p:nvSpPr>
          <p:cNvPr id="4" name="TextBox 3"/>
          <p:cNvSpPr txBox="1"/>
          <p:nvPr/>
        </p:nvSpPr>
        <p:spPr>
          <a:xfrm>
            <a:off x="1524000" y="98236"/>
            <a:ext cx="9144000" cy="3647152"/>
          </a:xfrm>
          <a:prstGeom prst="rect">
            <a:avLst/>
          </a:prstGeom>
          <a:noFill/>
        </p:spPr>
        <p:txBody>
          <a:bodyPr wrap="square" rtlCol="0">
            <a:spAutoFit/>
          </a:bodyPr>
          <a:lstStyle/>
          <a:p>
            <a:pPr algn="ctr" defTabSz="685800"/>
            <a:r>
              <a:rPr lang="en-US" sz="3300" dirty="0">
                <a:solidFill>
                  <a:prstClr val="black"/>
                </a:solidFill>
                <a:latin typeface="Calibri" panose="020F0502020204030204"/>
              </a:rPr>
              <a:t>“If you claim to be religious but don’t control your tongue, you are fooling yourself, and your religion is worthless.” </a:t>
            </a:r>
            <a:r>
              <a:rPr lang="en-US" sz="3300" b="1" baseline="30000" dirty="0">
                <a:solidFill>
                  <a:prstClr val="black"/>
                </a:solidFill>
                <a:latin typeface="Calibri" panose="020F0502020204030204"/>
              </a:rPr>
              <a:t>James 1:26 (NLT2)</a:t>
            </a:r>
            <a:r>
              <a:rPr lang="en-US" sz="3300" b="1" dirty="0">
                <a:solidFill>
                  <a:prstClr val="black"/>
                </a:solidFill>
                <a:latin typeface="Calibri" panose="020F0502020204030204"/>
              </a:rPr>
              <a:t> </a:t>
            </a:r>
            <a:br>
              <a:rPr lang="en-US" sz="3300" dirty="0">
                <a:solidFill>
                  <a:prstClr val="black"/>
                </a:solidFill>
                <a:latin typeface="Calibri" panose="020F0502020204030204"/>
              </a:rPr>
            </a:br>
            <a:endParaRPr lang="en-US" sz="3300" dirty="0">
              <a:solidFill>
                <a:prstClr val="black"/>
              </a:solidFill>
              <a:latin typeface="Calibri" panose="020F0502020204030204"/>
            </a:endParaRPr>
          </a:p>
          <a:p>
            <a:pPr algn="ctr" defTabSz="685800"/>
            <a:r>
              <a:rPr lang="en-US" sz="3300" dirty="0">
                <a:solidFill>
                  <a:prstClr val="black"/>
                </a:solidFill>
                <a:latin typeface="Calibri" panose="020F0502020204030204"/>
              </a:rPr>
              <a:t>“If anyone does not provide for his own family, especially for his own household, he has denied the faith and is worse than an unbeliever.” </a:t>
            </a:r>
            <a:r>
              <a:rPr lang="en-US" sz="3300" b="1" baseline="30000" dirty="0">
                <a:solidFill>
                  <a:prstClr val="black"/>
                </a:solidFill>
                <a:latin typeface="Calibri" panose="020F0502020204030204"/>
              </a:rPr>
              <a:t>1 Timothy 5:8 (CSB)</a:t>
            </a:r>
            <a:endParaRPr lang="en-US" sz="3300" dirty="0">
              <a:solidFill>
                <a:prstClr val="black"/>
              </a:solidFill>
              <a:latin typeface="Calibri" panose="020F0502020204030204"/>
            </a:endParaRPr>
          </a:p>
        </p:txBody>
      </p:sp>
    </p:spTree>
    <p:extLst>
      <p:ext uri="{BB962C8B-B14F-4D97-AF65-F5344CB8AC3E}">
        <p14:creationId xmlns:p14="http://schemas.microsoft.com/office/powerpoint/2010/main" val="68221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descr="Image result for A good found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151" y="1710648"/>
            <a:ext cx="9150849" cy="51473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01345" y="353138"/>
            <a:ext cx="7182479" cy="1315745"/>
          </a:xfrm>
          <a:prstGeom prst="rect">
            <a:avLst/>
          </a:prstGeom>
          <a:noFill/>
        </p:spPr>
        <p:txBody>
          <a:bodyPr wrap="none" lIns="68580" tIns="34290" rIns="68580" bIns="34290">
            <a:spAutoFit/>
          </a:bodyPr>
          <a:lstStyle/>
          <a:p>
            <a:pPr algn="ctr" defTabSz="685800"/>
            <a:r>
              <a:rPr lang="en-US" sz="4050" b="1" spc="38" dirty="0">
                <a:ln w="0"/>
                <a:solidFill>
                  <a:srgbClr val="E7E6E6"/>
                </a:solidFill>
                <a:effectLst>
                  <a:innerShdw blurRad="63500" dist="50800" dir="13500000">
                    <a:srgbClr val="000000">
                      <a:alpha val="50000"/>
                    </a:srgbClr>
                  </a:innerShdw>
                </a:effectLst>
                <a:latin typeface="Calibri" panose="020F0502020204030204"/>
              </a:rPr>
              <a:t>3. FOUNDATION INSTRUCTIONS </a:t>
            </a:r>
          </a:p>
          <a:p>
            <a:pPr algn="ctr" defTabSz="685800"/>
            <a:r>
              <a:rPr lang="en-US" sz="4050" b="1" spc="38" dirty="0">
                <a:ln w="0"/>
                <a:solidFill>
                  <a:srgbClr val="E7E6E6"/>
                </a:solidFill>
                <a:effectLst>
                  <a:innerShdw blurRad="63500" dist="50800" dir="13500000">
                    <a:srgbClr val="000000">
                      <a:alpha val="50000"/>
                    </a:srgbClr>
                  </a:innerShdw>
                </a:effectLst>
                <a:latin typeface="Calibri" panose="020F0502020204030204"/>
              </a:rPr>
              <a:t>FOR GREAT RELATIONSHIPS</a:t>
            </a:r>
          </a:p>
        </p:txBody>
      </p:sp>
    </p:spTree>
    <p:extLst>
      <p:ext uri="{BB962C8B-B14F-4D97-AF65-F5344CB8AC3E}">
        <p14:creationId xmlns:p14="http://schemas.microsoft.com/office/powerpoint/2010/main" val="200188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7902"/>
          <a:stretch/>
        </p:blipFill>
        <p:spPr>
          <a:xfrm>
            <a:off x="178129" y="3671887"/>
            <a:ext cx="11899075" cy="3186113"/>
          </a:xfrm>
          <a:prstGeom prst="rect">
            <a:avLst/>
          </a:prstGeom>
        </p:spPr>
      </p:pic>
      <p:sp>
        <p:nvSpPr>
          <p:cNvPr id="8" name="TextBox 7"/>
          <p:cNvSpPr txBox="1"/>
          <p:nvPr/>
        </p:nvSpPr>
        <p:spPr>
          <a:xfrm>
            <a:off x="1681162" y="114300"/>
            <a:ext cx="8843963" cy="4524315"/>
          </a:xfrm>
          <a:prstGeom prst="rect">
            <a:avLst/>
          </a:prstGeom>
          <a:noFill/>
        </p:spPr>
        <p:txBody>
          <a:bodyPr wrap="square" rtlCol="0">
            <a:spAutoFit/>
          </a:bodyPr>
          <a:lstStyle/>
          <a:p>
            <a:pPr algn="ctr" defTabSz="685800"/>
            <a:r>
              <a:rPr lang="en-US" sz="3600" baseline="30000" dirty="0">
                <a:solidFill>
                  <a:prstClr val="black"/>
                </a:solidFill>
                <a:latin typeface="Calibri" panose="020F0502020204030204"/>
              </a:rPr>
              <a:t>17 </a:t>
            </a:r>
            <a:r>
              <a:rPr lang="en-US" sz="3600" dirty="0">
                <a:solidFill>
                  <a:prstClr val="black"/>
                </a:solidFill>
                <a:latin typeface="Calibri" panose="020F0502020204030204"/>
              </a:rPr>
              <a:t>Command those who are rich in this present age not to be haughty, nor to </a:t>
            </a:r>
            <a:r>
              <a:rPr lang="en-US" sz="3600" b="1" dirty="0">
                <a:solidFill>
                  <a:prstClr val="black"/>
                </a:solidFill>
                <a:latin typeface="Calibri" panose="020F0502020204030204"/>
              </a:rPr>
              <a:t>trust</a:t>
            </a:r>
            <a:r>
              <a:rPr lang="en-US" sz="3600" dirty="0">
                <a:solidFill>
                  <a:prstClr val="black"/>
                </a:solidFill>
                <a:latin typeface="Calibri" panose="020F0502020204030204"/>
              </a:rPr>
              <a:t> in uncertain riches but in the living God, who gives us richly all things to enjoy. </a:t>
            </a:r>
            <a:r>
              <a:rPr lang="en-US" sz="3600" baseline="30000" dirty="0">
                <a:solidFill>
                  <a:prstClr val="black"/>
                </a:solidFill>
                <a:latin typeface="Calibri" panose="020F0502020204030204"/>
              </a:rPr>
              <a:t>18</a:t>
            </a:r>
            <a:r>
              <a:rPr lang="en-US" sz="3600" dirty="0">
                <a:solidFill>
                  <a:prstClr val="black"/>
                </a:solidFill>
                <a:latin typeface="Calibri" panose="020F0502020204030204"/>
              </a:rPr>
              <a:t> </a:t>
            </a:r>
            <a:r>
              <a:rPr lang="en-US" sz="3600" i="1" dirty="0">
                <a:solidFill>
                  <a:prstClr val="black"/>
                </a:solidFill>
                <a:latin typeface="Calibri" panose="020F0502020204030204"/>
              </a:rPr>
              <a:t>Let them</a:t>
            </a:r>
            <a:r>
              <a:rPr lang="en-US" sz="3600" dirty="0">
                <a:solidFill>
                  <a:prstClr val="black"/>
                </a:solidFill>
                <a:latin typeface="Calibri" panose="020F0502020204030204"/>
              </a:rPr>
              <a:t> </a:t>
            </a:r>
            <a:r>
              <a:rPr lang="en-US" sz="3600" b="1" dirty="0">
                <a:solidFill>
                  <a:prstClr val="black"/>
                </a:solidFill>
                <a:latin typeface="Calibri" panose="020F0502020204030204"/>
              </a:rPr>
              <a:t>do good</a:t>
            </a:r>
            <a:r>
              <a:rPr lang="en-US" sz="3600" dirty="0">
                <a:solidFill>
                  <a:prstClr val="black"/>
                </a:solidFill>
                <a:latin typeface="Calibri" panose="020F0502020204030204"/>
              </a:rPr>
              <a:t>, that they </a:t>
            </a:r>
            <a:r>
              <a:rPr lang="en-US" sz="3600" b="1" u="sng" dirty="0">
                <a:solidFill>
                  <a:prstClr val="black"/>
                </a:solidFill>
                <a:latin typeface="Calibri" panose="020F0502020204030204"/>
              </a:rPr>
              <a:t>be rich in good works</a:t>
            </a:r>
            <a:r>
              <a:rPr lang="en-US" sz="3600" dirty="0">
                <a:solidFill>
                  <a:prstClr val="black"/>
                </a:solidFill>
                <a:latin typeface="Calibri" panose="020F0502020204030204"/>
              </a:rPr>
              <a:t>, </a:t>
            </a:r>
            <a:r>
              <a:rPr lang="en-US" sz="3600" b="1" dirty="0">
                <a:solidFill>
                  <a:prstClr val="black"/>
                </a:solidFill>
                <a:latin typeface="Calibri" panose="020F0502020204030204"/>
              </a:rPr>
              <a:t>ready to give,</a:t>
            </a:r>
            <a:r>
              <a:rPr lang="en-US" sz="3600" dirty="0">
                <a:solidFill>
                  <a:prstClr val="black"/>
                </a:solidFill>
                <a:latin typeface="Calibri" panose="020F0502020204030204"/>
              </a:rPr>
              <a:t> </a:t>
            </a:r>
            <a:r>
              <a:rPr lang="en-US" sz="3600" b="1" dirty="0">
                <a:solidFill>
                  <a:prstClr val="black"/>
                </a:solidFill>
                <a:latin typeface="Calibri" panose="020F0502020204030204"/>
              </a:rPr>
              <a:t>willing to share,</a:t>
            </a:r>
            <a:r>
              <a:rPr lang="en-US" sz="3600" dirty="0">
                <a:solidFill>
                  <a:prstClr val="black"/>
                </a:solidFill>
                <a:latin typeface="Calibri" panose="020F0502020204030204"/>
              </a:rPr>
              <a:t> </a:t>
            </a:r>
            <a:r>
              <a:rPr lang="en-US" sz="3600" baseline="30000" dirty="0">
                <a:solidFill>
                  <a:prstClr val="black"/>
                </a:solidFill>
                <a:latin typeface="Calibri" panose="020F0502020204030204"/>
              </a:rPr>
              <a:t>19</a:t>
            </a:r>
            <a:r>
              <a:rPr lang="en-US" sz="3600" dirty="0">
                <a:solidFill>
                  <a:prstClr val="black"/>
                </a:solidFill>
                <a:latin typeface="Calibri" panose="020F0502020204030204"/>
              </a:rPr>
              <a:t> storing up for themselves </a:t>
            </a:r>
            <a:r>
              <a:rPr lang="en-US" sz="3600" b="1" dirty="0">
                <a:solidFill>
                  <a:prstClr val="black"/>
                </a:solidFill>
                <a:latin typeface="Calibri" panose="020F0502020204030204"/>
              </a:rPr>
              <a:t>a good </a:t>
            </a:r>
            <a:r>
              <a:rPr lang="en-US" sz="3600" b="1" u="sng" dirty="0">
                <a:solidFill>
                  <a:prstClr val="black"/>
                </a:solidFill>
                <a:latin typeface="Calibri" panose="020F0502020204030204"/>
              </a:rPr>
              <a:t>foundation</a:t>
            </a:r>
            <a:r>
              <a:rPr lang="en-US" sz="3600" b="1" dirty="0">
                <a:solidFill>
                  <a:prstClr val="black"/>
                </a:solidFill>
                <a:latin typeface="Calibri" panose="020F0502020204030204"/>
              </a:rPr>
              <a:t> </a:t>
            </a:r>
            <a:r>
              <a:rPr lang="en-US" sz="3600" dirty="0">
                <a:solidFill>
                  <a:prstClr val="black"/>
                </a:solidFill>
                <a:latin typeface="Calibri" panose="020F0502020204030204"/>
              </a:rPr>
              <a:t>for the time to come, that they may lay hold on eternal life.</a:t>
            </a:r>
          </a:p>
        </p:txBody>
      </p:sp>
      <p:sp>
        <p:nvSpPr>
          <p:cNvPr id="5" name="TextBox 4"/>
          <p:cNvSpPr txBox="1"/>
          <p:nvPr/>
        </p:nvSpPr>
        <p:spPr>
          <a:xfrm>
            <a:off x="1524000" y="6415088"/>
            <a:ext cx="9144000" cy="461665"/>
          </a:xfrm>
          <a:prstGeom prst="rect">
            <a:avLst/>
          </a:prstGeom>
          <a:noFill/>
        </p:spPr>
        <p:txBody>
          <a:bodyPr wrap="square" rtlCol="0">
            <a:spAutoFit/>
          </a:bodyPr>
          <a:lstStyle/>
          <a:p>
            <a:pPr algn="ctr" defTabSz="685800"/>
            <a:r>
              <a:rPr lang="en-US" sz="2400" b="1" dirty="0">
                <a:solidFill>
                  <a:prstClr val="white"/>
                </a:solidFill>
                <a:latin typeface="Calibri" panose="020F0502020204030204"/>
              </a:rPr>
              <a:t>1 Timothy 6:17-19 NKJV </a:t>
            </a:r>
            <a:endParaRPr lang="en-US" sz="2400" dirty="0">
              <a:solidFill>
                <a:prstClr val="white"/>
              </a:solidFill>
              <a:latin typeface="Calibri" panose="020F0502020204030204"/>
            </a:endParaRPr>
          </a:p>
        </p:txBody>
      </p:sp>
    </p:spTree>
    <p:extLst>
      <p:ext uri="{BB962C8B-B14F-4D97-AF65-F5344CB8AC3E}">
        <p14:creationId xmlns:p14="http://schemas.microsoft.com/office/powerpoint/2010/main" val="2063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78" y="0"/>
            <a:ext cx="12085122" cy="6858000"/>
          </a:xfrm>
          <a:prstGeom prst="rect">
            <a:avLst/>
          </a:prstGeom>
        </p:spPr>
      </p:pic>
      <p:pic>
        <p:nvPicPr>
          <p:cNvPr id="6" name="Picture 5"/>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76" r="72458" b="71350"/>
          <a:stretch/>
        </p:blipFill>
        <p:spPr>
          <a:xfrm>
            <a:off x="1524000" y="0"/>
            <a:ext cx="1190818" cy="785813"/>
          </a:xfrm>
          <a:prstGeom prst="rect">
            <a:avLst/>
          </a:prstGeom>
        </p:spPr>
      </p:pic>
      <p:sp>
        <p:nvSpPr>
          <p:cNvPr id="5" name="TextBox 4"/>
          <p:cNvSpPr txBox="1"/>
          <p:nvPr/>
        </p:nvSpPr>
        <p:spPr>
          <a:xfrm>
            <a:off x="2119409" y="2923673"/>
            <a:ext cx="7868807" cy="1338828"/>
          </a:xfrm>
          <a:prstGeom prst="rect">
            <a:avLst/>
          </a:prstGeom>
          <a:noFill/>
        </p:spPr>
        <p:txBody>
          <a:bodyPr wrap="square" rtlCol="0">
            <a:spAutoFit/>
          </a:bodyPr>
          <a:lstStyle/>
          <a:p>
            <a:pPr algn="ctr" defTabSz="685800"/>
            <a:r>
              <a:rPr lang="en-US" sz="4050" dirty="0">
                <a:solidFill>
                  <a:prstClr val="black"/>
                </a:solidFill>
                <a:latin typeface="Calibri" panose="020F0502020204030204"/>
              </a:rPr>
              <a:t>We build enduring relationships </a:t>
            </a:r>
          </a:p>
          <a:p>
            <a:pPr algn="ctr" defTabSz="685800"/>
            <a:r>
              <a:rPr lang="en-US" sz="4050" dirty="0">
                <a:solidFill>
                  <a:prstClr val="black"/>
                </a:solidFill>
                <a:latin typeface="Calibri" panose="020F0502020204030204"/>
              </a:rPr>
              <a:t>by being rich in </a:t>
            </a:r>
            <a:r>
              <a:rPr lang="en-US" sz="4050" u="sng" dirty="0">
                <a:solidFill>
                  <a:prstClr val="black"/>
                </a:solidFill>
                <a:latin typeface="Calibri" panose="020F0502020204030204"/>
              </a:rPr>
              <a:t>helping</a:t>
            </a:r>
            <a:r>
              <a:rPr lang="en-US" sz="4050" dirty="0">
                <a:solidFill>
                  <a:prstClr val="black"/>
                </a:solidFill>
                <a:latin typeface="Calibri" panose="020F0502020204030204"/>
              </a:rPr>
              <a:t> others</a:t>
            </a:r>
            <a:r>
              <a:rPr lang="en-US" sz="1350" dirty="0">
                <a:solidFill>
                  <a:prstClr val="black"/>
                </a:solidFill>
                <a:latin typeface="Calibri" panose="020F0502020204030204"/>
              </a:rPr>
              <a:t>.</a:t>
            </a:r>
          </a:p>
        </p:txBody>
      </p:sp>
    </p:spTree>
    <p:extLst>
      <p:ext uri="{BB962C8B-B14F-4D97-AF65-F5344CB8AC3E}">
        <p14:creationId xmlns:p14="http://schemas.microsoft.com/office/powerpoint/2010/main" val="11825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76" r="72458" b="71350"/>
          <a:stretch/>
        </p:blipFill>
        <p:spPr>
          <a:xfrm>
            <a:off x="1524000" y="0"/>
            <a:ext cx="1190818" cy="785813"/>
          </a:xfrm>
          <a:prstGeom prst="rect">
            <a:avLst/>
          </a:prstGeom>
        </p:spPr>
      </p:pic>
      <p:sp>
        <p:nvSpPr>
          <p:cNvPr id="5" name="TextBox 4"/>
          <p:cNvSpPr txBox="1"/>
          <p:nvPr/>
        </p:nvSpPr>
        <p:spPr>
          <a:xfrm>
            <a:off x="2119409" y="2923673"/>
            <a:ext cx="7868807" cy="1338828"/>
          </a:xfrm>
          <a:prstGeom prst="rect">
            <a:avLst/>
          </a:prstGeom>
          <a:noFill/>
        </p:spPr>
        <p:txBody>
          <a:bodyPr wrap="square" rtlCol="0">
            <a:spAutoFit/>
          </a:bodyPr>
          <a:lstStyle/>
          <a:p>
            <a:pPr algn="ctr" defTabSz="685800"/>
            <a:r>
              <a:rPr lang="en-US" sz="4050" dirty="0">
                <a:solidFill>
                  <a:prstClr val="black"/>
                </a:solidFill>
                <a:latin typeface="Calibri" panose="020F0502020204030204"/>
              </a:rPr>
              <a:t>We build enduring relationships </a:t>
            </a:r>
          </a:p>
          <a:p>
            <a:pPr algn="ctr" defTabSz="685800"/>
            <a:r>
              <a:rPr lang="en-US" sz="4050" dirty="0">
                <a:solidFill>
                  <a:prstClr val="black"/>
                </a:solidFill>
                <a:latin typeface="Calibri" panose="020F0502020204030204"/>
              </a:rPr>
              <a:t>by being extravagantly </a:t>
            </a:r>
            <a:r>
              <a:rPr lang="en-US" sz="4050" u="sng" dirty="0">
                <a:solidFill>
                  <a:prstClr val="black"/>
                </a:solidFill>
                <a:latin typeface="Calibri" panose="020F0502020204030204"/>
              </a:rPr>
              <a:t>generous</a:t>
            </a:r>
            <a:r>
              <a:rPr lang="en-US" sz="4050" dirty="0">
                <a:solidFill>
                  <a:prstClr val="black"/>
                </a:solidFill>
                <a:latin typeface="Calibri" panose="020F0502020204030204"/>
              </a:rPr>
              <a:t>.</a:t>
            </a:r>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365662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76" r="72458" b="71350"/>
          <a:stretch/>
        </p:blipFill>
        <p:spPr>
          <a:xfrm>
            <a:off x="1524000" y="0"/>
            <a:ext cx="1190818" cy="785813"/>
          </a:xfrm>
          <a:prstGeom prst="rect">
            <a:avLst/>
          </a:prstGeom>
        </p:spPr>
      </p:pic>
      <p:sp>
        <p:nvSpPr>
          <p:cNvPr id="5" name="TextBox 4"/>
          <p:cNvSpPr txBox="1"/>
          <p:nvPr/>
        </p:nvSpPr>
        <p:spPr>
          <a:xfrm>
            <a:off x="2119409" y="2923673"/>
            <a:ext cx="7868807" cy="1962076"/>
          </a:xfrm>
          <a:prstGeom prst="rect">
            <a:avLst/>
          </a:prstGeom>
          <a:noFill/>
        </p:spPr>
        <p:txBody>
          <a:bodyPr wrap="square" rtlCol="0">
            <a:spAutoFit/>
          </a:bodyPr>
          <a:lstStyle/>
          <a:p>
            <a:pPr algn="ctr" defTabSz="685800"/>
            <a:r>
              <a:rPr lang="en-US" sz="4050" dirty="0">
                <a:solidFill>
                  <a:prstClr val="black"/>
                </a:solidFill>
                <a:latin typeface="Calibri" panose="020F0502020204030204"/>
              </a:rPr>
              <a:t>We build enduring relationships </a:t>
            </a:r>
          </a:p>
          <a:p>
            <a:pPr algn="ctr" defTabSz="685800"/>
            <a:r>
              <a:rPr lang="en-US" sz="4050" dirty="0">
                <a:solidFill>
                  <a:prstClr val="black"/>
                </a:solidFill>
                <a:latin typeface="Calibri" panose="020F0502020204030204"/>
              </a:rPr>
              <a:t>by following the Holy Spirit’s </a:t>
            </a:r>
          </a:p>
          <a:p>
            <a:pPr algn="ctr" defTabSz="685800"/>
            <a:r>
              <a:rPr lang="en-US" sz="4050" u="sng" dirty="0">
                <a:solidFill>
                  <a:prstClr val="black"/>
                </a:solidFill>
                <a:latin typeface="Calibri" panose="020F0502020204030204"/>
              </a:rPr>
              <a:t>leading</a:t>
            </a:r>
            <a:r>
              <a:rPr lang="en-US" sz="4050" dirty="0">
                <a:solidFill>
                  <a:prstClr val="black"/>
                </a:solidFill>
                <a:latin typeface="Calibri" panose="020F0502020204030204"/>
              </a:rPr>
              <a:t> in our lives. </a:t>
            </a:r>
          </a:p>
        </p:txBody>
      </p:sp>
    </p:spTree>
    <p:extLst>
      <p:ext uri="{BB962C8B-B14F-4D97-AF65-F5344CB8AC3E}">
        <p14:creationId xmlns:p14="http://schemas.microsoft.com/office/powerpoint/2010/main" val="417957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10000"/>
            <a:alpha val="97000"/>
          </a:schemeClr>
        </a:solidFill>
        <a:effectLst/>
      </p:bgPr>
    </p:bg>
    <p:spTree>
      <p:nvGrpSpPr>
        <p:cNvPr id="1" name=""/>
        <p:cNvGrpSpPr/>
        <p:nvPr/>
      </p:nvGrpSpPr>
      <p:grpSpPr>
        <a:xfrm>
          <a:off x="0" y="0"/>
          <a:ext cx="0" cy="0"/>
          <a:chOff x="0" y="0"/>
          <a:chExt cx="0" cy="0"/>
        </a:xfrm>
      </p:grpSpPr>
      <p:pic>
        <p:nvPicPr>
          <p:cNvPr id="1026" name="Picture 2" descr="Image result for outdo one another in showing hon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1042" y="-51260"/>
            <a:ext cx="8373980" cy="6930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97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e good friends who love deeply; practice playing second fidd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04" y="0"/>
            <a:ext cx="12096996"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8482013" y="3729038"/>
            <a:ext cx="1114425" cy="0"/>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238375" y="4357687"/>
            <a:ext cx="7743825" cy="14288"/>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10013" y="4929188"/>
            <a:ext cx="4200525" cy="0"/>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36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A1D00"/>
        </a:solidFill>
        <a:effectLst/>
      </p:bgPr>
    </p:bg>
    <p:spTree>
      <p:nvGrpSpPr>
        <p:cNvPr id="1" name=""/>
        <p:cNvGrpSpPr/>
        <p:nvPr/>
      </p:nvGrpSpPr>
      <p:grpSpPr>
        <a:xfrm>
          <a:off x="0" y="0"/>
          <a:ext cx="0" cy="0"/>
          <a:chOff x="0" y="0"/>
          <a:chExt cx="0" cy="0"/>
        </a:xfrm>
      </p:grpSpPr>
      <p:pic>
        <p:nvPicPr>
          <p:cNvPr id="3074" name="Picture 2" descr="Luke 6: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79884"/>
            <a:ext cx="9144000" cy="4784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44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76" r="72458" b="71350"/>
          <a:stretch/>
        </p:blipFill>
        <p:spPr>
          <a:xfrm>
            <a:off x="1524000" y="0"/>
            <a:ext cx="1190818" cy="785813"/>
          </a:xfrm>
          <a:prstGeom prst="rect">
            <a:avLst/>
          </a:prstGeom>
        </p:spPr>
      </p:pic>
      <p:sp>
        <p:nvSpPr>
          <p:cNvPr id="5" name="TextBox 4"/>
          <p:cNvSpPr txBox="1"/>
          <p:nvPr/>
        </p:nvSpPr>
        <p:spPr>
          <a:xfrm>
            <a:off x="2119409" y="3429000"/>
            <a:ext cx="7868807" cy="1754326"/>
          </a:xfrm>
          <a:prstGeom prst="rect">
            <a:avLst/>
          </a:prstGeom>
          <a:noFill/>
        </p:spPr>
        <p:txBody>
          <a:bodyPr wrap="square" rtlCol="0">
            <a:spAutoFit/>
          </a:bodyPr>
          <a:lstStyle/>
          <a:p>
            <a:pPr algn="ctr" defTabSz="685800"/>
            <a:r>
              <a:rPr lang="en-US" sz="3600" dirty="0">
                <a:solidFill>
                  <a:prstClr val="black"/>
                </a:solidFill>
                <a:latin typeface="Calibri" panose="020F0502020204030204"/>
              </a:rPr>
              <a:t>“Whoever </a:t>
            </a:r>
            <a:r>
              <a:rPr lang="en-US" sz="3600" b="1" u="sng" dirty="0">
                <a:solidFill>
                  <a:prstClr val="black"/>
                </a:solidFill>
                <a:latin typeface="Calibri" panose="020F0502020204030204"/>
              </a:rPr>
              <a:t>COMES</a:t>
            </a:r>
            <a:r>
              <a:rPr lang="en-US" sz="3600" dirty="0">
                <a:solidFill>
                  <a:prstClr val="black"/>
                </a:solidFill>
                <a:latin typeface="Calibri" panose="020F0502020204030204"/>
              </a:rPr>
              <a:t> to Me, and </a:t>
            </a:r>
            <a:r>
              <a:rPr lang="en-US" sz="3600" b="1" u="sng" dirty="0">
                <a:solidFill>
                  <a:prstClr val="black"/>
                </a:solidFill>
                <a:latin typeface="Calibri" panose="020F0502020204030204"/>
              </a:rPr>
              <a:t>HEARS</a:t>
            </a:r>
            <a:r>
              <a:rPr lang="en-US" sz="3600" dirty="0">
                <a:solidFill>
                  <a:prstClr val="black"/>
                </a:solidFill>
                <a:latin typeface="Calibri" panose="020F0502020204030204"/>
              </a:rPr>
              <a:t> my sayings and </a:t>
            </a:r>
            <a:r>
              <a:rPr lang="en-US" sz="3600" b="1" u="sng" dirty="0">
                <a:solidFill>
                  <a:prstClr val="black"/>
                </a:solidFill>
                <a:latin typeface="Calibri" panose="020F0502020204030204"/>
              </a:rPr>
              <a:t>DOES</a:t>
            </a:r>
            <a:r>
              <a:rPr lang="en-US" sz="3600" dirty="0">
                <a:solidFill>
                  <a:prstClr val="black"/>
                </a:solidFill>
                <a:latin typeface="Calibri" panose="020F0502020204030204"/>
              </a:rPr>
              <a:t> them, </a:t>
            </a:r>
          </a:p>
          <a:p>
            <a:pPr algn="ctr" defTabSz="685800"/>
            <a:r>
              <a:rPr lang="en-US" sz="3600" dirty="0">
                <a:solidFill>
                  <a:prstClr val="black"/>
                </a:solidFill>
                <a:latin typeface="Calibri" panose="020F0502020204030204"/>
              </a:rPr>
              <a:t>I will show you whom he is like.” </a:t>
            </a:r>
          </a:p>
        </p:txBody>
      </p:sp>
    </p:spTree>
    <p:extLst>
      <p:ext uri="{BB962C8B-B14F-4D97-AF65-F5344CB8AC3E}">
        <p14:creationId xmlns:p14="http://schemas.microsoft.com/office/powerpoint/2010/main" val="292694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6" name="Picture 5"/>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76" r="72458" b="71350"/>
          <a:stretch/>
        </p:blipFill>
        <p:spPr>
          <a:xfrm>
            <a:off x="1524000" y="0"/>
            <a:ext cx="1190818" cy="785813"/>
          </a:xfrm>
          <a:prstGeom prst="rect">
            <a:avLst/>
          </a:prstGeom>
        </p:spPr>
      </p:pic>
      <p:sp>
        <p:nvSpPr>
          <p:cNvPr id="5" name="TextBox 4"/>
          <p:cNvSpPr txBox="1"/>
          <p:nvPr/>
        </p:nvSpPr>
        <p:spPr>
          <a:xfrm>
            <a:off x="2119409" y="2598823"/>
            <a:ext cx="7868807" cy="1962076"/>
          </a:xfrm>
          <a:prstGeom prst="rect">
            <a:avLst/>
          </a:prstGeom>
          <a:noFill/>
        </p:spPr>
        <p:txBody>
          <a:bodyPr wrap="square" rtlCol="0">
            <a:spAutoFit/>
          </a:bodyPr>
          <a:lstStyle/>
          <a:p>
            <a:pPr algn="ctr" defTabSz="685800"/>
            <a:r>
              <a:rPr lang="en-US" sz="4050" dirty="0">
                <a:solidFill>
                  <a:prstClr val="black"/>
                </a:solidFill>
                <a:latin typeface="Calibri" panose="020F0502020204030204"/>
              </a:rPr>
              <a:t>We build enduring relationships when we exhibit the </a:t>
            </a:r>
          </a:p>
          <a:p>
            <a:pPr algn="ctr" defTabSz="685800"/>
            <a:r>
              <a:rPr lang="en-US" sz="4050" u="sng" dirty="0">
                <a:solidFill>
                  <a:prstClr val="black"/>
                </a:solidFill>
                <a:latin typeface="Calibri" panose="020F0502020204030204"/>
              </a:rPr>
              <a:t>fruit</a:t>
            </a:r>
            <a:r>
              <a:rPr lang="en-US" sz="4050" dirty="0">
                <a:solidFill>
                  <a:prstClr val="black"/>
                </a:solidFill>
                <a:latin typeface="Calibri" panose="020F0502020204030204"/>
              </a:rPr>
              <a:t> of the Spirit. </a:t>
            </a:r>
          </a:p>
        </p:txBody>
      </p:sp>
      <p:pic>
        <p:nvPicPr>
          <p:cNvPr id="7" name="Picture 4" descr="Image result for the fruit of the spirit"/>
          <p:cNvPicPr>
            <a:picLocks noChangeAspect="1" noChangeArrowheads="1"/>
          </p:cNvPicPr>
          <p:nvPr/>
        </p:nvPicPr>
        <p:blipFill rotWithShape="1">
          <a:blip r:embed="rId4">
            <a:extLst>
              <a:ext uri="{28A0092B-C50C-407E-A947-70E740481C1C}">
                <a14:useLocalDpi xmlns:a14="http://schemas.microsoft.com/office/drawing/2010/main" val="0"/>
              </a:ext>
            </a:extLst>
          </a:blip>
          <a:srcRect t="29252" r="49474" b="53906"/>
          <a:stretch/>
        </p:blipFill>
        <p:spPr bwMode="auto">
          <a:xfrm>
            <a:off x="1866590" y="4736335"/>
            <a:ext cx="2057400" cy="6858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the fruit of the spirit"/>
          <p:cNvPicPr>
            <a:picLocks noChangeAspect="1" noChangeArrowheads="1"/>
          </p:cNvPicPr>
          <p:nvPr/>
        </p:nvPicPr>
        <p:blipFill rotWithShape="1">
          <a:blip r:embed="rId4">
            <a:extLst>
              <a:ext uri="{28A0092B-C50C-407E-A947-70E740481C1C}">
                <a14:useLocalDpi xmlns:a14="http://schemas.microsoft.com/office/drawing/2010/main" val="0"/>
              </a:ext>
            </a:extLst>
          </a:blip>
          <a:srcRect t="44765" r="49474" b="39723"/>
          <a:stretch/>
        </p:blipFill>
        <p:spPr bwMode="auto">
          <a:xfrm>
            <a:off x="1866590" y="5445244"/>
            <a:ext cx="2057400" cy="6316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mage result for the fruit of the spirit"/>
          <p:cNvPicPr>
            <a:picLocks noChangeAspect="1" noChangeArrowheads="1"/>
          </p:cNvPicPr>
          <p:nvPr/>
        </p:nvPicPr>
        <p:blipFill rotWithShape="1">
          <a:blip r:embed="rId4">
            <a:extLst>
              <a:ext uri="{28A0092B-C50C-407E-A947-70E740481C1C}">
                <a14:useLocalDpi xmlns:a14="http://schemas.microsoft.com/office/drawing/2010/main" val="0"/>
              </a:ext>
            </a:extLst>
          </a:blip>
          <a:srcRect t="59391" r="49917" b="23767"/>
          <a:stretch/>
        </p:blipFill>
        <p:spPr bwMode="auto">
          <a:xfrm>
            <a:off x="4031967" y="4741397"/>
            <a:ext cx="2039353"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result for the fruit of the spirit"/>
          <p:cNvPicPr>
            <a:picLocks noChangeAspect="1" noChangeArrowheads="1"/>
          </p:cNvPicPr>
          <p:nvPr/>
        </p:nvPicPr>
        <p:blipFill rotWithShape="1">
          <a:blip r:embed="rId4">
            <a:extLst>
              <a:ext uri="{28A0092B-C50C-407E-A947-70E740481C1C}">
                <a14:useLocalDpi xmlns:a14="http://schemas.microsoft.com/office/drawing/2010/main" val="0"/>
              </a:ext>
            </a:extLst>
          </a:blip>
          <a:srcRect t="74460" r="50360" b="9584"/>
          <a:stretch/>
        </p:blipFill>
        <p:spPr bwMode="auto">
          <a:xfrm>
            <a:off x="4031966" y="5445245"/>
            <a:ext cx="2021306" cy="6497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the fruit of the spirit"/>
          <p:cNvPicPr>
            <a:picLocks noChangeAspect="1" noChangeArrowheads="1"/>
          </p:cNvPicPr>
          <p:nvPr/>
        </p:nvPicPr>
        <p:blipFill rotWithShape="1">
          <a:blip r:embed="rId4">
            <a:extLst>
              <a:ext uri="{28A0092B-C50C-407E-A947-70E740481C1C}">
                <a14:useLocalDpi xmlns:a14="http://schemas.microsoft.com/office/drawing/2010/main" val="0"/>
              </a:ext>
            </a:extLst>
          </a:blip>
          <a:srcRect l="49917" t="14626" b="69418"/>
          <a:stretch/>
        </p:blipFill>
        <p:spPr bwMode="auto">
          <a:xfrm>
            <a:off x="6161248" y="4741398"/>
            <a:ext cx="2039352" cy="6497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 result for the fruit of the spirit"/>
          <p:cNvPicPr>
            <a:picLocks noChangeAspect="1" noChangeArrowheads="1"/>
          </p:cNvPicPr>
          <p:nvPr/>
        </p:nvPicPr>
        <p:blipFill rotWithShape="1">
          <a:blip r:embed="rId4">
            <a:extLst>
              <a:ext uri="{28A0092B-C50C-407E-A947-70E740481C1C}">
                <a14:useLocalDpi xmlns:a14="http://schemas.microsoft.com/office/drawing/2010/main" val="0"/>
              </a:ext>
            </a:extLst>
          </a:blip>
          <a:srcRect l="49917" t="29612" b="54432"/>
          <a:stretch/>
        </p:blipFill>
        <p:spPr bwMode="auto">
          <a:xfrm>
            <a:off x="6161248" y="5445244"/>
            <a:ext cx="2039353" cy="6497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the fruit of the spirit"/>
          <p:cNvPicPr>
            <a:picLocks noChangeAspect="1" noChangeArrowheads="1"/>
          </p:cNvPicPr>
          <p:nvPr/>
        </p:nvPicPr>
        <p:blipFill rotWithShape="1">
          <a:blip r:embed="rId4">
            <a:extLst>
              <a:ext uri="{28A0092B-C50C-407E-A947-70E740481C1C}">
                <a14:useLocalDpi xmlns:a14="http://schemas.microsoft.com/office/drawing/2010/main" val="0"/>
              </a:ext>
            </a:extLst>
          </a:blip>
          <a:srcRect l="49622" t="44321" b="39280"/>
          <a:stretch/>
        </p:blipFill>
        <p:spPr bwMode="auto">
          <a:xfrm>
            <a:off x="8290529" y="4723351"/>
            <a:ext cx="2051384" cy="66775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 result for the fruit of the spirit"/>
          <p:cNvPicPr>
            <a:picLocks noChangeAspect="1" noChangeArrowheads="1"/>
          </p:cNvPicPr>
          <p:nvPr/>
        </p:nvPicPr>
        <p:blipFill rotWithShape="1">
          <a:blip r:embed="rId4">
            <a:extLst>
              <a:ext uri="{28A0092B-C50C-407E-A947-70E740481C1C}">
                <a14:useLocalDpi xmlns:a14="http://schemas.microsoft.com/office/drawing/2010/main" val="0"/>
              </a:ext>
            </a:extLst>
          </a:blip>
          <a:srcRect l="49197" t="59243" b="24358"/>
          <a:stretch/>
        </p:blipFill>
        <p:spPr bwMode="auto">
          <a:xfrm>
            <a:off x="8273234" y="5445245"/>
            <a:ext cx="2068679" cy="6677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Image result for the fruit of the spirit"/>
          <p:cNvPicPr>
            <a:picLocks noChangeAspect="1" noChangeArrowheads="1"/>
          </p:cNvPicPr>
          <p:nvPr/>
        </p:nvPicPr>
        <p:blipFill rotWithShape="1">
          <a:blip r:embed="rId4">
            <a:extLst>
              <a:ext uri="{28A0092B-C50C-407E-A947-70E740481C1C}">
                <a14:useLocalDpi xmlns:a14="http://schemas.microsoft.com/office/drawing/2010/main" val="0"/>
              </a:ext>
            </a:extLst>
          </a:blip>
          <a:srcRect l="49178" t="74293" b="9307"/>
          <a:stretch/>
        </p:blipFill>
        <p:spPr bwMode="auto">
          <a:xfrm>
            <a:off x="1854559" y="6145128"/>
            <a:ext cx="2069432" cy="6677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31966" y="6156478"/>
            <a:ext cx="2021306" cy="680956"/>
          </a:xfrm>
          <a:prstGeom prst="rect">
            <a:avLst/>
          </a:prstGeom>
          <a:solidFill>
            <a:srgbClr val="FFE7FF"/>
          </a:solidFill>
        </p:spPr>
        <p:txBody>
          <a:bodyPr wrap="square" rtlCol="0">
            <a:spAutoFit/>
          </a:bodyPr>
          <a:lstStyle/>
          <a:p>
            <a:pPr defTabSz="685800"/>
            <a:r>
              <a:rPr lang="en-US" sz="1275" dirty="0">
                <a:solidFill>
                  <a:srgbClr val="FFE7FF"/>
                </a:solidFill>
                <a:latin typeface="Calibri" panose="020F0502020204030204"/>
              </a:rPr>
              <a:t>a</a:t>
            </a:r>
          </a:p>
          <a:p>
            <a:pPr defTabSz="685800"/>
            <a:r>
              <a:rPr lang="en-US" sz="1275" dirty="0">
                <a:solidFill>
                  <a:srgbClr val="FFE7FF"/>
                </a:solidFill>
                <a:latin typeface="Calibri" panose="020F0502020204030204"/>
              </a:rPr>
              <a:t>a</a:t>
            </a:r>
          </a:p>
          <a:p>
            <a:pPr defTabSz="685800"/>
            <a:r>
              <a:rPr lang="en-US" sz="1275" dirty="0">
                <a:solidFill>
                  <a:srgbClr val="FFE7FF"/>
                </a:solidFill>
                <a:latin typeface="Calibri" panose="020F0502020204030204"/>
              </a:rPr>
              <a:t>a</a:t>
            </a:r>
          </a:p>
        </p:txBody>
      </p:sp>
      <p:sp>
        <p:nvSpPr>
          <p:cNvPr id="16" name="TextBox 15"/>
          <p:cNvSpPr txBox="1"/>
          <p:nvPr/>
        </p:nvSpPr>
        <p:spPr>
          <a:xfrm>
            <a:off x="6161248" y="6150464"/>
            <a:ext cx="2021306" cy="680956"/>
          </a:xfrm>
          <a:prstGeom prst="rect">
            <a:avLst/>
          </a:prstGeom>
          <a:solidFill>
            <a:srgbClr val="C1C1FF"/>
          </a:solidFill>
        </p:spPr>
        <p:txBody>
          <a:bodyPr wrap="square" rtlCol="0">
            <a:spAutoFit/>
          </a:bodyPr>
          <a:lstStyle/>
          <a:p>
            <a:pPr defTabSz="685800"/>
            <a:r>
              <a:rPr lang="en-US" sz="1275" dirty="0">
                <a:solidFill>
                  <a:srgbClr val="C1C1FF"/>
                </a:solidFill>
                <a:latin typeface="Calibri" panose="020F0502020204030204"/>
              </a:rPr>
              <a:t>a</a:t>
            </a:r>
          </a:p>
          <a:p>
            <a:pPr defTabSz="685800"/>
            <a:r>
              <a:rPr lang="en-US" sz="1275" dirty="0">
                <a:solidFill>
                  <a:srgbClr val="C1C1FF"/>
                </a:solidFill>
                <a:latin typeface="Calibri" panose="020F0502020204030204"/>
              </a:rPr>
              <a:t>a</a:t>
            </a:r>
          </a:p>
          <a:p>
            <a:pPr defTabSz="685800"/>
            <a:r>
              <a:rPr lang="en-US" sz="1275" dirty="0">
                <a:solidFill>
                  <a:srgbClr val="C1C1FF"/>
                </a:solidFill>
                <a:latin typeface="Calibri" panose="020F0502020204030204"/>
              </a:rPr>
              <a:t>a</a:t>
            </a:r>
          </a:p>
        </p:txBody>
      </p:sp>
      <p:sp>
        <p:nvSpPr>
          <p:cNvPr id="17" name="TextBox 16"/>
          <p:cNvSpPr txBox="1"/>
          <p:nvPr/>
        </p:nvSpPr>
        <p:spPr>
          <a:xfrm>
            <a:off x="8314591" y="6137352"/>
            <a:ext cx="2021306" cy="680956"/>
          </a:xfrm>
          <a:prstGeom prst="rect">
            <a:avLst/>
          </a:prstGeom>
          <a:solidFill>
            <a:schemeClr val="accent2">
              <a:lumMod val="40000"/>
              <a:lumOff val="60000"/>
            </a:schemeClr>
          </a:solidFill>
        </p:spPr>
        <p:txBody>
          <a:bodyPr wrap="square" rtlCol="0">
            <a:spAutoFit/>
          </a:bodyPr>
          <a:lstStyle/>
          <a:p>
            <a:pPr defTabSz="685800"/>
            <a:r>
              <a:rPr lang="en-US" sz="1275" dirty="0">
                <a:solidFill>
                  <a:srgbClr val="FFCCFF"/>
                </a:solidFill>
                <a:latin typeface="Calibri" panose="020F0502020204030204"/>
              </a:rPr>
              <a:t>a</a:t>
            </a:r>
          </a:p>
          <a:p>
            <a:pPr defTabSz="685800"/>
            <a:r>
              <a:rPr lang="en-US" sz="1275" dirty="0">
                <a:solidFill>
                  <a:srgbClr val="FFCCFF"/>
                </a:solidFill>
                <a:latin typeface="Calibri" panose="020F0502020204030204"/>
              </a:rPr>
              <a:t>a</a:t>
            </a:r>
          </a:p>
          <a:p>
            <a:pPr defTabSz="685800"/>
            <a:r>
              <a:rPr lang="en-US" sz="1275" dirty="0">
                <a:solidFill>
                  <a:srgbClr val="FFCCFF"/>
                </a:solidFill>
                <a:latin typeface="Calibri" panose="020F0502020204030204"/>
              </a:rPr>
              <a:t>aw</a:t>
            </a:r>
          </a:p>
        </p:txBody>
      </p:sp>
      <p:cxnSp>
        <p:nvCxnSpPr>
          <p:cNvPr id="18" name="Straight Connector 17"/>
          <p:cNvCxnSpPr/>
          <p:nvPr/>
        </p:nvCxnSpPr>
        <p:spPr>
          <a:xfrm>
            <a:off x="4031966" y="6156478"/>
            <a:ext cx="202130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161248" y="6186557"/>
            <a:ext cx="202130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285399" y="6170834"/>
            <a:ext cx="202130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031966" y="6776104"/>
            <a:ext cx="202130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161248" y="6766397"/>
            <a:ext cx="202130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287279" y="6776104"/>
            <a:ext cx="202130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088606" y="6145128"/>
            <a:ext cx="14288" cy="65873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196724" y="6179563"/>
            <a:ext cx="0" cy="57984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309811" y="6186558"/>
            <a:ext cx="4781" cy="617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299561" y="6155401"/>
            <a:ext cx="0" cy="61099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182553" y="6150461"/>
            <a:ext cx="0" cy="64476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61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Image result for Then you won’t be doing what your sinful nature cra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944" y="-6610"/>
            <a:ext cx="6864608" cy="6864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21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7902"/>
          <a:stretch/>
        </p:blipFill>
        <p:spPr>
          <a:xfrm>
            <a:off x="83127" y="3690640"/>
            <a:ext cx="12108873" cy="3186113"/>
          </a:xfrm>
          <a:prstGeom prst="rect">
            <a:avLst/>
          </a:prstGeom>
        </p:spPr>
      </p:pic>
      <p:sp>
        <p:nvSpPr>
          <p:cNvPr id="8" name="TextBox 7"/>
          <p:cNvSpPr txBox="1"/>
          <p:nvPr/>
        </p:nvSpPr>
        <p:spPr>
          <a:xfrm>
            <a:off x="1524000" y="57150"/>
            <a:ext cx="9144000" cy="4455066"/>
          </a:xfrm>
          <a:prstGeom prst="rect">
            <a:avLst/>
          </a:prstGeom>
          <a:noFill/>
        </p:spPr>
        <p:txBody>
          <a:bodyPr wrap="square" rtlCol="0">
            <a:spAutoFit/>
          </a:bodyPr>
          <a:lstStyle/>
          <a:p>
            <a:pPr algn="ctr" defTabSz="685800"/>
            <a:r>
              <a:rPr lang="en-US" sz="3150" baseline="30000" dirty="0">
                <a:solidFill>
                  <a:prstClr val="black"/>
                </a:solidFill>
                <a:latin typeface="Calibri" panose="020F0502020204030204"/>
              </a:rPr>
              <a:t>16</a:t>
            </a:r>
            <a:r>
              <a:rPr lang="en-US" sz="3150" dirty="0">
                <a:solidFill>
                  <a:prstClr val="black"/>
                </a:solidFill>
                <a:latin typeface="Calibri" panose="020F0502020204030204"/>
              </a:rPr>
              <a:t> So I say, let the Holy Spirit guide your lives. Then you won’t be doing what your sinful nature craves. </a:t>
            </a:r>
            <a:r>
              <a:rPr lang="en-US" sz="3150" baseline="30000" dirty="0">
                <a:solidFill>
                  <a:prstClr val="black"/>
                </a:solidFill>
                <a:latin typeface="Calibri" panose="020F0502020204030204"/>
              </a:rPr>
              <a:t>17</a:t>
            </a:r>
            <a:r>
              <a:rPr lang="en-US" sz="3150" dirty="0">
                <a:solidFill>
                  <a:prstClr val="black"/>
                </a:solidFill>
                <a:latin typeface="Calibri" panose="020F0502020204030204"/>
              </a:rPr>
              <a:t> The sinful nature wants to do evil, which is just the opposite of what the Spirit wants. And the Spirit gives us desires that are the opposite of what the sinful nature desires. These two forces are constantly fighting each other, so you are not free to carry out your good intentions. </a:t>
            </a:r>
            <a:r>
              <a:rPr lang="en-US" sz="3150" baseline="30000" dirty="0">
                <a:solidFill>
                  <a:prstClr val="black"/>
                </a:solidFill>
                <a:latin typeface="Calibri" panose="020F0502020204030204"/>
              </a:rPr>
              <a:t>18</a:t>
            </a:r>
            <a:r>
              <a:rPr lang="en-US" sz="3150" dirty="0">
                <a:solidFill>
                  <a:prstClr val="black"/>
                </a:solidFill>
                <a:latin typeface="Calibri" panose="020F0502020204030204"/>
              </a:rPr>
              <a:t> But when you are directed by the Spirit, you are not under obligation to the law of Moses. </a:t>
            </a:r>
          </a:p>
        </p:txBody>
      </p:sp>
      <p:sp>
        <p:nvSpPr>
          <p:cNvPr id="9" name="TextBox 8"/>
          <p:cNvSpPr txBox="1"/>
          <p:nvPr/>
        </p:nvSpPr>
        <p:spPr>
          <a:xfrm>
            <a:off x="1524000" y="6415088"/>
            <a:ext cx="9144000" cy="461665"/>
          </a:xfrm>
          <a:prstGeom prst="rect">
            <a:avLst/>
          </a:prstGeom>
          <a:noFill/>
        </p:spPr>
        <p:txBody>
          <a:bodyPr wrap="square" rtlCol="0">
            <a:spAutoFit/>
          </a:bodyPr>
          <a:lstStyle/>
          <a:p>
            <a:pPr algn="ctr" defTabSz="685800"/>
            <a:r>
              <a:rPr lang="en-US" sz="2400" b="1" dirty="0">
                <a:solidFill>
                  <a:prstClr val="white"/>
                </a:solidFill>
                <a:latin typeface="Calibri" panose="020F0502020204030204"/>
              </a:rPr>
              <a:t>Galatians 5:16-25 NLT2 </a:t>
            </a:r>
            <a:endParaRPr lang="en-US" sz="2400" dirty="0">
              <a:solidFill>
                <a:prstClr val="white"/>
              </a:solidFill>
              <a:latin typeface="Calibri" panose="020F0502020204030204"/>
            </a:endParaRPr>
          </a:p>
        </p:txBody>
      </p:sp>
    </p:spTree>
    <p:extLst>
      <p:ext uri="{BB962C8B-B14F-4D97-AF65-F5344CB8AC3E}">
        <p14:creationId xmlns:p14="http://schemas.microsoft.com/office/powerpoint/2010/main" val="7432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7902"/>
          <a:stretch/>
        </p:blipFill>
        <p:spPr>
          <a:xfrm>
            <a:off x="95003" y="3671887"/>
            <a:ext cx="12096997" cy="3186113"/>
          </a:xfrm>
          <a:prstGeom prst="rect">
            <a:avLst/>
          </a:prstGeom>
        </p:spPr>
      </p:pic>
      <p:sp>
        <p:nvSpPr>
          <p:cNvPr id="8" name="TextBox 7"/>
          <p:cNvSpPr txBox="1"/>
          <p:nvPr/>
        </p:nvSpPr>
        <p:spPr>
          <a:xfrm>
            <a:off x="1681162" y="114300"/>
            <a:ext cx="8843963" cy="4455066"/>
          </a:xfrm>
          <a:prstGeom prst="rect">
            <a:avLst/>
          </a:prstGeom>
          <a:noFill/>
        </p:spPr>
        <p:txBody>
          <a:bodyPr wrap="square" rtlCol="0">
            <a:spAutoFit/>
          </a:bodyPr>
          <a:lstStyle/>
          <a:p>
            <a:pPr algn="ctr" defTabSz="685800"/>
            <a:r>
              <a:rPr lang="en-US" sz="3150" baseline="30000" dirty="0">
                <a:solidFill>
                  <a:prstClr val="black"/>
                </a:solidFill>
                <a:latin typeface="Calibri" panose="020F0502020204030204"/>
              </a:rPr>
              <a:t>19</a:t>
            </a:r>
            <a:r>
              <a:rPr lang="en-US" sz="3150" dirty="0">
                <a:solidFill>
                  <a:prstClr val="black"/>
                </a:solidFill>
                <a:latin typeface="Calibri" panose="020F0502020204030204"/>
              </a:rPr>
              <a:t> When you follow the desires of your sinful nature, the results are very clear: sexual immorality, impurity, lustful pleasures, </a:t>
            </a:r>
            <a:r>
              <a:rPr lang="en-US" sz="3150" baseline="30000" dirty="0">
                <a:solidFill>
                  <a:prstClr val="black"/>
                </a:solidFill>
                <a:latin typeface="Calibri" panose="020F0502020204030204"/>
              </a:rPr>
              <a:t>20 </a:t>
            </a:r>
            <a:r>
              <a:rPr lang="en-US" sz="3150" dirty="0">
                <a:solidFill>
                  <a:prstClr val="black"/>
                </a:solidFill>
                <a:latin typeface="Calibri" panose="020F0502020204030204"/>
              </a:rPr>
              <a:t>idolatry, sorcery, hostility, quarreling, jealousy, outbursts of anger, selfish ambition, dissension, division, </a:t>
            </a:r>
            <a:r>
              <a:rPr lang="en-US" sz="3150" baseline="30000" dirty="0">
                <a:solidFill>
                  <a:prstClr val="black"/>
                </a:solidFill>
                <a:latin typeface="Calibri" panose="020F0502020204030204"/>
              </a:rPr>
              <a:t>21</a:t>
            </a:r>
            <a:r>
              <a:rPr lang="en-US" sz="3150" dirty="0">
                <a:solidFill>
                  <a:prstClr val="black"/>
                </a:solidFill>
                <a:latin typeface="Calibri" panose="020F0502020204030204"/>
              </a:rPr>
              <a:t> envy, drunkenness, wild parties, and other sins like these. Let me tell you again, as I have before, that anyone living that sort of life will not inherit the Kingdom of God. </a:t>
            </a:r>
          </a:p>
        </p:txBody>
      </p:sp>
      <p:sp>
        <p:nvSpPr>
          <p:cNvPr id="5" name="TextBox 4"/>
          <p:cNvSpPr txBox="1"/>
          <p:nvPr/>
        </p:nvSpPr>
        <p:spPr>
          <a:xfrm>
            <a:off x="1524000" y="6415088"/>
            <a:ext cx="9144000" cy="461665"/>
          </a:xfrm>
          <a:prstGeom prst="rect">
            <a:avLst/>
          </a:prstGeom>
          <a:noFill/>
        </p:spPr>
        <p:txBody>
          <a:bodyPr wrap="square" rtlCol="0">
            <a:spAutoFit/>
          </a:bodyPr>
          <a:lstStyle/>
          <a:p>
            <a:pPr algn="ctr" defTabSz="685800"/>
            <a:r>
              <a:rPr lang="en-US" sz="2400" b="1" dirty="0">
                <a:solidFill>
                  <a:prstClr val="white"/>
                </a:solidFill>
                <a:latin typeface="Calibri" panose="020F0502020204030204"/>
              </a:rPr>
              <a:t>Galatians 5:16-25 NLT2 </a:t>
            </a:r>
            <a:endParaRPr lang="en-US" sz="2400" dirty="0">
              <a:solidFill>
                <a:prstClr val="white"/>
              </a:solidFill>
              <a:latin typeface="Calibri" panose="020F0502020204030204"/>
            </a:endParaRPr>
          </a:p>
        </p:txBody>
      </p:sp>
    </p:spTree>
    <p:extLst>
      <p:ext uri="{BB962C8B-B14F-4D97-AF65-F5344CB8AC3E}">
        <p14:creationId xmlns:p14="http://schemas.microsoft.com/office/powerpoint/2010/main" val="190339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7902"/>
          <a:stretch/>
        </p:blipFill>
        <p:spPr>
          <a:xfrm>
            <a:off x="106878" y="3671887"/>
            <a:ext cx="12085122" cy="3186113"/>
          </a:xfrm>
          <a:prstGeom prst="rect">
            <a:avLst/>
          </a:prstGeom>
        </p:spPr>
      </p:pic>
      <p:sp>
        <p:nvSpPr>
          <p:cNvPr id="8" name="TextBox 7"/>
          <p:cNvSpPr txBox="1"/>
          <p:nvPr/>
        </p:nvSpPr>
        <p:spPr>
          <a:xfrm>
            <a:off x="1681162" y="114300"/>
            <a:ext cx="8843963" cy="3970318"/>
          </a:xfrm>
          <a:prstGeom prst="rect">
            <a:avLst/>
          </a:prstGeom>
          <a:noFill/>
        </p:spPr>
        <p:txBody>
          <a:bodyPr wrap="square" rtlCol="0">
            <a:spAutoFit/>
          </a:bodyPr>
          <a:lstStyle/>
          <a:p>
            <a:pPr algn="ctr" defTabSz="685800"/>
            <a:r>
              <a:rPr lang="en-US" sz="3150" baseline="30000" dirty="0">
                <a:solidFill>
                  <a:prstClr val="black"/>
                </a:solidFill>
                <a:latin typeface="Calibri" panose="020F0502020204030204"/>
              </a:rPr>
              <a:t>22 </a:t>
            </a:r>
            <a:r>
              <a:rPr lang="en-US" sz="3150" dirty="0">
                <a:solidFill>
                  <a:prstClr val="black"/>
                </a:solidFill>
                <a:latin typeface="Calibri" panose="020F0502020204030204"/>
              </a:rPr>
              <a:t>But the Holy Spirit produces this kind of fruit in our lives: love, joy, peace, patience, kindness, goodness, faithfulness, </a:t>
            </a:r>
            <a:r>
              <a:rPr lang="en-US" sz="3150" baseline="30000" dirty="0">
                <a:solidFill>
                  <a:prstClr val="black"/>
                </a:solidFill>
                <a:latin typeface="Calibri" panose="020F0502020204030204"/>
              </a:rPr>
              <a:t>23</a:t>
            </a:r>
            <a:r>
              <a:rPr lang="en-US" sz="3150" dirty="0">
                <a:solidFill>
                  <a:prstClr val="black"/>
                </a:solidFill>
                <a:latin typeface="Calibri" panose="020F0502020204030204"/>
              </a:rPr>
              <a:t> gentleness, and self-control. There is no law against these things! </a:t>
            </a:r>
            <a:r>
              <a:rPr lang="en-US" sz="3150" baseline="30000" dirty="0">
                <a:solidFill>
                  <a:prstClr val="black"/>
                </a:solidFill>
                <a:latin typeface="Calibri" panose="020F0502020204030204"/>
              </a:rPr>
              <a:t>24</a:t>
            </a:r>
            <a:r>
              <a:rPr lang="en-US" sz="3150" dirty="0">
                <a:solidFill>
                  <a:prstClr val="black"/>
                </a:solidFill>
                <a:latin typeface="Calibri" panose="020F0502020204030204"/>
              </a:rPr>
              <a:t> Those who belong to Christ Jesus have nailed the passions and desires of their sinful nature to his cross and crucified them there. </a:t>
            </a:r>
            <a:r>
              <a:rPr lang="en-US" sz="3150" baseline="30000" dirty="0">
                <a:solidFill>
                  <a:prstClr val="black"/>
                </a:solidFill>
                <a:latin typeface="Calibri" panose="020F0502020204030204"/>
              </a:rPr>
              <a:t>25</a:t>
            </a:r>
            <a:r>
              <a:rPr lang="en-US" sz="3150" dirty="0">
                <a:solidFill>
                  <a:prstClr val="black"/>
                </a:solidFill>
                <a:latin typeface="Calibri" panose="020F0502020204030204"/>
              </a:rPr>
              <a:t> Since we are living by the Spirit, let us follow the Spirit’s leading in every part of our lives. </a:t>
            </a:r>
          </a:p>
        </p:txBody>
      </p:sp>
      <p:sp>
        <p:nvSpPr>
          <p:cNvPr id="5" name="TextBox 4"/>
          <p:cNvSpPr txBox="1"/>
          <p:nvPr/>
        </p:nvSpPr>
        <p:spPr>
          <a:xfrm>
            <a:off x="1524000" y="6415088"/>
            <a:ext cx="9144000" cy="461665"/>
          </a:xfrm>
          <a:prstGeom prst="rect">
            <a:avLst/>
          </a:prstGeom>
          <a:noFill/>
        </p:spPr>
        <p:txBody>
          <a:bodyPr wrap="square" rtlCol="0">
            <a:spAutoFit/>
          </a:bodyPr>
          <a:lstStyle/>
          <a:p>
            <a:pPr algn="ctr" defTabSz="685800"/>
            <a:r>
              <a:rPr lang="en-US" sz="2400" b="1" dirty="0">
                <a:solidFill>
                  <a:prstClr val="white"/>
                </a:solidFill>
                <a:latin typeface="Calibri" panose="020F0502020204030204"/>
              </a:rPr>
              <a:t>Galatians 5:16-25 NLT2 </a:t>
            </a:r>
            <a:endParaRPr lang="en-US" sz="2400" dirty="0">
              <a:solidFill>
                <a:prstClr val="white"/>
              </a:solidFill>
              <a:latin typeface="Calibri" panose="020F0502020204030204"/>
            </a:endParaRPr>
          </a:p>
        </p:txBody>
      </p:sp>
    </p:spTree>
    <p:extLst>
      <p:ext uri="{BB962C8B-B14F-4D97-AF65-F5344CB8AC3E}">
        <p14:creationId xmlns:p14="http://schemas.microsoft.com/office/powerpoint/2010/main" val="376866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vow renewal serv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7686"/>
            <a:ext cx="12192000" cy="60903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vow renewal service"/>
          <p:cNvPicPr>
            <a:picLocks noChangeAspect="1" noChangeArrowheads="1"/>
          </p:cNvPicPr>
          <p:nvPr/>
        </p:nvPicPr>
        <p:blipFill rotWithShape="1">
          <a:blip r:embed="rId2">
            <a:extLst>
              <a:ext uri="{28A0092B-C50C-407E-A947-70E740481C1C}">
                <a14:useLocalDpi xmlns:a14="http://schemas.microsoft.com/office/drawing/2010/main" val="0"/>
              </a:ext>
            </a:extLst>
          </a:blip>
          <a:srcRect b="63698"/>
          <a:stretch/>
        </p:blipFill>
        <p:spPr bwMode="auto">
          <a:xfrm>
            <a:off x="-81420" y="-76594"/>
            <a:ext cx="12273420" cy="29581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vow renewal ser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285" y="3590748"/>
            <a:ext cx="2757488" cy="27574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0" y="1028951"/>
            <a:ext cx="9145707" cy="900246"/>
          </a:xfrm>
          <a:prstGeom prst="rect">
            <a:avLst/>
          </a:prstGeom>
          <a:noFill/>
        </p:spPr>
        <p:txBody>
          <a:bodyPr wrap="square" lIns="68580" tIns="34290" rIns="68580" bIns="34290">
            <a:spAutoFit/>
          </a:bodyPr>
          <a:lstStyle/>
          <a:p>
            <a:pPr algn="ctr" defTabSz="685800"/>
            <a:r>
              <a:rPr lang="en-US" sz="5400" dirty="0">
                <a:ln w="0">
                  <a:solidFill>
                    <a:srgbClr val="CC9900"/>
                  </a:solidFill>
                </a:ln>
                <a:solidFill>
                  <a:srgbClr val="000066"/>
                </a:solidFill>
                <a:effectLst>
                  <a:outerShdw blurRad="38100" dist="19050" dir="2700000" algn="tl" rotWithShape="0">
                    <a:prstClr val="black">
                      <a:alpha val="40000"/>
                    </a:prstClr>
                  </a:outerShdw>
                </a:effectLst>
                <a:latin typeface="Alex Brush" panose="02000400000000000000" pitchFamily="2" charset="0"/>
              </a:rPr>
              <a:t>Vow Renewal Ceremony</a:t>
            </a:r>
          </a:p>
        </p:txBody>
      </p:sp>
    </p:spTree>
    <p:extLst>
      <p:ext uri="{BB962C8B-B14F-4D97-AF65-F5344CB8AC3E}">
        <p14:creationId xmlns:p14="http://schemas.microsoft.com/office/powerpoint/2010/main" val="420677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descr="Image result for A good found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151" y="1710648"/>
            <a:ext cx="9150849" cy="51473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02962" y="497517"/>
            <a:ext cx="6779228" cy="692497"/>
          </a:xfrm>
          <a:prstGeom prst="rect">
            <a:avLst/>
          </a:prstGeom>
          <a:noFill/>
        </p:spPr>
        <p:txBody>
          <a:bodyPr wrap="none" lIns="68580" tIns="34290" rIns="68580" bIns="34290">
            <a:spAutoFit/>
          </a:bodyPr>
          <a:lstStyle/>
          <a:p>
            <a:pPr algn="ctr" defTabSz="685800"/>
            <a:r>
              <a:rPr lang="en-US" sz="4050" b="1" spc="38" dirty="0">
                <a:ln w="0"/>
                <a:solidFill>
                  <a:srgbClr val="E7E6E6"/>
                </a:solidFill>
                <a:effectLst>
                  <a:innerShdw blurRad="63500" dist="50800" dir="13500000">
                    <a:srgbClr val="000000">
                      <a:alpha val="50000"/>
                    </a:srgbClr>
                  </a:innerShdw>
                </a:effectLst>
                <a:latin typeface="Calibri" panose="020F0502020204030204"/>
              </a:rPr>
              <a:t>1. A FOUNDATION THAT LASTS</a:t>
            </a:r>
          </a:p>
        </p:txBody>
      </p:sp>
    </p:spTree>
    <p:extLst>
      <p:ext uri="{BB962C8B-B14F-4D97-AF65-F5344CB8AC3E}">
        <p14:creationId xmlns:p14="http://schemas.microsoft.com/office/powerpoint/2010/main" val="90795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7902"/>
          <a:stretch/>
        </p:blipFill>
        <p:spPr>
          <a:xfrm>
            <a:off x="196770" y="4720322"/>
            <a:ext cx="11995230" cy="2137678"/>
          </a:xfrm>
          <a:prstGeom prst="rect">
            <a:avLst/>
          </a:prstGeom>
        </p:spPr>
      </p:pic>
      <p:sp>
        <p:nvSpPr>
          <p:cNvPr id="8" name="TextBox 7"/>
          <p:cNvSpPr txBox="1"/>
          <p:nvPr/>
        </p:nvSpPr>
        <p:spPr>
          <a:xfrm>
            <a:off x="0" y="94596"/>
            <a:ext cx="5994508" cy="3647152"/>
          </a:xfrm>
          <a:prstGeom prst="rect">
            <a:avLst/>
          </a:prstGeom>
          <a:noFill/>
        </p:spPr>
        <p:txBody>
          <a:bodyPr wrap="square" rtlCol="0">
            <a:spAutoFit/>
          </a:bodyPr>
          <a:lstStyle/>
          <a:p>
            <a:pPr algn="ctr" defTabSz="685800"/>
            <a:r>
              <a:rPr lang="en-US" sz="2100" baseline="30000" dirty="0">
                <a:solidFill>
                  <a:prstClr val="black"/>
                </a:solidFill>
                <a:latin typeface="Calibri" panose="020F0502020204030204"/>
              </a:rPr>
              <a:t>24 </a:t>
            </a:r>
            <a:r>
              <a:rPr lang="en-US" sz="2100" dirty="0">
                <a:solidFill>
                  <a:prstClr val="black"/>
                </a:solidFill>
                <a:latin typeface="Calibri" panose="020F0502020204030204"/>
              </a:rPr>
              <a:t>"Therefore </a:t>
            </a:r>
            <a:r>
              <a:rPr lang="en-US" sz="2100" b="1" dirty="0">
                <a:solidFill>
                  <a:prstClr val="black"/>
                </a:solidFill>
                <a:latin typeface="Calibri" panose="020F0502020204030204"/>
              </a:rPr>
              <a:t>whoever</a:t>
            </a:r>
            <a:r>
              <a:rPr lang="en-US" sz="2100" dirty="0">
                <a:solidFill>
                  <a:prstClr val="black"/>
                </a:solidFill>
                <a:latin typeface="Calibri" panose="020F0502020204030204"/>
              </a:rPr>
              <a:t> </a:t>
            </a:r>
            <a:r>
              <a:rPr lang="en-US" sz="2100" u="sng" dirty="0">
                <a:solidFill>
                  <a:prstClr val="black"/>
                </a:solidFill>
                <a:latin typeface="Calibri" panose="020F0502020204030204"/>
              </a:rPr>
              <a:t>hears</a:t>
            </a:r>
            <a:r>
              <a:rPr lang="en-US" sz="2100" dirty="0">
                <a:solidFill>
                  <a:prstClr val="black"/>
                </a:solidFill>
                <a:latin typeface="Calibri" panose="020F0502020204030204"/>
              </a:rPr>
              <a:t> these sayings of Mine, and </a:t>
            </a:r>
            <a:r>
              <a:rPr lang="en-US" sz="2100" u="sng" dirty="0">
                <a:solidFill>
                  <a:prstClr val="black"/>
                </a:solidFill>
                <a:latin typeface="Calibri" panose="020F0502020204030204"/>
              </a:rPr>
              <a:t>does</a:t>
            </a:r>
            <a:r>
              <a:rPr lang="en-US" sz="2100" dirty="0">
                <a:solidFill>
                  <a:prstClr val="black"/>
                </a:solidFill>
                <a:latin typeface="Calibri" panose="020F0502020204030204"/>
              </a:rPr>
              <a:t> them, I will liken him to </a:t>
            </a:r>
            <a:r>
              <a:rPr lang="en-US" sz="2100" b="1" dirty="0">
                <a:solidFill>
                  <a:prstClr val="black"/>
                </a:solidFill>
                <a:latin typeface="Calibri" panose="020F0502020204030204"/>
              </a:rPr>
              <a:t>a wise man </a:t>
            </a:r>
            <a:r>
              <a:rPr lang="en-US" sz="2100" dirty="0">
                <a:solidFill>
                  <a:prstClr val="black"/>
                </a:solidFill>
                <a:latin typeface="Calibri" panose="020F0502020204030204"/>
              </a:rPr>
              <a:t>who </a:t>
            </a:r>
            <a:r>
              <a:rPr lang="en-US" sz="2100" b="1" dirty="0">
                <a:solidFill>
                  <a:prstClr val="black"/>
                </a:solidFill>
                <a:latin typeface="Calibri" panose="020F0502020204030204"/>
              </a:rPr>
              <a:t>built his house on the rock</a:t>
            </a:r>
            <a:r>
              <a:rPr lang="en-US" sz="2100" dirty="0">
                <a:solidFill>
                  <a:prstClr val="black"/>
                </a:solidFill>
                <a:latin typeface="Calibri" panose="020F0502020204030204"/>
              </a:rPr>
              <a:t>: </a:t>
            </a:r>
            <a:r>
              <a:rPr lang="en-US" sz="2100" baseline="30000" dirty="0">
                <a:solidFill>
                  <a:prstClr val="black"/>
                </a:solidFill>
                <a:latin typeface="Calibri" panose="020F0502020204030204"/>
              </a:rPr>
              <a:t>25</a:t>
            </a:r>
            <a:r>
              <a:rPr lang="en-US" sz="2100" dirty="0">
                <a:solidFill>
                  <a:prstClr val="black"/>
                </a:solidFill>
                <a:latin typeface="Calibri" panose="020F0502020204030204"/>
              </a:rPr>
              <a:t> </a:t>
            </a:r>
            <a:r>
              <a:rPr lang="en-US" sz="2100" dirty="0">
                <a:solidFill>
                  <a:srgbClr val="640000"/>
                </a:solidFill>
                <a:latin typeface="Calibri" panose="020F0502020204030204"/>
              </a:rPr>
              <a:t>and the rain descended, the floods came, and the winds blew and beat on that house; and it did not fall, for it was founded on the rock.</a:t>
            </a:r>
            <a:r>
              <a:rPr lang="en-US" sz="2100" dirty="0">
                <a:solidFill>
                  <a:prstClr val="black"/>
                </a:solidFill>
                <a:latin typeface="Calibri" panose="020F0502020204030204"/>
              </a:rPr>
              <a:t> </a:t>
            </a:r>
            <a:r>
              <a:rPr lang="en-US" sz="2100" baseline="30000" dirty="0">
                <a:solidFill>
                  <a:prstClr val="black"/>
                </a:solidFill>
                <a:latin typeface="Calibri" panose="020F0502020204030204"/>
              </a:rPr>
              <a:t>26</a:t>
            </a:r>
            <a:r>
              <a:rPr lang="en-US" sz="2100" dirty="0">
                <a:solidFill>
                  <a:prstClr val="black"/>
                </a:solidFill>
                <a:latin typeface="Calibri" panose="020F0502020204030204"/>
              </a:rPr>
              <a:t> But </a:t>
            </a:r>
            <a:r>
              <a:rPr lang="en-US" sz="2100" u="sng" dirty="0">
                <a:solidFill>
                  <a:prstClr val="black"/>
                </a:solidFill>
                <a:latin typeface="Calibri" panose="020F0502020204030204"/>
              </a:rPr>
              <a:t>everyone who hears these sayings of Mine</a:t>
            </a:r>
            <a:r>
              <a:rPr lang="en-US" sz="2100" dirty="0">
                <a:solidFill>
                  <a:prstClr val="black"/>
                </a:solidFill>
                <a:latin typeface="Calibri" panose="020F0502020204030204"/>
              </a:rPr>
              <a:t>, </a:t>
            </a:r>
            <a:r>
              <a:rPr lang="en-US" sz="2100" u="sng" dirty="0">
                <a:solidFill>
                  <a:prstClr val="black"/>
                </a:solidFill>
                <a:latin typeface="Calibri" panose="020F0502020204030204"/>
              </a:rPr>
              <a:t>and does not do them, will be like a foolish man who built his house on the sand: </a:t>
            </a:r>
            <a:r>
              <a:rPr lang="en-US" sz="2100" u="sng" baseline="30000" dirty="0">
                <a:solidFill>
                  <a:prstClr val="black"/>
                </a:solidFill>
                <a:latin typeface="Calibri" panose="020F0502020204030204"/>
              </a:rPr>
              <a:t>27</a:t>
            </a:r>
            <a:r>
              <a:rPr lang="en-US" sz="2100" u="sng" dirty="0">
                <a:solidFill>
                  <a:prstClr val="black"/>
                </a:solidFill>
                <a:latin typeface="Calibri" panose="020F0502020204030204"/>
              </a:rPr>
              <a:t> and the rain descended, the floods came, and the winds blew and beat on that house; and it fell. </a:t>
            </a:r>
            <a:r>
              <a:rPr lang="en-US" sz="2100" b="1" dirty="0">
                <a:solidFill>
                  <a:prstClr val="black"/>
                </a:solidFill>
                <a:latin typeface="Calibri" panose="020F0502020204030204"/>
              </a:rPr>
              <a:t>And great was its fall</a:t>
            </a:r>
            <a:r>
              <a:rPr lang="en-US" sz="2100" dirty="0">
                <a:solidFill>
                  <a:prstClr val="black"/>
                </a:solidFill>
                <a:latin typeface="Calibri" panose="020F0502020204030204"/>
              </a:rPr>
              <a:t>." </a:t>
            </a:r>
          </a:p>
        </p:txBody>
      </p:sp>
      <p:sp>
        <p:nvSpPr>
          <p:cNvPr id="9" name="TextBox 8"/>
          <p:cNvSpPr txBox="1"/>
          <p:nvPr/>
        </p:nvSpPr>
        <p:spPr>
          <a:xfrm>
            <a:off x="1524000" y="6415088"/>
            <a:ext cx="9144000" cy="461665"/>
          </a:xfrm>
          <a:prstGeom prst="rect">
            <a:avLst/>
          </a:prstGeom>
          <a:noFill/>
        </p:spPr>
        <p:txBody>
          <a:bodyPr wrap="square" rtlCol="0">
            <a:spAutoFit/>
          </a:bodyPr>
          <a:lstStyle/>
          <a:p>
            <a:pPr defTabSz="685800"/>
            <a:r>
              <a:rPr lang="en-US" sz="2400" b="1" dirty="0">
                <a:solidFill>
                  <a:prstClr val="white"/>
                </a:solidFill>
                <a:latin typeface="Calibri" panose="020F0502020204030204"/>
              </a:rPr>
              <a:t>          Matthew 7:24-27 </a:t>
            </a:r>
            <a:r>
              <a:rPr lang="en-US" b="1" dirty="0">
                <a:solidFill>
                  <a:prstClr val="white"/>
                </a:solidFill>
                <a:latin typeface="Calibri" panose="020F0502020204030204"/>
              </a:rPr>
              <a:t>NKJV		</a:t>
            </a:r>
            <a:r>
              <a:rPr lang="en-US" sz="2400" b="1" dirty="0">
                <a:solidFill>
                  <a:prstClr val="white"/>
                </a:solidFill>
                <a:latin typeface="Calibri" panose="020F0502020204030204"/>
              </a:rPr>
              <a:t>              Luke 6:46-49 </a:t>
            </a:r>
            <a:r>
              <a:rPr lang="en-US" b="1" dirty="0">
                <a:solidFill>
                  <a:prstClr val="white"/>
                </a:solidFill>
                <a:latin typeface="Calibri" panose="020F0502020204030204"/>
              </a:rPr>
              <a:t>NKJV</a:t>
            </a:r>
            <a:r>
              <a:rPr lang="en-US" sz="2400" b="1" dirty="0">
                <a:solidFill>
                  <a:prstClr val="white"/>
                </a:solidFill>
                <a:latin typeface="Calibri" panose="020F0502020204030204"/>
              </a:rPr>
              <a:t> </a:t>
            </a:r>
            <a:endParaRPr lang="en-US" sz="2400" dirty="0">
              <a:solidFill>
                <a:prstClr val="white"/>
              </a:solidFill>
              <a:latin typeface="Calibri" panose="020F0502020204030204"/>
            </a:endParaRPr>
          </a:p>
        </p:txBody>
      </p:sp>
      <p:sp>
        <p:nvSpPr>
          <p:cNvPr id="5" name="TextBox 4"/>
          <p:cNvSpPr txBox="1"/>
          <p:nvPr/>
        </p:nvSpPr>
        <p:spPr>
          <a:xfrm>
            <a:off x="6089104" y="94596"/>
            <a:ext cx="6102896" cy="3970318"/>
          </a:xfrm>
          <a:prstGeom prst="rect">
            <a:avLst/>
          </a:prstGeom>
          <a:noFill/>
        </p:spPr>
        <p:txBody>
          <a:bodyPr wrap="square" rtlCol="0">
            <a:spAutoFit/>
          </a:bodyPr>
          <a:lstStyle/>
          <a:p>
            <a:pPr algn="ctr" defTabSz="685800"/>
            <a:r>
              <a:rPr lang="en-US" sz="2100" baseline="30000" dirty="0">
                <a:solidFill>
                  <a:prstClr val="black"/>
                </a:solidFill>
                <a:latin typeface="Calibri" panose="020F0502020204030204"/>
              </a:rPr>
              <a:t>46</a:t>
            </a:r>
            <a:r>
              <a:rPr lang="en-US" sz="2100" dirty="0">
                <a:solidFill>
                  <a:prstClr val="black"/>
                </a:solidFill>
                <a:latin typeface="Calibri" panose="020F0502020204030204"/>
              </a:rPr>
              <a:t> "But why do you call Me 'Lord, Lord,' and do not do the things which I say? </a:t>
            </a:r>
            <a:r>
              <a:rPr lang="en-US" sz="2100" baseline="30000" dirty="0">
                <a:solidFill>
                  <a:prstClr val="black"/>
                </a:solidFill>
                <a:latin typeface="Calibri" panose="020F0502020204030204"/>
              </a:rPr>
              <a:t>47</a:t>
            </a:r>
            <a:r>
              <a:rPr lang="en-US" sz="2100" dirty="0">
                <a:solidFill>
                  <a:prstClr val="black"/>
                </a:solidFill>
                <a:latin typeface="Calibri" panose="020F0502020204030204"/>
              </a:rPr>
              <a:t> </a:t>
            </a:r>
            <a:r>
              <a:rPr lang="en-US" sz="2100" b="1" dirty="0">
                <a:solidFill>
                  <a:prstClr val="black"/>
                </a:solidFill>
                <a:latin typeface="Calibri" panose="020F0502020204030204"/>
              </a:rPr>
              <a:t>Whoever</a:t>
            </a:r>
            <a:r>
              <a:rPr lang="en-US" sz="2100" dirty="0">
                <a:solidFill>
                  <a:prstClr val="black"/>
                </a:solidFill>
                <a:latin typeface="Calibri" panose="020F0502020204030204"/>
              </a:rPr>
              <a:t> </a:t>
            </a:r>
            <a:r>
              <a:rPr lang="en-US" sz="2100" u="sng" dirty="0">
                <a:solidFill>
                  <a:prstClr val="black"/>
                </a:solidFill>
                <a:latin typeface="Calibri" panose="020F0502020204030204"/>
              </a:rPr>
              <a:t>comes</a:t>
            </a:r>
            <a:r>
              <a:rPr lang="en-US" sz="2100" dirty="0">
                <a:solidFill>
                  <a:prstClr val="black"/>
                </a:solidFill>
                <a:latin typeface="Calibri" panose="020F0502020204030204"/>
              </a:rPr>
              <a:t> to Me, and </a:t>
            </a:r>
            <a:r>
              <a:rPr lang="en-US" sz="2100" u="sng" dirty="0">
                <a:solidFill>
                  <a:prstClr val="black"/>
                </a:solidFill>
                <a:latin typeface="Calibri" panose="020F0502020204030204"/>
              </a:rPr>
              <a:t>hears</a:t>
            </a:r>
            <a:r>
              <a:rPr lang="en-US" sz="2100" dirty="0">
                <a:solidFill>
                  <a:prstClr val="black"/>
                </a:solidFill>
                <a:latin typeface="Calibri" panose="020F0502020204030204"/>
              </a:rPr>
              <a:t> My sayings and </a:t>
            </a:r>
            <a:r>
              <a:rPr lang="en-US" sz="2100" u="sng" dirty="0">
                <a:solidFill>
                  <a:prstClr val="black"/>
                </a:solidFill>
                <a:latin typeface="Calibri" panose="020F0502020204030204"/>
              </a:rPr>
              <a:t>does</a:t>
            </a:r>
            <a:r>
              <a:rPr lang="en-US" sz="2100" dirty="0">
                <a:solidFill>
                  <a:prstClr val="black"/>
                </a:solidFill>
                <a:latin typeface="Calibri" panose="020F0502020204030204"/>
              </a:rPr>
              <a:t> them, I will show you whom he is like: </a:t>
            </a:r>
            <a:r>
              <a:rPr lang="en-US" sz="2100" baseline="30000" dirty="0">
                <a:solidFill>
                  <a:prstClr val="black"/>
                </a:solidFill>
                <a:latin typeface="Calibri" panose="020F0502020204030204"/>
              </a:rPr>
              <a:t>48</a:t>
            </a:r>
            <a:r>
              <a:rPr lang="en-US" sz="2100" dirty="0">
                <a:solidFill>
                  <a:prstClr val="black"/>
                </a:solidFill>
                <a:latin typeface="Calibri" panose="020F0502020204030204"/>
              </a:rPr>
              <a:t> He is like </a:t>
            </a:r>
            <a:r>
              <a:rPr lang="en-US" sz="2100" b="1" dirty="0">
                <a:solidFill>
                  <a:prstClr val="black"/>
                </a:solidFill>
                <a:latin typeface="Calibri" panose="020F0502020204030204"/>
              </a:rPr>
              <a:t>a man </a:t>
            </a:r>
            <a:r>
              <a:rPr lang="en-US" sz="2100" dirty="0">
                <a:solidFill>
                  <a:prstClr val="black"/>
                </a:solidFill>
                <a:latin typeface="Calibri" panose="020F0502020204030204"/>
              </a:rPr>
              <a:t>building a house, </a:t>
            </a:r>
            <a:r>
              <a:rPr lang="en-US" sz="2100" b="1" u="sng" dirty="0">
                <a:solidFill>
                  <a:prstClr val="black"/>
                </a:solidFill>
                <a:latin typeface="Calibri" panose="020F0502020204030204"/>
              </a:rPr>
              <a:t>who dug deep and laid the foundation on the rock</a:t>
            </a:r>
            <a:r>
              <a:rPr lang="en-US" sz="2100" dirty="0">
                <a:solidFill>
                  <a:prstClr val="black"/>
                </a:solidFill>
                <a:latin typeface="Calibri" panose="020F0502020204030204"/>
              </a:rPr>
              <a:t>. </a:t>
            </a:r>
            <a:r>
              <a:rPr lang="en-US" sz="2100" dirty="0">
                <a:solidFill>
                  <a:srgbClr val="640000"/>
                </a:solidFill>
                <a:latin typeface="Calibri" panose="020F0502020204030204"/>
              </a:rPr>
              <a:t>And when the flood arose, the stream beat vehemently against that house, and could not shake it, for it was founded on the rock.</a:t>
            </a:r>
            <a:r>
              <a:rPr lang="en-US" sz="2100" dirty="0">
                <a:solidFill>
                  <a:prstClr val="black"/>
                </a:solidFill>
                <a:latin typeface="Calibri" panose="020F0502020204030204"/>
              </a:rPr>
              <a:t> </a:t>
            </a:r>
            <a:r>
              <a:rPr lang="en-US" sz="2100" baseline="30000" dirty="0">
                <a:solidFill>
                  <a:prstClr val="black"/>
                </a:solidFill>
                <a:latin typeface="Calibri" panose="020F0502020204030204"/>
              </a:rPr>
              <a:t>49</a:t>
            </a:r>
            <a:r>
              <a:rPr lang="en-US" sz="2100" dirty="0">
                <a:solidFill>
                  <a:prstClr val="black"/>
                </a:solidFill>
                <a:latin typeface="Calibri" panose="020F0502020204030204"/>
              </a:rPr>
              <a:t> </a:t>
            </a:r>
            <a:r>
              <a:rPr lang="en-US" sz="2100" u="sng" dirty="0">
                <a:solidFill>
                  <a:prstClr val="black"/>
                </a:solidFill>
                <a:latin typeface="Calibri" panose="020F0502020204030204"/>
              </a:rPr>
              <a:t>But he who heard and did nothing is like a man who built a house on the earth without a foundation, against which the stream beat vehemently; and immediately it fell. </a:t>
            </a:r>
          </a:p>
          <a:p>
            <a:pPr algn="ctr" defTabSz="685800"/>
            <a:r>
              <a:rPr lang="en-US" sz="2100" b="1" dirty="0">
                <a:solidFill>
                  <a:prstClr val="black"/>
                </a:solidFill>
                <a:latin typeface="Calibri" panose="020F0502020204030204"/>
              </a:rPr>
              <a:t>And the ruin of that house was great</a:t>
            </a:r>
            <a:r>
              <a:rPr lang="en-US" sz="2100" dirty="0">
                <a:solidFill>
                  <a:prstClr val="black"/>
                </a:solidFill>
                <a:latin typeface="Calibri" panose="020F0502020204030204"/>
              </a:rPr>
              <a:t>."</a:t>
            </a:r>
          </a:p>
        </p:txBody>
      </p:sp>
    </p:spTree>
    <p:extLst>
      <p:ext uri="{BB962C8B-B14F-4D97-AF65-F5344CB8AC3E}">
        <p14:creationId xmlns:p14="http://schemas.microsoft.com/office/powerpoint/2010/main" val="139535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49246" cy="6858000"/>
          </a:xfrm>
          <a:prstGeom prst="rect">
            <a:avLst/>
          </a:prstGeom>
        </p:spPr>
      </p:pic>
      <p:pic>
        <p:nvPicPr>
          <p:cNvPr id="6" name="Picture 5"/>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76" r="72458" b="71350"/>
          <a:stretch/>
        </p:blipFill>
        <p:spPr>
          <a:xfrm>
            <a:off x="1524000" y="0"/>
            <a:ext cx="1190818" cy="785813"/>
          </a:xfrm>
          <a:prstGeom prst="rect">
            <a:avLst/>
          </a:prstGeom>
        </p:spPr>
      </p:pic>
      <p:sp>
        <p:nvSpPr>
          <p:cNvPr id="5" name="TextBox 4"/>
          <p:cNvSpPr txBox="1"/>
          <p:nvPr/>
        </p:nvSpPr>
        <p:spPr>
          <a:xfrm>
            <a:off x="2119409" y="3429000"/>
            <a:ext cx="7868807" cy="1962076"/>
          </a:xfrm>
          <a:prstGeom prst="rect">
            <a:avLst/>
          </a:prstGeom>
          <a:noFill/>
        </p:spPr>
        <p:txBody>
          <a:bodyPr wrap="square" rtlCol="0">
            <a:spAutoFit/>
          </a:bodyPr>
          <a:lstStyle/>
          <a:p>
            <a:pPr algn="ctr" defTabSz="685800"/>
            <a:r>
              <a:rPr lang="en-US" sz="4050" dirty="0">
                <a:solidFill>
                  <a:prstClr val="black"/>
                </a:solidFill>
                <a:latin typeface="Calibri" panose="020F0502020204030204"/>
              </a:rPr>
              <a:t>Thus, the “ROCK” represents the truth of God’s </a:t>
            </a:r>
            <a:r>
              <a:rPr lang="en-US" sz="4050" b="1" u="sng" dirty="0">
                <a:solidFill>
                  <a:prstClr val="black"/>
                </a:solidFill>
                <a:latin typeface="Calibri" panose="020F0502020204030204"/>
              </a:rPr>
              <a:t>word</a:t>
            </a:r>
            <a:r>
              <a:rPr lang="en-US" sz="4050" dirty="0">
                <a:solidFill>
                  <a:prstClr val="black"/>
                </a:solidFill>
                <a:latin typeface="Calibri" panose="020F0502020204030204"/>
              </a:rPr>
              <a:t>, and the </a:t>
            </a:r>
            <a:r>
              <a:rPr lang="en-US" sz="4050" b="1" u="sng" dirty="0">
                <a:solidFill>
                  <a:prstClr val="black"/>
                </a:solidFill>
                <a:latin typeface="Calibri" panose="020F0502020204030204"/>
              </a:rPr>
              <a:t>teachings</a:t>
            </a:r>
            <a:r>
              <a:rPr lang="en-US" sz="4050" dirty="0">
                <a:solidFill>
                  <a:prstClr val="black"/>
                </a:solidFill>
                <a:latin typeface="Calibri" panose="020F0502020204030204"/>
              </a:rPr>
              <a:t> of Jesus. </a:t>
            </a:r>
          </a:p>
        </p:txBody>
      </p:sp>
    </p:spTree>
    <p:extLst>
      <p:ext uri="{BB962C8B-B14F-4D97-AF65-F5344CB8AC3E}">
        <p14:creationId xmlns:p14="http://schemas.microsoft.com/office/powerpoint/2010/main" val="209090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Image result for Matthew 16: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306" y="532086"/>
            <a:ext cx="9137694" cy="57110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Matthew 16:18"/>
          <p:cNvPicPr>
            <a:picLocks noChangeAspect="1" noChangeArrowheads="1"/>
          </p:cNvPicPr>
          <p:nvPr/>
        </p:nvPicPr>
        <p:blipFill rotWithShape="1">
          <a:blip r:embed="rId2">
            <a:extLst>
              <a:ext uri="{28A0092B-C50C-407E-A947-70E740481C1C}">
                <a14:useLocalDpi xmlns:a14="http://schemas.microsoft.com/office/drawing/2010/main" val="0"/>
              </a:ext>
            </a:extLst>
          </a:blip>
          <a:srcRect l="65839" t="88061" b="6556"/>
          <a:stretch/>
        </p:blipFill>
        <p:spPr bwMode="auto">
          <a:xfrm>
            <a:off x="7546428" y="5758355"/>
            <a:ext cx="3121573" cy="484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86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Image result for foundation gives out on house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39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3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don't build your house on the sandy land lyr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48307"/>
            <a:ext cx="4776952" cy="66096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18593" y="5190796"/>
            <a:ext cx="2932386" cy="300082"/>
          </a:xfrm>
          <a:prstGeom prst="rect">
            <a:avLst/>
          </a:prstGeom>
          <a:solidFill>
            <a:schemeClr val="bg1"/>
          </a:solidFill>
        </p:spPr>
        <p:txBody>
          <a:bodyPr wrap="square" rtlCol="0">
            <a:spAutoFit/>
          </a:bodyPr>
          <a:lstStyle/>
          <a:p>
            <a:pPr defTabSz="685800"/>
            <a:endParaRPr lang="en-US" sz="1350" dirty="0">
              <a:solidFill>
                <a:prstClr val="black"/>
              </a:solidFill>
              <a:latin typeface="Calibri" panose="020F0502020204030204"/>
            </a:endParaRPr>
          </a:p>
        </p:txBody>
      </p:sp>
      <p:pic>
        <p:nvPicPr>
          <p:cNvPr id="2052" name="Picture 4" descr="Image result for wise man and the foolish man lyr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5545" y="283779"/>
            <a:ext cx="4136827" cy="5964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21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1295</Words>
  <Application>Microsoft Office PowerPoint</Application>
  <PresentationFormat>Widescreen</PresentationFormat>
  <Paragraphs>59</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Alex Brush</vt:lpstr>
      <vt:lpstr>Arial</vt:lpstr>
      <vt:lpstr>Calibri</vt:lpstr>
      <vt:lpstr>Calibri Light</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Welcome You This Morning</dc:title>
  <dc:creator>Brett Lawrence</dc:creator>
  <cp:lastModifiedBy>Sara</cp:lastModifiedBy>
  <cp:revision>15</cp:revision>
  <dcterms:created xsi:type="dcterms:W3CDTF">2021-02-05T01:00:24Z</dcterms:created>
  <dcterms:modified xsi:type="dcterms:W3CDTF">2021-02-14T23:06:41Z</dcterms:modified>
</cp:coreProperties>
</file>