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62" r:id="rId3"/>
    <p:sldId id="263" r:id="rId4"/>
    <p:sldId id="264" r:id="rId5"/>
    <p:sldId id="258" r:id="rId6"/>
    <p:sldId id="265" r:id="rId7"/>
    <p:sldId id="266" r:id="rId8"/>
    <p:sldId id="267" r:id="rId9"/>
    <p:sldId id="268" r:id="rId10"/>
    <p:sldId id="269" r:id="rId11"/>
    <p:sldId id="270" r:id="rId12"/>
    <p:sldId id="259" r:id="rId13"/>
    <p:sldId id="274" r:id="rId14"/>
    <p:sldId id="272" r:id="rId15"/>
    <p:sldId id="273" r:id="rId16"/>
    <p:sldId id="271" r:id="rId17"/>
    <p:sldId id="260" r:id="rId18"/>
    <p:sldId id="275" r:id="rId19"/>
    <p:sldId id="261" r:id="rId20"/>
    <p:sldId id="276" r:id="rId21"/>
    <p:sldId id="277" r:id="rId22"/>
    <p:sldId id="278" r:id="rId23"/>
    <p:sldId id="279" r:id="rId24"/>
    <p:sldId id="280" r:id="rId25"/>
    <p:sldId id="257" r:id="rId26"/>
    <p:sldId id="281" r:id="rId27"/>
    <p:sldId id="282" r:id="rId28"/>
    <p:sldId id="283" r:id="rId29"/>
    <p:sldId id="284" r:id="rId30"/>
    <p:sldId id="285"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0000"/>
    <a:srgbClr val="0C0000"/>
    <a:srgbClr val="000C00"/>
    <a:srgbClr val="003300"/>
    <a:srgbClr val="2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p:scale>
          <a:sx n="60" d="100"/>
          <a:sy n="60" d="100"/>
        </p:scale>
        <p:origin x="18"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BAFC878-E3EF-4B6E-9CD7-8AF02D3F8FF9}" type="datetimeFigureOut">
              <a:rPr lang="en-US" smtClean="0"/>
              <a:t>11/29/2020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090DB47-775D-422D-9166-A31C046CFBAD}" type="slidenum">
              <a:rPr lang="en-US" smtClean="0"/>
              <a:t>‹#›</a:t>
            </a:fld>
            <a:endParaRPr lang="en-US"/>
          </a:p>
        </p:txBody>
      </p:sp>
    </p:spTree>
    <p:extLst>
      <p:ext uri="{BB962C8B-B14F-4D97-AF65-F5344CB8AC3E}">
        <p14:creationId xmlns:p14="http://schemas.microsoft.com/office/powerpoint/2010/main" val="20425467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F82ACC-4289-4888-8986-F04F5AAD60EE}"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0A270-477C-4E61-A7B8-22EFFD133D90}" type="slidenum">
              <a:rPr lang="en-US" smtClean="0"/>
              <a:t>‹#›</a:t>
            </a:fld>
            <a:endParaRPr lang="en-US"/>
          </a:p>
        </p:txBody>
      </p:sp>
    </p:spTree>
    <p:extLst>
      <p:ext uri="{BB962C8B-B14F-4D97-AF65-F5344CB8AC3E}">
        <p14:creationId xmlns:p14="http://schemas.microsoft.com/office/powerpoint/2010/main" val="387687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82ACC-4289-4888-8986-F04F5AAD60EE}"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0A270-477C-4E61-A7B8-22EFFD133D90}" type="slidenum">
              <a:rPr lang="en-US" smtClean="0"/>
              <a:t>‹#›</a:t>
            </a:fld>
            <a:endParaRPr lang="en-US"/>
          </a:p>
        </p:txBody>
      </p:sp>
    </p:spTree>
    <p:extLst>
      <p:ext uri="{BB962C8B-B14F-4D97-AF65-F5344CB8AC3E}">
        <p14:creationId xmlns:p14="http://schemas.microsoft.com/office/powerpoint/2010/main" val="243389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82ACC-4289-4888-8986-F04F5AAD60EE}"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0A270-477C-4E61-A7B8-22EFFD133D90}" type="slidenum">
              <a:rPr lang="en-US" smtClean="0"/>
              <a:t>‹#›</a:t>
            </a:fld>
            <a:endParaRPr lang="en-US"/>
          </a:p>
        </p:txBody>
      </p:sp>
    </p:spTree>
    <p:extLst>
      <p:ext uri="{BB962C8B-B14F-4D97-AF65-F5344CB8AC3E}">
        <p14:creationId xmlns:p14="http://schemas.microsoft.com/office/powerpoint/2010/main" val="244330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82ACC-4289-4888-8986-F04F5AAD60EE}"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0A270-477C-4E61-A7B8-22EFFD133D90}" type="slidenum">
              <a:rPr lang="en-US" smtClean="0"/>
              <a:t>‹#›</a:t>
            </a:fld>
            <a:endParaRPr lang="en-US"/>
          </a:p>
        </p:txBody>
      </p:sp>
    </p:spTree>
    <p:extLst>
      <p:ext uri="{BB962C8B-B14F-4D97-AF65-F5344CB8AC3E}">
        <p14:creationId xmlns:p14="http://schemas.microsoft.com/office/powerpoint/2010/main" val="414687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F82ACC-4289-4888-8986-F04F5AAD60EE}"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0A270-477C-4E61-A7B8-22EFFD133D90}" type="slidenum">
              <a:rPr lang="en-US" smtClean="0"/>
              <a:t>‹#›</a:t>
            </a:fld>
            <a:endParaRPr lang="en-US"/>
          </a:p>
        </p:txBody>
      </p:sp>
    </p:spTree>
    <p:extLst>
      <p:ext uri="{BB962C8B-B14F-4D97-AF65-F5344CB8AC3E}">
        <p14:creationId xmlns:p14="http://schemas.microsoft.com/office/powerpoint/2010/main" val="23030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F82ACC-4289-4888-8986-F04F5AAD60EE}"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0A270-477C-4E61-A7B8-22EFFD133D90}" type="slidenum">
              <a:rPr lang="en-US" smtClean="0"/>
              <a:t>‹#›</a:t>
            </a:fld>
            <a:endParaRPr lang="en-US"/>
          </a:p>
        </p:txBody>
      </p:sp>
    </p:spTree>
    <p:extLst>
      <p:ext uri="{BB962C8B-B14F-4D97-AF65-F5344CB8AC3E}">
        <p14:creationId xmlns:p14="http://schemas.microsoft.com/office/powerpoint/2010/main" val="333858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F82ACC-4289-4888-8986-F04F5AAD60EE}" type="datetimeFigureOut">
              <a:rPr lang="en-US" smtClean="0"/>
              <a:t>11/29/2020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10A270-477C-4E61-A7B8-22EFFD133D90}" type="slidenum">
              <a:rPr lang="en-US" smtClean="0"/>
              <a:t>‹#›</a:t>
            </a:fld>
            <a:endParaRPr lang="en-US"/>
          </a:p>
        </p:txBody>
      </p:sp>
    </p:spTree>
    <p:extLst>
      <p:ext uri="{BB962C8B-B14F-4D97-AF65-F5344CB8AC3E}">
        <p14:creationId xmlns:p14="http://schemas.microsoft.com/office/powerpoint/2010/main" val="198237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F82ACC-4289-4888-8986-F04F5AAD60EE}" type="datetimeFigureOut">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10A270-477C-4E61-A7B8-22EFFD133D90}" type="slidenum">
              <a:rPr lang="en-US" smtClean="0"/>
              <a:t>‹#›</a:t>
            </a:fld>
            <a:endParaRPr lang="en-US"/>
          </a:p>
        </p:txBody>
      </p:sp>
    </p:spTree>
    <p:extLst>
      <p:ext uri="{BB962C8B-B14F-4D97-AF65-F5344CB8AC3E}">
        <p14:creationId xmlns:p14="http://schemas.microsoft.com/office/powerpoint/2010/main" val="97446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82ACC-4289-4888-8986-F04F5AAD60EE}" type="datetimeFigureOut">
              <a:rPr lang="en-US" smtClean="0"/>
              <a:t>11/29/2020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10A270-477C-4E61-A7B8-22EFFD133D90}" type="slidenum">
              <a:rPr lang="en-US" smtClean="0"/>
              <a:t>‹#›</a:t>
            </a:fld>
            <a:endParaRPr lang="en-US"/>
          </a:p>
        </p:txBody>
      </p:sp>
    </p:spTree>
    <p:extLst>
      <p:ext uri="{BB962C8B-B14F-4D97-AF65-F5344CB8AC3E}">
        <p14:creationId xmlns:p14="http://schemas.microsoft.com/office/powerpoint/2010/main" val="146040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F82ACC-4289-4888-8986-F04F5AAD60EE}"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0A270-477C-4E61-A7B8-22EFFD133D90}" type="slidenum">
              <a:rPr lang="en-US" smtClean="0"/>
              <a:t>‹#›</a:t>
            </a:fld>
            <a:endParaRPr lang="en-US"/>
          </a:p>
        </p:txBody>
      </p:sp>
    </p:spTree>
    <p:extLst>
      <p:ext uri="{BB962C8B-B14F-4D97-AF65-F5344CB8AC3E}">
        <p14:creationId xmlns:p14="http://schemas.microsoft.com/office/powerpoint/2010/main" val="391657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F82ACC-4289-4888-8986-F04F5AAD60EE}"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0A270-477C-4E61-A7B8-22EFFD133D90}" type="slidenum">
              <a:rPr lang="en-US" smtClean="0"/>
              <a:t>‹#›</a:t>
            </a:fld>
            <a:endParaRPr lang="en-US"/>
          </a:p>
        </p:txBody>
      </p:sp>
    </p:spTree>
    <p:extLst>
      <p:ext uri="{BB962C8B-B14F-4D97-AF65-F5344CB8AC3E}">
        <p14:creationId xmlns:p14="http://schemas.microsoft.com/office/powerpoint/2010/main" val="171731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82ACC-4289-4888-8986-F04F5AAD60EE}" type="datetimeFigureOut">
              <a:rPr lang="en-US" smtClean="0"/>
              <a:t>11/29/2020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0A270-477C-4E61-A7B8-22EFFD133D90}" type="slidenum">
              <a:rPr lang="en-US" smtClean="0"/>
              <a:t>‹#›</a:t>
            </a:fld>
            <a:endParaRPr lang="en-US"/>
          </a:p>
        </p:txBody>
      </p:sp>
    </p:spTree>
    <p:extLst>
      <p:ext uri="{BB962C8B-B14F-4D97-AF65-F5344CB8AC3E}">
        <p14:creationId xmlns:p14="http://schemas.microsoft.com/office/powerpoint/2010/main" val="108869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 it safe to drive in a storm? Tips for driving in a storm | GoGet car  s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233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97761" y="256792"/>
            <a:ext cx="55068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glow rad="139700">
                    <a:srgbClr val="003300"/>
                  </a:glow>
                </a:effectLst>
              </a:rPr>
              <a:t>Better Days Ahead</a:t>
            </a:r>
          </a:p>
        </p:txBody>
      </p:sp>
      <p:sp>
        <p:nvSpPr>
          <p:cNvPr id="5" name="Rectangle 4">
            <a:extLst>
              <a:ext uri="{FF2B5EF4-FFF2-40B4-BE49-F238E27FC236}">
                <a16:creationId xmlns:a16="http://schemas.microsoft.com/office/drawing/2014/main" id="{5D7F17EA-5A1E-42FF-96E0-83607043C125}"/>
              </a:ext>
            </a:extLst>
          </p:cNvPr>
          <p:cNvSpPr/>
          <p:nvPr/>
        </p:nvSpPr>
        <p:spPr>
          <a:xfrm>
            <a:off x="5029482" y="1021415"/>
            <a:ext cx="3100528"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Isaiah 11:1-14</a:t>
            </a:r>
          </a:p>
        </p:txBody>
      </p:sp>
    </p:spTree>
    <p:extLst>
      <p:ext uri="{BB962C8B-B14F-4D97-AF65-F5344CB8AC3E}">
        <p14:creationId xmlns:p14="http://schemas.microsoft.com/office/powerpoint/2010/main" val="388940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Book of Revelation Chapter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332508" y="4572000"/>
            <a:ext cx="8478982" cy="16625"/>
          </a:xfrm>
          <a:prstGeom prst="line">
            <a:avLst/>
          </a:prstGeom>
          <a:ln w="66675"/>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727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tthew 9:35 KJV - And Jesus went about all the cities and villages,  teaching in their synagogues, and preaching the gospel of the kingdom, and  healing every sickness and every disease am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30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6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n breaking through clouds - Album on Imgur">
            <a:extLst>
              <a:ext uri="{FF2B5EF4-FFF2-40B4-BE49-F238E27FC236}">
                <a16:creationId xmlns:a16="http://schemas.microsoft.com/office/drawing/2014/main" id="{0B715F8E-4B29-41BD-95D1-668D28972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6B27DD4-6E7D-445F-A4A0-660F39A12554}"/>
              </a:ext>
            </a:extLst>
          </p:cNvPr>
          <p:cNvSpPr/>
          <p:nvPr/>
        </p:nvSpPr>
        <p:spPr>
          <a:xfrm>
            <a:off x="176982" y="1988044"/>
            <a:ext cx="11838049"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glow rad="228600">
                    <a:schemeClr val="accent5">
                      <a:satMod val="175000"/>
                      <a:alpha val="40000"/>
                    </a:schemeClr>
                  </a:glow>
                  <a:innerShdw blurRad="63500" dist="50800" dir="13500000">
                    <a:srgbClr val="000000">
                      <a:alpha val="50000"/>
                    </a:srgbClr>
                  </a:innerShdw>
                </a:effectLst>
              </a:rPr>
              <a:t>2. Two Aspects of the Kingdom to Come</a:t>
            </a:r>
          </a:p>
        </p:txBody>
      </p:sp>
      <p:sp>
        <p:nvSpPr>
          <p:cNvPr id="3" name="TextBox 2"/>
          <p:cNvSpPr txBox="1"/>
          <p:nvPr/>
        </p:nvSpPr>
        <p:spPr>
          <a:xfrm>
            <a:off x="415638" y="166255"/>
            <a:ext cx="11549518" cy="707886"/>
          </a:xfrm>
          <a:prstGeom prst="rect">
            <a:avLst/>
          </a:prstGeom>
          <a:noFill/>
        </p:spPr>
        <p:txBody>
          <a:bodyPr wrap="square" rtlCol="0">
            <a:spAutoFit/>
          </a:bodyPr>
          <a:lstStyle/>
          <a:p>
            <a:r>
              <a:rPr lang="en-US" sz="4000" dirty="0"/>
              <a:t>God’s kingdom is first </a:t>
            </a:r>
            <a:r>
              <a:rPr lang="en-US" sz="4000" u="sng" dirty="0"/>
              <a:t>s</a:t>
            </a:r>
            <a:r>
              <a:rPr lang="en-US" sz="4000" u="sng" dirty="0" smtClean="0"/>
              <a:t>piritual</a:t>
            </a:r>
            <a:r>
              <a:rPr lang="en-US" sz="4000" dirty="0" smtClean="0"/>
              <a:t> </a:t>
            </a:r>
            <a:r>
              <a:rPr lang="en-US" sz="4000" dirty="0"/>
              <a:t>because God is a spirit. </a:t>
            </a:r>
            <a:endParaRPr lang="en-US" sz="4000" dirty="0"/>
          </a:p>
        </p:txBody>
      </p:sp>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4050" b="67898"/>
          <a:stretch/>
        </p:blipFill>
        <p:spPr>
          <a:xfrm>
            <a:off x="10288024" y="5282625"/>
            <a:ext cx="1903976" cy="1575375"/>
          </a:xfrm>
          <a:prstGeom prst="rect">
            <a:avLst/>
          </a:prstGeom>
        </p:spPr>
      </p:pic>
    </p:spTree>
    <p:extLst>
      <p:ext uri="{BB962C8B-B14F-4D97-AF65-F5344CB8AC3E}">
        <p14:creationId xmlns:p14="http://schemas.microsoft.com/office/powerpoint/2010/main" val="292053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n breaking through clouds - Album on Imgur">
            <a:extLst>
              <a:ext uri="{FF2B5EF4-FFF2-40B4-BE49-F238E27FC236}">
                <a16:creationId xmlns:a16="http://schemas.microsoft.com/office/drawing/2014/main" id="{0B715F8E-4B29-41BD-95D1-668D28972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6B27DD4-6E7D-445F-A4A0-660F39A12554}"/>
              </a:ext>
            </a:extLst>
          </p:cNvPr>
          <p:cNvSpPr/>
          <p:nvPr/>
        </p:nvSpPr>
        <p:spPr>
          <a:xfrm>
            <a:off x="176982" y="1988044"/>
            <a:ext cx="11838049"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glow rad="228600">
                    <a:schemeClr val="accent5">
                      <a:satMod val="175000"/>
                      <a:alpha val="40000"/>
                    </a:schemeClr>
                  </a:glow>
                  <a:innerShdw blurRad="63500" dist="50800" dir="13500000">
                    <a:srgbClr val="000000">
                      <a:alpha val="50000"/>
                    </a:srgbClr>
                  </a:innerShdw>
                </a:effectLst>
              </a:rPr>
              <a:t>2. Two Aspects of the Kingdom to Come</a:t>
            </a:r>
          </a:p>
        </p:txBody>
      </p:sp>
      <p:sp>
        <p:nvSpPr>
          <p:cNvPr id="3" name="TextBox 2"/>
          <p:cNvSpPr txBox="1"/>
          <p:nvPr/>
        </p:nvSpPr>
        <p:spPr>
          <a:xfrm>
            <a:off x="415638" y="166255"/>
            <a:ext cx="11549518" cy="707886"/>
          </a:xfrm>
          <a:prstGeom prst="rect">
            <a:avLst/>
          </a:prstGeom>
          <a:noFill/>
        </p:spPr>
        <p:txBody>
          <a:bodyPr wrap="square" rtlCol="0">
            <a:spAutoFit/>
          </a:bodyPr>
          <a:lstStyle/>
          <a:p>
            <a:r>
              <a:rPr lang="en-US" sz="4000" dirty="0"/>
              <a:t>God’s kingdom is first </a:t>
            </a:r>
            <a:r>
              <a:rPr lang="en-US" sz="4000" u="sng" dirty="0"/>
              <a:t>s</a:t>
            </a:r>
            <a:r>
              <a:rPr lang="en-US" sz="4000" u="sng" dirty="0" smtClean="0"/>
              <a:t>piritual</a:t>
            </a:r>
            <a:r>
              <a:rPr lang="en-US" sz="4000" dirty="0" smtClean="0"/>
              <a:t> </a:t>
            </a:r>
            <a:r>
              <a:rPr lang="en-US" sz="4000" dirty="0"/>
              <a:t>because God is a spirit. </a:t>
            </a:r>
            <a:endParaRPr lang="en-US" sz="4000" dirty="0"/>
          </a:p>
        </p:txBody>
      </p:sp>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4050" b="67898"/>
          <a:stretch/>
        </p:blipFill>
        <p:spPr>
          <a:xfrm>
            <a:off x="10288024" y="5282625"/>
            <a:ext cx="1903976" cy="1575375"/>
          </a:xfrm>
          <a:prstGeom prst="rect">
            <a:avLst/>
          </a:prstGeom>
        </p:spPr>
      </p:pic>
    </p:spTree>
    <p:extLst>
      <p:ext uri="{BB962C8B-B14F-4D97-AF65-F5344CB8AC3E}">
        <p14:creationId xmlns:p14="http://schemas.microsoft.com/office/powerpoint/2010/main" val="380059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cripture reading HEBREWS 12:15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998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y Kingdom Come (Part 1) - Thy Kingdom Come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004" y="149629"/>
            <a:ext cx="11853949" cy="1446550"/>
          </a:xfrm>
          <a:prstGeom prst="rect">
            <a:avLst/>
          </a:prstGeom>
          <a:noFill/>
        </p:spPr>
        <p:txBody>
          <a:bodyPr wrap="square" rtlCol="0">
            <a:spAutoFit/>
          </a:bodyPr>
          <a:lstStyle/>
          <a:p>
            <a:pPr algn="ctr"/>
            <a:r>
              <a:rPr lang="en-US" sz="4400" b="1" dirty="0"/>
              <a:t>One day, the Kingdom of God will be a </a:t>
            </a:r>
            <a:r>
              <a:rPr lang="en-US" sz="4400" b="1" u="sng" dirty="0"/>
              <a:t>physical</a:t>
            </a:r>
            <a:r>
              <a:rPr lang="en-US" sz="4400" b="1" dirty="0"/>
              <a:t> reality and with a physical location. </a:t>
            </a:r>
            <a:endParaRPr lang="en-US" sz="4400" b="1" dirty="0"/>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4050" b="67898"/>
          <a:stretch/>
        </p:blipFill>
        <p:spPr>
          <a:xfrm>
            <a:off x="10288024" y="5282625"/>
            <a:ext cx="1903976" cy="1575375"/>
          </a:xfrm>
          <a:prstGeom prst="rect">
            <a:avLst/>
          </a:prstGeom>
        </p:spPr>
      </p:pic>
    </p:spTree>
    <p:extLst>
      <p:ext uri="{BB962C8B-B14F-4D97-AF65-F5344CB8AC3E}">
        <p14:creationId xmlns:p14="http://schemas.microsoft.com/office/powerpoint/2010/main" val="2750154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3300">
            <a:alpha val="65000"/>
          </a:srgbClr>
        </a:solidFill>
        <a:effectLst/>
      </p:bgPr>
    </p:bg>
    <p:spTree>
      <p:nvGrpSpPr>
        <p:cNvPr id="1" name=""/>
        <p:cNvGrpSpPr/>
        <p:nvPr/>
      </p:nvGrpSpPr>
      <p:grpSpPr>
        <a:xfrm>
          <a:off x="0" y="0"/>
          <a:ext cx="0" cy="0"/>
          <a:chOff x="0" y="0"/>
          <a:chExt cx="0" cy="0"/>
        </a:xfrm>
      </p:grpSpPr>
      <p:pic>
        <p:nvPicPr>
          <p:cNvPr id="7174" name="Picture 6" descr="Restored By A King by Pastor Fee Soliven 2 Samuel 9 Sunday Morning January  26,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1" y="1"/>
            <a:ext cx="914399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426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n breaking through clouds - Album on Imgur">
            <a:extLst>
              <a:ext uri="{FF2B5EF4-FFF2-40B4-BE49-F238E27FC236}">
                <a16:creationId xmlns:a16="http://schemas.microsoft.com/office/drawing/2014/main" id="{0B715F8E-4B29-41BD-95D1-668D28972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6B27DD4-6E7D-445F-A4A0-660F39A12554}"/>
              </a:ext>
            </a:extLst>
          </p:cNvPr>
          <p:cNvSpPr/>
          <p:nvPr/>
        </p:nvSpPr>
        <p:spPr>
          <a:xfrm>
            <a:off x="50784" y="2114966"/>
            <a:ext cx="12122166"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glow rad="228600">
                    <a:schemeClr val="accent5">
                      <a:satMod val="175000"/>
                      <a:alpha val="40000"/>
                    </a:schemeClr>
                  </a:glow>
                  <a:innerShdw blurRad="63500" dist="50800" dir="13500000">
                    <a:srgbClr val="000000">
                      <a:alpha val="50000"/>
                    </a:srgbClr>
                  </a:innerShdw>
                </a:effectLst>
              </a:rPr>
              <a:t>3. Isaiah Describes the Kingdom to Come</a:t>
            </a:r>
          </a:p>
        </p:txBody>
      </p:sp>
      <p:sp>
        <p:nvSpPr>
          <p:cNvPr id="3" name="TextBox 2"/>
          <p:cNvSpPr txBox="1"/>
          <p:nvPr/>
        </p:nvSpPr>
        <p:spPr>
          <a:xfrm>
            <a:off x="704850" y="270747"/>
            <a:ext cx="11296650" cy="1446550"/>
          </a:xfrm>
          <a:prstGeom prst="rect">
            <a:avLst/>
          </a:prstGeom>
          <a:noFill/>
        </p:spPr>
        <p:txBody>
          <a:bodyPr wrap="square" rtlCol="0">
            <a:spAutoFit/>
          </a:bodyPr>
          <a:lstStyle/>
          <a:p>
            <a:r>
              <a:rPr lang="en-US" sz="4400" b="1" dirty="0"/>
              <a:t>A time when God’s will, </a:t>
            </a:r>
            <a:endParaRPr lang="en-US" sz="4400" b="1" dirty="0" smtClean="0"/>
          </a:p>
          <a:p>
            <a:pPr algn="r"/>
            <a:r>
              <a:rPr lang="en-US" sz="4400" b="1" u="sng" dirty="0" smtClean="0"/>
              <a:t>will</a:t>
            </a:r>
            <a:r>
              <a:rPr lang="en-US" sz="4400" b="1" dirty="0" smtClean="0"/>
              <a:t> </a:t>
            </a:r>
            <a:r>
              <a:rPr lang="en-US" sz="4400" b="1" dirty="0"/>
              <a:t>be done on Earth, as it is in Heaven.</a:t>
            </a:r>
            <a:r>
              <a:rPr lang="en-US" sz="4400" dirty="0"/>
              <a:t> </a:t>
            </a:r>
            <a:endParaRPr lang="en-US" sz="4400" dirty="0"/>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4050" b="67898"/>
          <a:stretch/>
        </p:blipFill>
        <p:spPr>
          <a:xfrm>
            <a:off x="10288024" y="5282625"/>
            <a:ext cx="1903976" cy="1575375"/>
          </a:xfrm>
          <a:prstGeom prst="rect">
            <a:avLst/>
          </a:prstGeom>
        </p:spPr>
      </p:pic>
    </p:spTree>
    <p:extLst>
      <p:ext uri="{BB962C8B-B14F-4D97-AF65-F5344CB8AC3E}">
        <p14:creationId xmlns:p14="http://schemas.microsoft.com/office/powerpoint/2010/main" val="321878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34155"/>
            <a:ext cx="12192000" cy="3223845"/>
          </a:xfrm>
          <a:prstGeom prst="rect">
            <a:avLst/>
          </a:prstGeom>
        </p:spPr>
      </p:pic>
      <p:sp>
        <p:nvSpPr>
          <p:cNvPr id="3" name="TextBox 2"/>
          <p:cNvSpPr txBox="1"/>
          <p:nvPr/>
        </p:nvSpPr>
        <p:spPr>
          <a:xfrm>
            <a:off x="164123" y="0"/>
            <a:ext cx="11840308" cy="5509200"/>
          </a:xfrm>
          <a:prstGeom prst="rect">
            <a:avLst/>
          </a:prstGeom>
          <a:noFill/>
        </p:spPr>
        <p:txBody>
          <a:bodyPr wrap="square" rtlCol="0">
            <a:spAutoFit/>
          </a:bodyPr>
          <a:lstStyle/>
          <a:p>
            <a:pPr algn="ctr"/>
            <a:r>
              <a:rPr lang="en-US" sz="4400" baseline="30000" dirty="0"/>
              <a:t>24</a:t>
            </a:r>
            <a:r>
              <a:rPr lang="en-US" sz="4400" dirty="0"/>
              <a:t> He will answer them before they even call to Him. While they are still talking to God about their needs, He will go ahead and answer their prayers! </a:t>
            </a:r>
            <a:r>
              <a:rPr lang="en-US" sz="4400" b="1" baseline="30000" dirty="0"/>
              <a:t>25</a:t>
            </a:r>
            <a:r>
              <a:rPr lang="en-US" sz="4400" b="1" dirty="0"/>
              <a:t> The wolf and lamb shall feed together, the lion shall eat straw as the ox does, and poisonous snakes shall strike no more! In those days nothing and no one shall be hurt or destroyed in all my Holy Mountain," says the Lord.”</a:t>
            </a:r>
            <a:endParaRPr lang="en-US" sz="4400" b="1" dirty="0"/>
          </a:p>
        </p:txBody>
      </p:sp>
      <p:sp>
        <p:nvSpPr>
          <p:cNvPr id="4" name="Rectangle 3"/>
          <p:cNvSpPr/>
          <p:nvPr/>
        </p:nvSpPr>
        <p:spPr>
          <a:xfrm>
            <a:off x="4110102" y="6262914"/>
            <a:ext cx="3502883" cy="707886"/>
          </a:xfrm>
          <a:prstGeom prst="rect">
            <a:avLst/>
          </a:prstGeom>
          <a:solidFill>
            <a:srgbClr val="0C0000"/>
          </a:solidFill>
        </p:spPr>
        <p:txBody>
          <a:bodyPr wrap="none" lIns="91440" tIns="45720" rIns="91440" bIns="45720">
            <a:spAutoFit/>
          </a:bodyPr>
          <a:lstStyle/>
          <a:p>
            <a:pPr algn="ctr"/>
            <a:r>
              <a:rPr lang="en-US" sz="4000" b="1" cap="none" spc="50" dirty="0" smtClean="0">
                <a:ln w="0"/>
                <a:solidFill>
                  <a:schemeClr val="bg2"/>
                </a:solidFill>
                <a:effectLst>
                  <a:innerShdw blurRad="63500" dist="50800" dir="13500000">
                    <a:srgbClr val="000000">
                      <a:alpha val="50000"/>
                    </a:srgbClr>
                  </a:innerShdw>
                </a:effectLst>
              </a:rPr>
              <a:t>Isaiah 65:24-25</a:t>
            </a:r>
            <a:endParaRPr lang="en-US" sz="4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94865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Sun Breaking Through Clouds Images, Stock Photos &amp; Vectors | Shutterstock">
            <a:extLst>
              <a:ext uri="{FF2B5EF4-FFF2-40B4-BE49-F238E27FC236}">
                <a16:creationId xmlns:a16="http://schemas.microsoft.com/office/drawing/2014/main" id="{698A1038-CC1C-45F4-9D00-B98498D770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046" r="1" b="7240"/>
          <a:stretch/>
        </p:blipFill>
        <p:spPr bwMode="auto">
          <a:xfrm>
            <a:off x="321733" y="321733"/>
            <a:ext cx="11548534" cy="56143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DF331F-5BE4-46EE-94BD-E7775ACDB5ED}"/>
              </a:ext>
            </a:extLst>
          </p:cNvPr>
          <p:cNvSpPr txBox="1"/>
          <p:nvPr/>
        </p:nvSpPr>
        <p:spPr>
          <a:xfrm>
            <a:off x="321733" y="5958590"/>
            <a:ext cx="11548534" cy="637082"/>
          </a:xfrm>
          <a:prstGeom prst="rect">
            <a:avLst/>
          </a:prstGeom>
          <a:solidFill>
            <a:schemeClr val="tx1"/>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150E126F-466B-4F1F-9F49-0D7E639F91FC}"/>
              </a:ext>
            </a:extLst>
          </p:cNvPr>
          <p:cNvSpPr/>
          <p:nvPr/>
        </p:nvSpPr>
        <p:spPr>
          <a:xfrm>
            <a:off x="374690" y="5892410"/>
            <a:ext cx="11442620" cy="769441"/>
          </a:xfrm>
          <a:prstGeom prst="rect">
            <a:avLst/>
          </a:prstGeom>
          <a:noFill/>
        </p:spPr>
        <p:txBody>
          <a:bodyPr wrap="none" lIns="91440" tIns="45720" rIns="91440" bIns="45720">
            <a:spAutoFit/>
          </a:bodyPr>
          <a:lstStyle/>
          <a:p>
            <a:pPr algn="ctr"/>
            <a:r>
              <a:rPr lang="en-US" sz="4400" b="1" dirty="0">
                <a:ln w="13462">
                  <a:solidFill>
                    <a:schemeClr val="bg1"/>
                  </a:solidFill>
                  <a:prstDash val="solid"/>
                </a:ln>
                <a:solidFill>
                  <a:schemeClr val="accent1">
                    <a:lumMod val="75000"/>
                  </a:schemeClr>
                </a:solidFill>
                <a:effectLst>
                  <a:outerShdw dist="38100" dir="2700000" algn="bl" rotWithShape="0">
                    <a:schemeClr val="accent5"/>
                  </a:outerShdw>
                </a:effectLst>
              </a:rPr>
              <a:t>4. Living With Anticipation of Better Days Ahead</a:t>
            </a:r>
            <a:endParaRPr lang="en-US" sz="4400" b="1" cap="none" spc="0" dirty="0">
              <a:ln w="13462">
                <a:solidFill>
                  <a:schemeClr val="bg1"/>
                </a:solidFill>
                <a:prstDash val="solid"/>
              </a:ln>
              <a:solidFill>
                <a:schemeClr val="accent1">
                  <a:lumMod val="75000"/>
                </a:schemeClr>
              </a:solidFill>
              <a:effectLst>
                <a:outerShdw dist="38100" dir="2700000" algn="bl" rotWithShape="0">
                  <a:schemeClr val="accent5"/>
                </a:outerShdw>
              </a:effectLst>
            </a:endParaRPr>
          </a:p>
        </p:txBody>
      </p:sp>
      <p:sp>
        <p:nvSpPr>
          <p:cNvPr id="4" name="TextBox 3"/>
          <p:cNvSpPr txBox="1"/>
          <p:nvPr/>
        </p:nvSpPr>
        <p:spPr>
          <a:xfrm>
            <a:off x="374690" y="321733"/>
            <a:ext cx="11442620" cy="2123658"/>
          </a:xfrm>
          <a:prstGeom prst="rect">
            <a:avLst/>
          </a:prstGeom>
          <a:noFill/>
        </p:spPr>
        <p:txBody>
          <a:bodyPr wrap="square" rtlCol="0">
            <a:spAutoFit/>
          </a:bodyPr>
          <a:lstStyle/>
          <a:p>
            <a:pPr algn="ctr"/>
            <a:r>
              <a:rPr lang="en-US" sz="4400" dirty="0">
                <a:solidFill>
                  <a:schemeClr val="bg1"/>
                </a:solidFill>
              </a:rPr>
              <a:t>Everyone who heard the words of Isaiah, understood that there were </a:t>
            </a:r>
            <a:r>
              <a:rPr lang="en-US" sz="4400" u="sng" dirty="0">
                <a:solidFill>
                  <a:schemeClr val="bg1"/>
                </a:solidFill>
              </a:rPr>
              <a:t>better days</a:t>
            </a:r>
            <a:r>
              <a:rPr lang="en-US" sz="4400" dirty="0">
                <a:solidFill>
                  <a:schemeClr val="bg1"/>
                </a:solidFill>
              </a:rPr>
              <a:t> </a:t>
            </a:r>
            <a:endParaRPr lang="en-US" sz="4400" dirty="0" smtClean="0">
              <a:solidFill>
                <a:schemeClr val="bg1"/>
              </a:solidFill>
            </a:endParaRPr>
          </a:p>
          <a:p>
            <a:pPr algn="ctr"/>
            <a:r>
              <a:rPr lang="en-US" sz="4400" dirty="0" smtClean="0">
                <a:solidFill>
                  <a:schemeClr val="bg1"/>
                </a:solidFill>
              </a:rPr>
              <a:t>ahead </a:t>
            </a:r>
            <a:r>
              <a:rPr lang="en-US" sz="4400" dirty="0">
                <a:solidFill>
                  <a:schemeClr val="bg1"/>
                </a:solidFill>
              </a:rPr>
              <a:t>for God’s people</a:t>
            </a:r>
            <a:r>
              <a:rPr lang="en-US" dirty="0"/>
              <a:t>. </a:t>
            </a:r>
            <a:endParaRPr lang="en-US" dirty="0"/>
          </a:p>
        </p:txBody>
      </p:sp>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4050" b="67898"/>
          <a:stretch/>
        </p:blipFill>
        <p:spPr>
          <a:xfrm>
            <a:off x="1886974" y="2593525"/>
            <a:ext cx="1903976" cy="1575375"/>
          </a:xfrm>
          <a:prstGeom prst="rect">
            <a:avLst/>
          </a:prstGeom>
        </p:spPr>
      </p:pic>
    </p:spTree>
    <p:extLst>
      <p:ext uri="{BB962C8B-B14F-4D97-AF65-F5344CB8AC3E}">
        <p14:creationId xmlns:p14="http://schemas.microsoft.com/office/powerpoint/2010/main" val="70595759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PPT - (John 4:19-26) PowerPoint Presentation, free download - ID:23102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231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34155"/>
            <a:ext cx="12192000" cy="3223845"/>
          </a:xfrm>
          <a:prstGeom prst="rect">
            <a:avLst/>
          </a:prstGeom>
        </p:spPr>
      </p:pic>
      <p:sp>
        <p:nvSpPr>
          <p:cNvPr id="3" name="TextBox 2"/>
          <p:cNvSpPr txBox="1"/>
          <p:nvPr/>
        </p:nvSpPr>
        <p:spPr>
          <a:xfrm>
            <a:off x="164123" y="0"/>
            <a:ext cx="11840308" cy="4832092"/>
          </a:xfrm>
          <a:prstGeom prst="rect">
            <a:avLst/>
          </a:prstGeom>
          <a:noFill/>
        </p:spPr>
        <p:txBody>
          <a:bodyPr wrap="square" rtlCol="0">
            <a:spAutoFit/>
          </a:bodyPr>
          <a:lstStyle/>
          <a:p>
            <a:pPr algn="ctr"/>
            <a:r>
              <a:rPr lang="en-US" sz="4400" baseline="30000" dirty="0"/>
              <a:t>1 </a:t>
            </a:r>
            <a:r>
              <a:rPr lang="en-US" sz="4400" dirty="0"/>
              <a:t>The Lord says, "People who never before inquired about me are now seeking me out. Nations who never before searched for me are finding me. </a:t>
            </a:r>
            <a:r>
              <a:rPr lang="en-US" sz="4400" baseline="30000" dirty="0"/>
              <a:t>2 </a:t>
            </a:r>
            <a:r>
              <a:rPr lang="en-US" sz="4400" dirty="0"/>
              <a:t>"But my own people—though I have been spreading out my arms to welcome them all day long—have rebelled; they follow their own evil paths and thoughts. </a:t>
            </a:r>
          </a:p>
        </p:txBody>
      </p:sp>
      <p:sp>
        <p:nvSpPr>
          <p:cNvPr id="4" name="Rectangle 3"/>
          <p:cNvSpPr/>
          <p:nvPr/>
        </p:nvSpPr>
        <p:spPr>
          <a:xfrm>
            <a:off x="4001899" y="6186714"/>
            <a:ext cx="3719288" cy="707886"/>
          </a:xfrm>
          <a:prstGeom prst="rect">
            <a:avLst/>
          </a:prstGeom>
          <a:solidFill>
            <a:srgbClr val="0C0000"/>
          </a:solidFill>
        </p:spPr>
        <p:txBody>
          <a:bodyPr wrap="none" lIns="91440" tIns="45720" rIns="91440" bIns="45720">
            <a:spAutoFit/>
          </a:bodyPr>
          <a:lstStyle/>
          <a:p>
            <a:pPr algn="ctr"/>
            <a:r>
              <a:rPr lang="en-US" sz="4000" b="1" cap="none" spc="50" dirty="0" smtClean="0">
                <a:ln w="0"/>
                <a:solidFill>
                  <a:schemeClr val="bg2"/>
                </a:solidFill>
                <a:effectLst>
                  <a:innerShdw blurRad="63500" dist="50800" dir="13500000">
                    <a:srgbClr val="000000">
                      <a:alpha val="50000"/>
                    </a:srgbClr>
                  </a:innerShdw>
                </a:effectLst>
              </a:rPr>
              <a:t>Isaiah 65:1-7 </a:t>
            </a:r>
            <a:r>
              <a:rPr lang="en-US" sz="3200" b="1" cap="none" spc="50" dirty="0" smtClean="0">
                <a:ln w="0"/>
                <a:solidFill>
                  <a:schemeClr val="bg2"/>
                </a:solidFill>
                <a:effectLst>
                  <a:innerShdw blurRad="63500" dist="50800" dir="13500000">
                    <a:srgbClr val="000000">
                      <a:alpha val="50000"/>
                    </a:srgbClr>
                  </a:innerShdw>
                </a:effectLst>
              </a:rPr>
              <a:t>TLB</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218806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34155"/>
            <a:ext cx="12192000" cy="3223845"/>
          </a:xfrm>
          <a:prstGeom prst="rect">
            <a:avLst/>
          </a:prstGeom>
        </p:spPr>
      </p:pic>
      <p:sp>
        <p:nvSpPr>
          <p:cNvPr id="3" name="TextBox 2"/>
          <p:cNvSpPr txBox="1"/>
          <p:nvPr/>
        </p:nvSpPr>
        <p:spPr>
          <a:xfrm>
            <a:off x="164123" y="0"/>
            <a:ext cx="11840308" cy="4832092"/>
          </a:xfrm>
          <a:prstGeom prst="rect">
            <a:avLst/>
          </a:prstGeom>
          <a:noFill/>
        </p:spPr>
        <p:txBody>
          <a:bodyPr wrap="square" rtlCol="0">
            <a:spAutoFit/>
          </a:bodyPr>
          <a:lstStyle/>
          <a:p>
            <a:pPr algn="ctr"/>
            <a:r>
              <a:rPr lang="en-US" sz="4400" baseline="30000" dirty="0" smtClean="0"/>
              <a:t>3 </a:t>
            </a:r>
            <a:r>
              <a:rPr lang="en-US" sz="4400" dirty="0"/>
              <a:t>All day long they insult me to my face by worshiping idols in many gardens and burning incense on the rooftops of their homes. </a:t>
            </a:r>
            <a:r>
              <a:rPr lang="en-US" sz="4400" baseline="30000" dirty="0"/>
              <a:t>4 </a:t>
            </a:r>
            <a:r>
              <a:rPr lang="en-US" sz="4400" dirty="0"/>
              <a:t>At night they go out among the graves and caves to worship evil spirits, and they eat pork and other forbidden foods. </a:t>
            </a:r>
            <a:r>
              <a:rPr lang="en-US" sz="4400" baseline="30000" dirty="0"/>
              <a:t>5 </a:t>
            </a:r>
            <a:r>
              <a:rPr lang="en-US" sz="4400" dirty="0"/>
              <a:t>Yet they say to one another, ’Don’t come too close, you’ll defile me! </a:t>
            </a:r>
          </a:p>
        </p:txBody>
      </p:sp>
      <p:sp>
        <p:nvSpPr>
          <p:cNvPr id="4" name="Rectangle 3"/>
          <p:cNvSpPr/>
          <p:nvPr/>
        </p:nvSpPr>
        <p:spPr>
          <a:xfrm>
            <a:off x="4001899" y="6186714"/>
            <a:ext cx="3719288" cy="707886"/>
          </a:xfrm>
          <a:prstGeom prst="rect">
            <a:avLst/>
          </a:prstGeom>
          <a:solidFill>
            <a:srgbClr val="0C0000"/>
          </a:solidFill>
        </p:spPr>
        <p:txBody>
          <a:bodyPr wrap="none" lIns="91440" tIns="45720" rIns="91440" bIns="45720">
            <a:spAutoFit/>
          </a:bodyPr>
          <a:lstStyle/>
          <a:p>
            <a:pPr algn="ctr"/>
            <a:r>
              <a:rPr lang="en-US" sz="4000" b="1" cap="none" spc="50" dirty="0" smtClean="0">
                <a:ln w="0"/>
                <a:solidFill>
                  <a:schemeClr val="bg2"/>
                </a:solidFill>
                <a:effectLst>
                  <a:innerShdw blurRad="63500" dist="50800" dir="13500000">
                    <a:srgbClr val="000000">
                      <a:alpha val="50000"/>
                    </a:srgbClr>
                  </a:innerShdw>
                </a:effectLst>
              </a:rPr>
              <a:t>Isaiah 65:1-7 </a:t>
            </a:r>
            <a:r>
              <a:rPr lang="en-US" sz="3200" b="1" cap="none" spc="50" dirty="0" smtClean="0">
                <a:ln w="0"/>
                <a:solidFill>
                  <a:schemeClr val="bg2"/>
                </a:solidFill>
                <a:effectLst>
                  <a:innerShdw blurRad="63500" dist="50800" dir="13500000">
                    <a:srgbClr val="000000">
                      <a:alpha val="50000"/>
                    </a:srgbClr>
                  </a:innerShdw>
                </a:effectLst>
              </a:rPr>
              <a:t>TLB</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917566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34155"/>
            <a:ext cx="12192000" cy="3223845"/>
          </a:xfrm>
          <a:prstGeom prst="rect">
            <a:avLst/>
          </a:prstGeom>
        </p:spPr>
      </p:pic>
      <p:sp>
        <p:nvSpPr>
          <p:cNvPr id="3" name="TextBox 2"/>
          <p:cNvSpPr txBox="1"/>
          <p:nvPr/>
        </p:nvSpPr>
        <p:spPr>
          <a:xfrm>
            <a:off x="164123" y="0"/>
            <a:ext cx="11840308" cy="5509200"/>
          </a:xfrm>
          <a:prstGeom prst="rect">
            <a:avLst/>
          </a:prstGeom>
          <a:noFill/>
        </p:spPr>
        <p:txBody>
          <a:bodyPr wrap="square" rtlCol="0">
            <a:spAutoFit/>
          </a:bodyPr>
          <a:lstStyle/>
          <a:p>
            <a:pPr algn="ctr"/>
            <a:r>
              <a:rPr lang="en-US" sz="4400" dirty="0" smtClean="0"/>
              <a:t>For </a:t>
            </a:r>
            <a:r>
              <a:rPr lang="en-US" sz="4400" dirty="0"/>
              <a:t>I am holier than you!’ They stifle me. Day in and day out they infuriate me. </a:t>
            </a:r>
            <a:r>
              <a:rPr lang="en-US" sz="4400" baseline="30000" dirty="0"/>
              <a:t>6 </a:t>
            </a:r>
            <a:r>
              <a:rPr lang="en-US" sz="4400" dirty="0"/>
              <a:t>"See, here is my decree all written out before me: </a:t>
            </a:r>
            <a:r>
              <a:rPr lang="en-US" sz="4400" i="1" dirty="0"/>
              <a:t>I will not stand silent; I will repay. Yes, I will repay them—</a:t>
            </a:r>
            <a:r>
              <a:rPr lang="en-US" sz="4400" baseline="30000" dirty="0"/>
              <a:t>7 </a:t>
            </a:r>
            <a:r>
              <a:rPr lang="en-US" sz="4400" dirty="0"/>
              <a:t>not only for their own sins but for those of their fathers too,’ says the Lord, ’for they also burned incense on the mountains and insulted me upon the hills. </a:t>
            </a:r>
            <a:endParaRPr lang="en-US" sz="4400" dirty="0" smtClean="0"/>
          </a:p>
          <a:p>
            <a:pPr algn="ctr"/>
            <a:r>
              <a:rPr lang="en-US" sz="4400" dirty="0" smtClean="0"/>
              <a:t>I </a:t>
            </a:r>
            <a:r>
              <a:rPr lang="en-US" sz="4400" dirty="0"/>
              <a:t>will pay them back in full</a:t>
            </a:r>
            <a:r>
              <a:rPr lang="en-US" sz="4400" dirty="0" smtClean="0"/>
              <a:t>.</a:t>
            </a:r>
            <a:endParaRPr lang="en-US" sz="4400" dirty="0"/>
          </a:p>
        </p:txBody>
      </p:sp>
      <p:sp>
        <p:nvSpPr>
          <p:cNvPr id="4" name="Rectangle 3"/>
          <p:cNvSpPr/>
          <p:nvPr/>
        </p:nvSpPr>
        <p:spPr>
          <a:xfrm>
            <a:off x="4001899" y="6186714"/>
            <a:ext cx="3719288" cy="707886"/>
          </a:xfrm>
          <a:prstGeom prst="rect">
            <a:avLst/>
          </a:prstGeom>
          <a:solidFill>
            <a:srgbClr val="0C0000"/>
          </a:solidFill>
        </p:spPr>
        <p:txBody>
          <a:bodyPr wrap="none" lIns="91440" tIns="45720" rIns="91440" bIns="45720">
            <a:spAutoFit/>
          </a:bodyPr>
          <a:lstStyle/>
          <a:p>
            <a:pPr algn="ctr"/>
            <a:r>
              <a:rPr lang="en-US" sz="4000" b="1" cap="none" spc="50" dirty="0" smtClean="0">
                <a:ln w="0"/>
                <a:solidFill>
                  <a:schemeClr val="bg2"/>
                </a:solidFill>
                <a:effectLst>
                  <a:innerShdw blurRad="63500" dist="50800" dir="13500000">
                    <a:srgbClr val="000000">
                      <a:alpha val="50000"/>
                    </a:srgbClr>
                  </a:innerShdw>
                </a:effectLst>
              </a:rPr>
              <a:t>Isaiah 65:1-7 </a:t>
            </a:r>
            <a:r>
              <a:rPr lang="en-US" sz="3200" b="1" cap="none" spc="50" dirty="0" smtClean="0">
                <a:ln w="0"/>
                <a:solidFill>
                  <a:schemeClr val="bg2"/>
                </a:solidFill>
                <a:effectLst>
                  <a:innerShdw blurRad="63500" dist="50800" dir="13500000">
                    <a:srgbClr val="000000">
                      <a:alpha val="50000"/>
                    </a:srgbClr>
                  </a:innerShdw>
                </a:effectLst>
              </a:rPr>
              <a:t>TLB</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647414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ebrews 11:36-37 KJV - And others had trial of cruel mockings and  scourgings, yea, moreover of bonds and impriso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5334000" y="3219450"/>
            <a:ext cx="358140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876300" y="3943350"/>
            <a:ext cx="2057400" cy="1905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848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e Still Need A Savior • Freebridge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01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72" y="0"/>
            <a:ext cx="9363456" cy="6858000"/>
          </a:xfrm>
          <a:prstGeom prst="rect">
            <a:avLst/>
          </a:prstGeom>
        </p:spPr>
      </p:pic>
      <p:sp>
        <p:nvSpPr>
          <p:cNvPr id="3" name="Rectangle 2"/>
          <p:cNvSpPr/>
          <p:nvPr/>
        </p:nvSpPr>
        <p:spPr>
          <a:xfrm>
            <a:off x="1459634" y="4144711"/>
            <a:ext cx="9272731" cy="3170099"/>
          </a:xfrm>
          <a:prstGeom prst="rect">
            <a:avLst/>
          </a:prstGeom>
          <a:noFill/>
        </p:spPr>
        <p:txBody>
          <a:bodyPr wrap="none" lIns="91440" tIns="45720" rIns="91440" bIns="45720">
            <a:spAutoFit/>
          </a:bodyPr>
          <a:lstStyle/>
          <a:p>
            <a:pPr algn="ctr"/>
            <a:r>
              <a:rPr lang="en-US" sz="4000" b="1" dirty="0"/>
              <a:t>Titus 2:13 (</a:t>
            </a:r>
            <a:r>
              <a:rPr lang="en-US" sz="4000" b="1" dirty="0" smtClean="0"/>
              <a:t>CSB) </a:t>
            </a:r>
            <a:r>
              <a:rPr lang="en-US" sz="4000" dirty="0"/>
              <a:t/>
            </a:r>
            <a:br>
              <a:rPr lang="en-US" sz="4000" dirty="0"/>
            </a:br>
            <a:r>
              <a:rPr lang="en-US" sz="4000" baseline="30000" dirty="0"/>
              <a:t>13 </a:t>
            </a:r>
            <a:r>
              <a:rPr lang="en-US" sz="4000" dirty="0"/>
              <a:t> while we wait for the blessed hope, </a:t>
            </a:r>
            <a:endParaRPr lang="en-US" sz="4000" dirty="0" smtClean="0"/>
          </a:p>
          <a:p>
            <a:pPr algn="ctr"/>
            <a:r>
              <a:rPr lang="en-US" sz="4000" dirty="0" smtClean="0"/>
              <a:t>the </a:t>
            </a:r>
            <a:r>
              <a:rPr lang="en-US" sz="4000" dirty="0"/>
              <a:t>appearing of the glory of our great God </a:t>
            </a:r>
            <a:endParaRPr lang="en-US" sz="4000" dirty="0" smtClean="0"/>
          </a:p>
          <a:p>
            <a:pPr algn="ctr"/>
            <a:r>
              <a:rPr lang="en-US" sz="4000" dirty="0" smtClean="0"/>
              <a:t>and </a:t>
            </a:r>
            <a:r>
              <a:rPr lang="en-US" sz="4000" dirty="0"/>
              <a:t>Savior, Jesus Christ. </a:t>
            </a:r>
            <a:br>
              <a:rPr lang="en-US" sz="4000" dirty="0"/>
            </a:b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14940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72" y="0"/>
            <a:ext cx="9363456" cy="6858000"/>
          </a:xfrm>
          <a:prstGeom prst="rect">
            <a:avLst/>
          </a:prstGeom>
        </p:spPr>
      </p:pic>
      <p:sp>
        <p:nvSpPr>
          <p:cNvPr id="3" name="Rectangle 2"/>
          <p:cNvSpPr/>
          <p:nvPr/>
        </p:nvSpPr>
        <p:spPr>
          <a:xfrm>
            <a:off x="2131741" y="4710767"/>
            <a:ext cx="8140305" cy="1323439"/>
          </a:xfrm>
          <a:prstGeom prst="rect">
            <a:avLst/>
          </a:prstGeom>
          <a:noFill/>
        </p:spPr>
        <p:txBody>
          <a:bodyPr wrap="none" lIns="91440" tIns="45720" rIns="91440" bIns="45720">
            <a:spAutoFit/>
          </a:bodyPr>
          <a:lstStyle/>
          <a:p>
            <a:pPr algn="ctr"/>
            <a:r>
              <a:rPr lang="en-US" sz="4000" b="1" dirty="0"/>
              <a:t>We know that better days are ahead </a:t>
            </a:r>
            <a:endParaRPr lang="en-US" sz="4000" b="1" dirty="0" smtClean="0"/>
          </a:p>
          <a:p>
            <a:pPr algn="ctr"/>
            <a:r>
              <a:rPr lang="en-US" sz="4000" b="1" dirty="0" smtClean="0"/>
              <a:t>and </a:t>
            </a:r>
            <a:r>
              <a:rPr lang="en-US" sz="4000" b="1" dirty="0"/>
              <a:t>we </a:t>
            </a:r>
            <a:r>
              <a:rPr lang="en-US" sz="4000" b="1" dirty="0" smtClean="0"/>
              <a:t>live </a:t>
            </a:r>
            <a:r>
              <a:rPr lang="en-US" sz="4000" b="1" dirty="0"/>
              <a:t>for the </a:t>
            </a:r>
            <a:r>
              <a:rPr lang="en-US" sz="4000" b="1" u="sng" dirty="0"/>
              <a:t>Kingdom</a:t>
            </a:r>
            <a:r>
              <a:rPr lang="en-US" sz="4000" b="1" dirty="0"/>
              <a:t> to Come</a:t>
            </a:r>
            <a:r>
              <a:rPr lang="en-US" dirty="0"/>
              <a:t>!</a:t>
            </a:r>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4050" b="67898"/>
          <a:stretch/>
        </p:blipFill>
        <p:spPr>
          <a:xfrm>
            <a:off x="10812018" y="5729406"/>
            <a:ext cx="1364003" cy="1128594"/>
          </a:xfrm>
          <a:prstGeom prst="rect">
            <a:avLst/>
          </a:prstGeom>
        </p:spPr>
      </p:pic>
    </p:spTree>
    <p:extLst>
      <p:ext uri="{BB962C8B-B14F-4D97-AF65-F5344CB8AC3E}">
        <p14:creationId xmlns:p14="http://schemas.microsoft.com/office/powerpoint/2010/main" val="3100091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alvation Grace – Faith – Obedience Titus 2: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ebrews 11:36-37 KJV - And others had trial of cruel mockings and  scourgings, yea, moreover of bonds and imprisonment:"/>
          <p:cNvPicPr>
            <a:picLocks noChangeAspect="1" noChangeArrowheads="1"/>
          </p:cNvPicPr>
          <p:nvPr/>
        </p:nvPicPr>
        <p:blipFill rotWithShape="1">
          <a:blip r:embed="rId3">
            <a:extLst>
              <a:ext uri="{28A0092B-C50C-407E-A947-70E740481C1C}">
                <a14:useLocalDpi xmlns:a14="http://schemas.microsoft.com/office/drawing/2010/main" val="0"/>
              </a:ext>
            </a:extLst>
          </a:blip>
          <a:srcRect l="90625"/>
          <a:stretch/>
        </p:blipFill>
        <p:spPr bwMode="auto">
          <a:xfrm>
            <a:off x="10614025" y="0"/>
            <a:ext cx="15779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ebrews 11:36-37 KJV - And others had trial of cruel mockings and  scourgings, yea, moreover of bonds and imprisonment:"/>
          <p:cNvPicPr>
            <a:picLocks noChangeAspect="1" noChangeArrowheads="1"/>
          </p:cNvPicPr>
          <p:nvPr/>
        </p:nvPicPr>
        <p:blipFill rotWithShape="1">
          <a:blip r:embed="rId3">
            <a:extLst>
              <a:ext uri="{28A0092B-C50C-407E-A947-70E740481C1C}">
                <a14:useLocalDpi xmlns:a14="http://schemas.microsoft.com/office/drawing/2010/main" val="0"/>
              </a:ext>
            </a:extLst>
          </a:blip>
          <a:srcRect l="90625"/>
          <a:stretch/>
        </p:blipFill>
        <p:spPr bwMode="auto">
          <a:xfrm>
            <a:off x="0" y="0"/>
            <a:ext cx="1527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1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Year of Good News: 1 Corinthians 15 (Peter Benedict) — River Heights  Vineyard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484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The Lamb Who Is the Lion (Philippians 2:10-11) | For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8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34155"/>
            <a:ext cx="12192000" cy="3223845"/>
          </a:xfrm>
          <a:prstGeom prst="rect">
            <a:avLst/>
          </a:prstGeom>
        </p:spPr>
      </p:pic>
      <p:sp>
        <p:nvSpPr>
          <p:cNvPr id="3" name="TextBox 2"/>
          <p:cNvSpPr txBox="1"/>
          <p:nvPr/>
        </p:nvSpPr>
        <p:spPr>
          <a:xfrm>
            <a:off x="164123" y="0"/>
            <a:ext cx="11840308" cy="5016758"/>
          </a:xfrm>
          <a:prstGeom prst="rect">
            <a:avLst/>
          </a:prstGeom>
          <a:noFill/>
        </p:spPr>
        <p:txBody>
          <a:bodyPr wrap="square" rtlCol="0">
            <a:spAutoFit/>
          </a:bodyPr>
          <a:lstStyle/>
          <a:p>
            <a:pPr algn="ctr"/>
            <a:r>
              <a:rPr lang="en-US" sz="4000" baseline="30000" dirty="0"/>
              <a:t>33</a:t>
            </a:r>
            <a:r>
              <a:rPr lang="en-US" sz="4000" dirty="0"/>
              <a:t> Then Pilate entered the </a:t>
            </a:r>
            <a:r>
              <a:rPr lang="en-US" sz="4000" dirty="0" err="1"/>
              <a:t>Praetorium</a:t>
            </a:r>
            <a:r>
              <a:rPr lang="en-US" sz="4000" dirty="0"/>
              <a:t> again, called Jesus, and said to Him, "</a:t>
            </a:r>
            <a:r>
              <a:rPr lang="en-US" sz="4000" b="1" dirty="0"/>
              <a:t>Are You the King of the Jews?</a:t>
            </a:r>
            <a:r>
              <a:rPr lang="en-US" sz="4000" dirty="0"/>
              <a:t>" </a:t>
            </a:r>
            <a:r>
              <a:rPr lang="en-US" sz="4000" baseline="30000" dirty="0"/>
              <a:t>34</a:t>
            </a:r>
            <a:r>
              <a:rPr lang="en-US" sz="4000" dirty="0"/>
              <a:t> Jesus answered him, "Are you speaking for yourself about this, or did others tell you this concerning Me?" </a:t>
            </a:r>
            <a:r>
              <a:rPr lang="en-US" sz="4000" baseline="30000" dirty="0"/>
              <a:t>35</a:t>
            </a:r>
            <a:r>
              <a:rPr lang="en-US" sz="4000" dirty="0"/>
              <a:t> Pilate answered, "Am I a Jew? Your own nation and the chief priests have delivered You to me. What have You done?" </a:t>
            </a:r>
            <a:r>
              <a:rPr lang="en-US" sz="4000" baseline="30000" dirty="0"/>
              <a:t>36</a:t>
            </a:r>
            <a:r>
              <a:rPr lang="en-US" sz="4000" dirty="0"/>
              <a:t> Jesus answered, "</a:t>
            </a:r>
            <a:r>
              <a:rPr lang="en-US" sz="4000" b="1" u="sng" dirty="0"/>
              <a:t>My kingdom</a:t>
            </a:r>
            <a:r>
              <a:rPr lang="en-US" sz="4000" b="1" dirty="0"/>
              <a:t> is not of this world. </a:t>
            </a:r>
            <a:r>
              <a:rPr lang="en-US" sz="4000" b="1" u="sng" dirty="0"/>
              <a:t>If</a:t>
            </a:r>
            <a:r>
              <a:rPr lang="en-US" sz="4000" b="1" dirty="0"/>
              <a:t> My kingdom </a:t>
            </a:r>
            <a:r>
              <a:rPr lang="en-US" sz="4000" dirty="0"/>
              <a:t>were of this world, </a:t>
            </a:r>
            <a:endParaRPr lang="en-US" sz="4000" dirty="0"/>
          </a:p>
        </p:txBody>
      </p:sp>
      <p:sp>
        <p:nvSpPr>
          <p:cNvPr id="4" name="Rectangle 3"/>
          <p:cNvSpPr/>
          <p:nvPr/>
        </p:nvSpPr>
        <p:spPr>
          <a:xfrm>
            <a:off x="4243148" y="6262914"/>
            <a:ext cx="3236784" cy="707886"/>
          </a:xfrm>
          <a:prstGeom prst="rect">
            <a:avLst/>
          </a:prstGeom>
          <a:solidFill>
            <a:srgbClr val="0C0000"/>
          </a:solidFill>
        </p:spPr>
        <p:txBody>
          <a:bodyPr wrap="none" lIns="91440" tIns="45720" rIns="91440" bIns="45720">
            <a:spAutoFit/>
          </a:bodyPr>
          <a:lstStyle/>
          <a:p>
            <a:pPr algn="ctr"/>
            <a:r>
              <a:rPr lang="en-US" sz="4000" b="1" cap="none" spc="50" dirty="0" smtClean="0">
                <a:ln w="0"/>
                <a:solidFill>
                  <a:schemeClr val="bg2"/>
                </a:solidFill>
                <a:effectLst>
                  <a:innerShdw blurRad="63500" dist="50800" dir="13500000">
                    <a:srgbClr val="000000">
                      <a:alpha val="50000"/>
                    </a:srgbClr>
                  </a:innerShdw>
                </a:effectLst>
              </a:rPr>
              <a:t>John 18:33-37</a:t>
            </a:r>
            <a:endParaRPr lang="en-US" sz="4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18193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velation 22:20 (ESV) - Revelation 22:20 ESV - He who testifies to… |  Bib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52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26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34155"/>
            <a:ext cx="12192000" cy="3223845"/>
          </a:xfrm>
          <a:prstGeom prst="rect">
            <a:avLst/>
          </a:prstGeom>
        </p:spPr>
      </p:pic>
      <p:sp>
        <p:nvSpPr>
          <p:cNvPr id="3" name="TextBox 2"/>
          <p:cNvSpPr txBox="1"/>
          <p:nvPr/>
        </p:nvSpPr>
        <p:spPr>
          <a:xfrm>
            <a:off x="164123" y="0"/>
            <a:ext cx="11840308" cy="4401205"/>
          </a:xfrm>
          <a:prstGeom prst="rect">
            <a:avLst/>
          </a:prstGeom>
          <a:noFill/>
        </p:spPr>
        <p:txBody>
          <a:bodyPr wrap="square" rtlCol="0">
            <a:spAutoFit/>
          </a:bodyPr>
          <a:lstStyle/>
          <a:p>
            <a:pPr algn="ctr"/>
            <a:r>
              <a:rPr lang="en-US" sz="4000" dirty="0" smtClean="0"/>
              <a:t>My </a:t>
            </a:r>
            <a:r>
              <a:rPr lang="en-US" sz="4000" dirty="0"/>
              <a:t>servants would fight, so that I should not be delivered to the Jews; but </a:t>
            </a:r>
            <a:r>
              <a:rPr lang="en-US" sz="4000" u="sng" dirty="0"/>
              <a:t>now</a:t>
            </a:r>
            <a:r>
              <a:rPr lang="en-US" sz="4000" b="1" dirty="0"/>
              <a:t> My kingdom is not from here."</a:t>
            </a:r>
            <a:r>
              <a:rPr lang="en-US" sz="4000" dirty="0"/>
              <a:t> </a:t>
            </a:r>
            <a:r>
              <a:rPr lang="en-US" sz="4000" baseline="30000" dirty="0"/>
              <a:t>37 </a:t>
            </a:r>
            <a:r>
              <a:rPr lang="en-US" sz="4000" dirty="0"/>
              <a:t>Pilate therefore said to Him, "</a:t>
            </a:r>
            <a:r>
              <a:rPr lang="en-US" sz="4000" b="1" dirty="0"/>
              <a:t>Are You a king then?"</a:t>
            </a:r>
            <a:r>
              <a:rPr lang="en-US" sz="4000" dirty="0"/>
              <a:t> Jesus answered, "</a:t>
            </a:r>
            <a:r>
              <a:rPr lang="en-US" sz="4000" b="1" dirty="0"/>
              <a:t>You say </a:t>
            </a:r>
            <a:r>
              <a:rPr lang="en-US" sz="4000" b="1" i="1" dirty="0"/>
              <a:t>rightly</a:t>
            </a:r>
            <a:r>
              <a:rPr lang="en-US" sz="4000" b="1" dirty="0"/>
              <a:t> that I am a king. </a:t>
            </a:r>
            <a:r>
              <a:rPr lang="en-US" sz="4000" dirty="0"/>
              <a:t>For this cause I was born, and for this cause I have come into the world, that I should bear witness to the truth. Everyone who is of the truth hears My voice</a:t>
            </a:r>
            <a:r>
              <a:rPr lang="en-US" sz="4000" dirty="0" smtClean="0"/>
              <a:t>."</a:t>
            </a:r>
            <a:endParaRPr lang="en-US" sz="4000" dirty="0"/>
          </a:p>
        </p:txBody>
      </p:sp>
      <p:sp>
        <p:nvSpPr>
          <p:cNvPr id="4" name="Rectangle 3"/>
          <p:cNvSpPr/>
          <p:nvPr/>
        </p:nvSpPr>
        <p:spPr>
          <a:xfrm>
            <a:off x="4243148" y="6262914"/>
            <a:ext cx="3236784" cy="707886"/>
          </a:xfrm>
          <a:prstGeom prst="rect">
            <a:avLst/>
          </a:prstGeom>
          <a:solidFill>
            <a:srgbClr val="0C0000"/>
          </a:solidFill>
        </p:spPr>
        <p:txBody>
          <a:bodyPr wrap="none" lIns="91440" tIns="45720" rIns="91440" bIns="45720">
            <a:spAutoFit/>
          </a:bodyPr>
          <a:lstStyle/>
          <a:p>
            <a:pPr algn="ctr"/>
            <a:r>
              <a:rPr lang="en-US" sz="4000" b="1" cap="none" spc="50" dirty="0" smtClean="0">
                <a:ln w="0"/>
                <a:solidFill>
                  <a:schemeClr val="bg2"/>
                </a:solidFill>
                <a:effectLst>
                  <a:innerShdw blurRad="63500" dist="50800" dir="13500000">
                    <a:srgbClr val="000000">
                      <a:alpha val="50000"/>
                    </a:srgbClr>
                  </a:innerShdw>
                </a:effectLst>
              </a:rPr>
              <a:t>John 18:33-37</a:t>
            </a:r>
            <a:endParaRPr lang="en-US" sz="4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61530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n breaking through clouds - Album on Imgur">
            <a:extLst>
              <a:ext uri="{FF2B5EF4-FFF2-40B4-BE49-F238E27FC236}">
                <a16:creationId xmlns:a16="http://schemas.microsoft.com/office/drawing/2014/main" id="{0B715F8E-4B29-41BD-95D1-668D28972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6B27DD4-6E7D-445F-A4A0-660F39A12554}"/>
              </a:ext>
            </a:extLst>
          </p:cNvPr>
          <p:cNvSpPr/>
          <p:nvPr/>
        </p:nvSpPr>
        <p:spPr>
          <a:xfrm>
            <a:off x="1493719" y="1988044"/>
            <a:ext cx="9204571"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glow rad="228600">
                    <a:schemeClr val="accent5">
                      <a:satMod val="175000"/>
                      <a:alpha val="40000"/>
                    </a:schemeClr>
                  </a:glow>
                  <a:innerShdw blurRad="63500" dist="50800" dir="13500000">
                    <a:srgbClr val="000000">
                      <a:alpha val="50000"/>
                    </a:srgbClr>
                  </a:innerShdw>
                </a:effectLst>
              </a:rPr>
              <a:t>1. There’s A Kingdom to Come!</a:t>
            </a:r>
          </a:p>
        </p:txBody>
      </p:sp>
    </p:spTree>
    <p:extLst>
      <p:ext uri="{BB962C8B-B14F-4D97-AF65-F5344CB8AC3E}">
        <p14:creationId xmlns:p14="http://schemas.microsoft.com/office/powerpoint/2010/main" val="2510685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240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C00"/>
        </a:solidFill>
        <a:effectLst/>
      </p:bgPr>
    </p:bg>
    <p:spTree>
      <p:nvGrpSpPr>
        <p:cNvPr id="1" name=""/>
        <p:cNvGrpSpPr/>
        <p:nvPr/>
      </p:nvGrpSpPr>
      <p:grpSpPr>
        <a:xfrm>
          <a:off x="0" y="0"/>
          <a:ext cx="0" cy="0"/>
          <a:chOff x="0" y="0"/>
          <a:chExt cx="0" cy="0"/>
        </a:xfrm>
      </p:grpSpPr>
      <p:pic>
        <p:nvPicPr>
          <p:cNvPr id="2050" name="Picture 2" descr="Matthew 6:33, But seek first his kingdom and his righteousness, and all  these things will be given to you as well. | Scripture pictures, Book of  matthew, Scri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149" y="0"/>
            <a:ext cx="10307782" cy="688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8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y Kingdom Come (Part 1) - Thy Kingdom Come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004" y="149629"/>
            <a:ext cx="11853949" cy="769441"/>
          </a:xfrm>
          <a:prstGeom prst="rect">
            <a:avLst/>
          </a:prstGeom>
          <a:noFill/>
        </p:spPr>
        <p:txBody>
          <a:bodyPr wrap="square" rtlCol="0">
            <a:spAutoFit/>
          </a:bodyPr>
          <a:lstStyle/>
          <a:p>
            <a:pPr algn="ctr"/>
            <a:r>
              <a:rPr lang="en-US" sz="4400" b="1" dirty="0"/>
              <a:t>Jesus spoke of His kingdom as a </a:t>
            </a:r>
            <a:r>
              <a:rPr lang="en-US" sz="4400" b="1" u="sng" dirty="0"/>
              <a:t>future</a:t>
            </a:r>
            <a:r>
              <a:rPr lang="en-US" sz="4400" b="1" dirty="0"/>
              <a:t> </a:t>
            </a:r>
            <a:r>
              <a:rPr lang="en-US" sz="4400" b="1" dirty="0" smtClean="0"/>
              <a:t>reality!</a:t>
            </a:r>
            <a:endParaRPr lang="en-US" dirty="0"/>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4050" b="67898"/>
          <a:stretch/>
        </p:blipFill>
        <p:spPr>
          <a:xfrm>
            <a:off x="10288024" y="5282625"/>
            <a:ext cx="1903976" cy="1575375"/>
          </a:xfrm>
          <a:prstGeom prst="rect">
            <a:avLst/>
          </a:prstGeom>
        </p:spPr>
      </p:pic>
    </p:spTree>
    <p:extLst>
      <p:ext uri="{BB962C8B-B14F-4D97-AF65-F5344CB8AC3E}">
        <p14:creationId xmlns:p14="http://schemas.microsoft.com/office/powerpoint/2010/main" val="271812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 Timothy 2: Timothy 2: Timothy 2:11-13 (ESV) The saying is trustworthy,  for: If we have died with him, we will also live with him;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296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690</Words>
  <Application>Microsoft Office PowerPoint</Application>
  <PresentationFormat>Widescreen</PresentationFormat>
  <Paragraphs>33</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9</cp:revision>
  <cp:lastPrinted>2020-11-29T16:06:26Z</cp:lastPrinted>
  <dcterms:created xsi:type="dcterms:W3CDTF">2020-11-29T06:50:54Z</dcterms:created>
  <dcterms:modified xsi:type="dcterms:W3CDTF">2020-11-29T16:38:54Z</dcterms:modified>
</cp:coreProperties>
</file>