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82" r:id="rId4"/>
    <p:sldId id="258" r:id="rId5"/>
    <p:sldId id="283" r:id="rId6"/>
    <p:sldId id="259" r:id="rId7"/>
    <p:sldId id="284" r:id="rId8"/>
    <p:sldId id="260" r:id="rId9"/>
    <p:sldId id="261" r:id="rId10"/>
    <p:sldId id="262" r:id="rId11"/>
    <p:sldId id="263" r:id="rId12"/>
    <p:sldId id="286" r:id="rId13"/>
    <p:sldId id="264" r:id="rId14"/>
    <p:sldId id="285" r:id="rId15"/>
    <p:sldId id="265" r:id="rId16"/>
    <p:sldId id="266" r:id="rId17"/>
    <p:sldId id="267" r:id="rId18"/>
    <p:sldId id="287" r:id="rId19"/>
    <p:sldId id="270" r:id="rId20"/>
    <p:sldId id="268" r:id="rId21"/>
    <p:sldId id="269" r:id="rId22"/>
    <p:sldId id="271" r:id="rId23"/>
    <p:sldId id="272" r:id="rId24"/>
    <p:sldId id="273" r:id="rId25"/>
    <p:sldId id="274" r:id="rId26"/>
    <p:sldId id="275" r:id="rId27"/>
    <p:sldId id="276" r:id="rId28"/>
    <p:sldId id="277" r:id="rId29"/>
    <p:sldId id="278" r:id="rId30"/>
    <p:sldId id="280" r:id="rId31"/>
    <p:sldId id="279" r:id="rId32"/>
    <p:sldId id="289" r:id="rId33"/>
    <p:sldId id="281" r:id="rId34"/>
    <p:sldId id="29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B7"/>
    <a:srgbClr val="0E0E2C"/>
    <a:srgbClr val="15153F"/>
    <a:srgbClr val="660033"/>
    <a:srgbClr val="99FFCC"/>
    <a:srgbClr val="100010"/>
    <a:srgbClr val="00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55" d="100"/>
          <a:sy n="55" d="100"/>
        </p:scale>
        <p:origin x="108" y="14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678CFA-3A1F-489F-BA6D-4C36B0CABDF6}" type="datetimeFigureOut">
              <a:rPr lang="en-US" smtClean="0"/>
              <a:t>9/19/2021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447291-3C4C-4F03-9767-E491473F67C7}" type="slidenum">
              <a:rPr lang="en-US" smtClean="0"/>
              <a:t>‹#›</a:t>
            </a:fld>
            <a:endParaRPr lang="en-US"/>
          </a:p>
        </p:txBody>
      </p:sp>
    </p:spTree>
    <p:extLst>
      <p:ext uri="{BB962C8B-B14F-4D97-AF65-F5344CB8AC3E}">
        <p14:creationId xmlns:p14="http://schemas.microsoft.com/office/powerpoint/2010/main" val="32497554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247261-A08D-41C0-938C-F9D0922CE9C0}"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235083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47261-A08D-41C0-938C-F9D0922CE9C0}"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400143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47261-A08D-41C0-938C-F9D0922CE9C0}"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35057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47261-A08D-41C0-938C-F9D0922CE9C0}"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328502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247261-A08D-41C0-938C-F9D0922CE9C0}"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237312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247261-A08D-41C0-938C-F9D0922CE9C0}"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393655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247261-A08D-41C0-938C-F9D0922CE9C0}"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282196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247261-A08D-41C0-938C-F9D0922CE9C0}"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29168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47261-A08D-41C0-938C-F9D0922CE9C0}"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361367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47261-A08D-41C0-938C-F9D0922CE9C0}"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384711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47261-A08D-41C0-938C-F9D0922CE9C0}"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0D490-F60A-4E14-9D59-E2361930F0AC}" type="slidenum">
              <a:rPr lang="en-US" smtClean="0"/>
              <a:t>‹#›</a:t>
            </a:fld>
            <a:endParaRPr lang="en-US"/>
          </a:p>
        </p:txBody>
      </p:sp>
    </p:spTree>
    <p:extLst>
      <p:ext uri="{BB962C8B-B14F-4D97-AF65-F5344CB8AC3E}">
        <p14:creationId xmlns:p14="http://schemas.microsoft.com/office/powerpoint/2010/main" val="369903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47261-A08D-41C0-938C-F9D0922CE9C0}" type="datetimeFigureOut">
              <a:rPr lang="en-US" smtClean="0"/>
              <a:t>9/19/2021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0D490-F60A-4E14-9D59-E2361930F0AC}" type="slidenum">
              <a:rPr lang="en-US" smtClean="0"/>
              <a:t>‹#›</a:t>
            </a:fld>
            <a:endParaRPr lang="en-US"/>
          </a:p>
        </p:txBody>
      </p:sp>
    </p:spTree>
    <p:extLst>
      <p:ext uri="{BB962C8B-B14F-4D97-AF65-F5344CB8AC3E}">
        <p14:creationId xmlns:p14="http://schemas.microsoft.com/office/powerpoint/2010/main" val="419293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2A"/>
        </a:solidFill>
        <a:effectLst/>
      </p:bgPr>
    </p:bg>
    <p:spTree>
      <p:nvGrpSpPr>
        <p:cNvPr id="1" name=""/>
        <p:cNvGrpSpPr/>
        <p:nvPr/>
      </p:nvGrpSpPr>
      <p:grpSpPr>
        <a:xfrm>
          <a:off x="0" y="0"/>
          <a:ext cx="0" cy="0"/>
          <a:chOff x="0" y="0"/>
          <a:chExt cx="0" cy="0"/>
        </a:xfrm>
      </p:grpSpPr>
      <p:pic>
        <p:nvPicPr>
          <p:cNvPr id="1026"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922" y="4187767"/>
            <a:ext cx="2630078" cy="2670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2630078" cy="2670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4863" y="1553041"/>
            <a:ext cx="6587060" cy="3170099"/>
          </a:xfrm>
          <a:prstGeom prst="rect">
            <a:avLst/>
          </a:prstGeom>
          <a:noFill/>
        </p:spPr>
        <p:txBody>
          <a:bodyPr wrap="none" lIns="91440" tIns="45720" rIns="91440" bIns="45720">
            <a:spAutoFit/>
          </a:bodyPr>
          <a:lstStyle/>
          <a:p>
            <a:pPr algn="ctr"/>
            <a:r>
              <a:rPr lang="en-US" sz="8000" b="1" cap="none" spc="50" dirty="0">
                <a:ln w="0"/>
                <a:solidFill>
                  <a:schemeClr val="bg2"/>
                </a:solidFill>
                <a:effectLst>
                  <a:innerShdw blurRad="63500" dist="50800" dir="13500000">
                    <a:srgbClr val="000000">
                      <a:alpha val="50000"/>
                    </a:srgbClr>
                  </a:innerShdw>
                </a:effectLst>
                <a:latin typeface="Alex Brush" panose="02000400000000000000" pitchFamily="2" charset="0"/>
              </a:rPr>
              <a:t>Shining as Stars</a:t>
            </a:r>
          </a:p>
          <a:p>
            <a:pPr algn="ctr"/>
            <a:r>
              <a:rPr lang="en-US" sz="8000" b="1" spc="50" dirty="0">
                <a:ln w="0"/>
                <a:solidFill>
                  <a:schemeClr val="bg2"/>
                </a:solidFill>
                <a:effectLst>
                  <a:innerShdw blurRad="63500" dist="50800" dir="13500000">
                    <a:srgbClr val="000000">
                      <a:alpha val="50000"/>
                    </a:srgbClr>
                  </a:innerShdw>
                </a:effectLst>
                <a:latin typeface="Alex Brush" panose="02000400000000000000" pitchFamily="2" charset="0"/>
              </a:rPr>
              <a:t>for Jesus!</a:t>
            </a:r>
          </a:p>
          <a:p>
            <a:pPr algn="ctr"/>
            <a:r>
              <a:rPr lang="en-US" sz="4000" b="1" spc="50" dirty="0">
                <a:ln w="0"/>
                <a:solidFill>
                  <a:schemeClr val="bg2"/>
                </a:solidFill>
                <a:effectLst>
                  <a:innerShdw blurRad="63500" dist="50800" dir="13500000">
                    <a:srgbClr val="000000">
                      <a:alpha val="50000"/>
                    </a:srgbClr>
                  </a:innerShdw>
                </a:effectLst>
                <a:latin typeface="Alex Brush" panose="02000400000000000000" pitchFamily="2" charset="0"/>
              </a:rPr>
              <a:t>Philippians 2:1-15</a:t>
            </a:r>
            <a:endParaRPr lang="en-US" sz="4000" b="1" cap="none" spc="50" dirty="0">
              <a:ln w="0"/>
              <a:solidFill>
                <a:schemeClr val="bg2"/>
              </a:solidFill>
              <a:effectLst>
                <a:innerShdw blurRad="63500" dist="50800" dir="13500000">
                  <a:srgbClr val="000000">
                    <a:alpha val="50000"/>
                  </a:srgbClr>
                </a:innerShdw>
              </a:effectLst>
              <a:latin typeface="Alex Brush" panose="02000400000000000000" pitchFamily="2" charset="0"/>
            </a:endParaRPr>
          </a:p>
        </p:txBody>
      </p:sp>
      <p:pic>
        <p:nvPicPr>
          <p:cNvPr id="102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8895" r="6754" b="6525"/>
          <a:stretch/>
        </p:blipFill>
        <p:spPr bwMode="auto">
          <a:xfrm>
            <a:off x="217170" y="3897630"/>
            <a:ext cx="2937510" cy="2720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30829" r="24184" b="6525"/>
          <a:stretch/>
        </p:blipFill>
        <p:spPr bwMode="auto">
          <a:xfrm>
            <a:off x="9745980" y="122548"/>
            <a:ext cx="2376890" cy="20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4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Jeremiah 29:11-13&#10;"/>
          <p:cNvPicPr>
            <a:picLocks noChangeAspect="1" noChangeArrowheads="1"/>
          </p:cNvPicPr>
          <p:nvPr/>
        </p:nvPicPr>
        <p:blipFill rotWithShape="1">
          <a:blip r:embed="rId2">
            <a:extLst>
              <a:ext uri="{28A0092B-C50C-407E-A947-70E740481C1C}">
                <a14:useLocalDpi xmlns:a14="http://schemas.microsoft.com/office/drawing/2010/main" val="0"/>
              </a:ext>
            </a:extLst>
          </a:blip>
          <a:srcRect t="3147" b="5270"/>
          <a:stretch/>
        </p:blipFill>
        <p:spPr bwMode="auto">
          <a:xfrm>
            <a:off x="2220046" y="-24913"/>
            <a:ext cx="7515612" cy="688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hn 14 2- 3 - Gods Kingdom on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777" y="514939"/>
            <a:ext cx="9793400" cy="550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00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16:7 NIRV - Verse of the day"/>
          <p:cNvPicPr>
            <a:picLocks noChangeAspect="1" noChangeArrowheads="1"/>
          </p:cNvPicPr>
          <p:nvPr/>
        </p:nvPicPr>
        <p:blipFill rotWithShape="1">
          <a:blip r:embed="rId2">
            <a:extLst>
              <a:ext uri="{28A0092B-C50C-407E-A947-70E740481C1C}">
                <a14:useLocalDpi xmlns:a14="http://schemas.microsoft.com/office/drawing/2010/main" val="0"/>
              </a:ext>
            </a:extLst>
          </a:blip>
          <a:srcRect b="6923"/>
          <a:stretch/>
        </p:blipFill>
        <p:spPr bwMode="auto">
          <a:xfrm>
            <a:off x="0" y="0"/>
            <a:ext cx="121650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ohn 16:7 NIRV - Verse of the day"/>
          <p:cNvPicPr>
            <a:picLocks noChangeAspect="1" noChangeArrowheads="1"/>
          </p:cNvPicPr>
          <p:nvPr/>
        </p:nvPicPr>
        <p:blipFill rotWithShape="1">
          <a:blip r:embed="rId2">
            <a:extLst>
              <a:ext uri="{28A0092B-C50C-407E-A947-70E740481C1C}">
                <a14:useLocalDpi xmlns:a14="http://schemas.microsoft.com/office/drawing/2010/main" val="0"/>
              </a:ext>
            </a:extLst>
          </a:blip>
          <a:srcRect t="69291" r="80727" b="20924"/>
          <a:stretch/>
        </p:blipFill>
        <p:spPr bwMode="auto">
          <a:xfrm>
            <a:off x="0" y="5767754"/>
            <a:ext cx="2344615" cy="109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1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brews 1 14 Those Who Will Inherit Salvation Powerpoint Church Sermon |  Presentation PowerPoint Images | Example of PPT Presentation | PPT Slide  Layou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846" y="-2"/>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ebrews 1 14 Those Who Will Inherit Salvation Powerpoint Church Sermon |  Presentation PowerPoint Images | Example of PPT Presentation | PPT Slide  Layouts"/>
          <p:cNvPicPr>
            <a:picLocks noChangeAspect="1" noChangeArrowheads="1"/>
          </p:cNvPicPr>
          <p:nvPr/>
        </p:nvPicPr>
        <p:blipFill rotWithShape="1">
          <a:blip r:embed="rId2">
            <a:extLst>
              <a:ext uri="{28A0092B-C50C-407E-A947-70E740481C1C}">
                <a14:useLocalDpi xmlns:a14="http://schemas.microsoft.com/office/drawing/2010/main" val="0"/>
              </a:ext>
            </a:extLst>
          </a:blip>
          <a:srcRect t="86573" r="23846"/>
          <a:stretch/>
        </p:blipFill>
        <p:spPr bwMode="auto">
          <a:xfrm rot="5400000">
            <a:off x="-2347546" y="2347546"/>
            <a:ext cx="6858000" cy="2162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ebrews 1 14 Those Who Will Inherit Salvation Powerpoint Church Sermon |  Presentation PowerPoint Images | Example of PPT Presentation | PPT Slide  Layouts"/>
          <p:cNvPicPr>
            <a:picLocks noChangeAspect="1" noChangeArrowheads="1"/>
          </p:cNvPicPr>
          <p:nvPr/>
        </p:nvPicPr>
        <p:blipFill rotWithShape="1">
          <a:blip r:embed="rId2">
            <a:extLst>
              <a:ext uri="{28A0092B-C50C-407E-A947-70E740481C1C}">
                <a14:useLocalDpi xmlns:a14="http://schemas.microsoft.com/office/drawing/2010/main" val="0"/>
              </a:ext>
            </a:extLst>
          </a:blip>
          <a:srcRect t="86573" r="23846"/>
          <a:stretch/>
        </p:blipFill>
        <p:spPr bwMode="auto">
          <a:xfrm rot="5400000">
            <a:off x="8279423" y="2945420"/>
            <a:ext cx="6858000" cy="96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7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79"/>
          <a:stretch/>
        </p:blipFill>
        <p:spPr>
          <a:xfrm>
            <a:off x="0" y="0"/>
            <a:ext cx="11365523"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048"/>
          <a:stretch/>
        </p:blipFill>
        <p:spPr>
          <a:xfrm>
            <a:off x="9882554" y="0"/>
            <a:ext cx="2432538" cy="6858000"/>
          </a:xfrm>
          <a:prstGeom prst="rect">
            <a:avLst/>
          </a:prstGeom>
        </p:spPr>
      </p:pic>
      <p:sp>
        <p:nvSpPr>
          <p:cNvPr id="4" name="TextBox 3"/>
          <p:cNvSpPr txBox="1"/>
          <p:nvPr/>
        </p:nvSpPr>
        <p:spPr>
          <a:xfrm>
            <a:off x="5583114" y="748386"/>
            <a:ext cx="6257193" cy="3477875"/>
          </a:xfrm>
          <a:prstGeom prst="rect">
            <a:avLst/>
          </a:prstGeom>
          <a:noFill/>
        </p:spPr>
        <p:txBody>
          <a:bodyPr wrap="square" rtlCol="0">
            <a:spAutoFit/>
          </a:bodyPr>
          <a:lstStyle/>
          <a:p>
            <a:r>
              <a:rPr lang="en-US" sz="4400" dirty="0">
                <a:solidFill>
                  <a:schemeClr val="bg1"/>
                </a:solidFill>
              </a:rPr>
              <a:t>The path of serving self leads to a dead end, while the path of serving others leads to Heaven!</a:t>
            </a:r>
          </a:p>
          <a:p>
            <a:r>
              <a:rPr lang="en-US" sz="4400" dirty="0"/>
              <a:t> </a:t>
            </a:r>
          </a:p>
        </p:txBody>
      </p:sp>
      <p:pic>
        <p:nvPicPr>
          <p:cNvPr id="5" name="Picture 4">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2969733" y="576323"/>
            <a:ext cx="1320917" cy="871664"/>
          </a:xfrm>
          <a:prstGeom prst="rect">
            <a:avLst/>
          </a:prstGeom>
        </p:spPr>
      </p:pic>
      <p:cxnSp>
        <p:nvCxnSpPr>
          <p:cNvPr id="7" name="Straight Connector 6"/>
          <p:cNvCxnSpPr/>
          <p:nvPr/>
        </p:nvCxnSpPr>
        <p:spPr>
          <a:xfrm>
            <a:off x="7536473" y="3513760"/>
            <a:ext cx="1853712" cy="316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1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JOHN 3:16 For God so loved the world, that he gave his only Son, that  whoever believes in him should not perish but have eternal life.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21" y="0"/>
            <a:ext cx="923461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0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The Plan Pastor Nathan Weller February 24, 2019 Series: Conclusion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2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150 Scripture Creations ideas in 2021 | scripture, bible apps, new king  james version"/>
          <p:cNvPicPr>
            <a:picLocks noChangeAspect="1" noChangeArrowheads="1"/>
          </p:cNvPicPr>
          <p:nvPr/>
        </p:nvPicPr>
        <p:blipFill rotWithShape="1">
          <a:blip r:embed="rId2">
            <a:extLst>
              <a:ext uri="{28A0092B-C50C-407E-A947-70E740481C1C}">
                <a14:useLocalDpi xmlns:a14="http://schemas.microsoft.com/office/drawing/2010/main" val="0"/>
              </a:ext>
            </a:extLst>
          </a:blip>
          <a:srcRect t="4602"/>
          <a:stretch/>
        </p:blipFill>
        <p:spPr bwMode="auto">
          <a:xfrm>
            <a:off x="2441574" y="0"/>
            <a:ext cx="7229964" cy="6897258"/>
          </a:xfrm>
          <a:prstGeom prst="rect">
            <a:avLst/>
          </a:prstGeom>
          <a:noFill/>
          <a:extLst>
            <a:ext uri="{909E8E84-426E-40DD-AFC4-6F175D3DCCD1}">
              <a14:hiddenFill xmlns:a14="http://schemas.microsoft.com/office/drawing/2010/main">
                <a:solidFill>
                  <a:srgbClr val="FFFFFF"/>
                </a:solidFill>
              </a14:hiddenFill>
            </a:ext>
          </a:extLst>
        </p:spPr>
      </p:pic>
      <p:sp>
        <p:nvSpPr>
          <p:cNvPr id="2" name="Sun 1"/>
          <p:cNvSpPr/>
          <p:nvPr/>
        </p:nvSpPr>
        <p:spPr>
          <a:xfrm>
            <a:off x="10058399" y="756138"/>
            <a:ext cx="931986" cy="1019908"/>
          </a:xfrm>
          <a:prstGeom prst="su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8352692" y="1266092"/>
            <a:ext cx="1846385" cy="246185"/>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5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79"/>
          <a:stretch/>
        </p:blipFill>
        <p:spPr>
          <a:xfrm>
            <a:off x="0" y="0"/>
            <a:ext cx="11365523"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048"/>
          <a:stretch/>
        </p:blipFill>
        <p:spPr>
          <a:xfrm>
            <a:off x="9882554" y="0"/>
            <a:ext cx="2432538" cy="6858000"/>
          </a:xfrm>
          <a:prstGeom prst="rect">
            <a:avLst/>
          </a:prstGeom>
        </p:spPr>
      </p:pic>
      <p:sp>
        <p:nvSpPr>
          <p:cNvPr id="4" name="TextBox 3"/>
          <p:cNvSpPr txBox="1"/>
          <p:nvPr/>
        </p:nvSpPr>
        <p:spPr>
          <a:xfrm>
            <a:off x="5380892" y="576323"/>
            <a:ext cx="6459415" cy="4154984"/>
          </a:xfrm>
          <a:prstGeom prst="rect">
            <a:avLst/>
          </a:prstGeom>
          <a:noFill/>
        </p:spPr>
        <p:txBody>
          <a:bodyPr wrap="square" rtlCol="0">
            <a:spAutoFit/>
          </a:bodyPr>
          <a:lstStyle/>
          <a:p>
            <a:pPr algn="r"/>
            <a:r>
              <a:rPr lang="en-US" sz="4400" dirty="0">
                <a:solidFill>
                  <a:schemeClr val="bg1"/>
                </a:solidFill>
              </a:rPr>
              <a:t>Believers are to be examples for lost humanity and other believers by </a:t>
            </a:r>
            <a:r>
              <a:rPr lang="en-US" sz="4400" b="1" u="sng" dirty="0">
                <a:solidFill>
                  <a:schemeClr val="bg1"/>
                </a:solidFill>
              </a:rPr>
              <a:t>humbly </a:t>
            </a:r>
            <a:r>
              <a:rPr lang="en-US" sz="4400" dirty="0">
                <a:solidFill>
                  <a:schemeClr val="bg1"/>
                </a:solidFill>
              </a:rPr>
              <a:t>shining as stars in the darkness of a sinful world. </a:t>
            </a:r>
          </a:p>
        </p:txBody>
      </p:sp>
      <p:pic>
        <p:nvPicPr>
          <p:cNvPr id="5" name="Picture 4">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2969733" y="576323"/>
            <a:ext cx="1320917" cy="871664"/>
          </a:xfrm>
          <a:prstGeom prst="rect">
            <a:avLst/>
          </a:prstGeom>
        </p:spPr>
      </p:pic>
    </p:spTree>
    <p:extLst>
      <p:ext uri="{BB962C8B-B14F-4D97-AF65-F5344CB8AC3E}">
        <p14:creationId xmlns:p14="http://schemas.microsoft.com/office/powerpoint/2010/main" val="155837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Terkini Genesis 1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252" y="-1"/>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260122" y="4009291"/>
            <a:ext cx="14067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0722" y="4517291"/>
            <a:ext cx="14067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001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6897" b="22316"/>
          <a:stretch/>
        </p:blipFill>
        <p:spPr>
          <a:xfrm>
            <a:off x="895546" y="0"/>
            <a:ext cx="10334920" cy="6864124"/>
          </a:xfrm>
          <a:prstGeom prst="rect">
            <a:avLst/>
          </a:prstGeom>
        </p:spPr>
      </p:pic>
    </p:spTree>
    <p:extLst>
      <p:ext uri="{BB962C8B-B14F-4D97-AF65-F5344CB8AC3E}">
        <p14:creationId xmlns:p14="http://schemas.microsoft.com/office/powerpoint/2010/main" val="16556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2A"/>
        </a:solidFill>
        <a:effectLst/>
      </p:bgPr>
    </p:bg>
    <p:spTree>
      <p:nvGrpSpPr>
        <p:cNvPr id="1" name=""/>
        <p:cNvGrpSpPr/>
        <p:nvPr/>
      </p:nvGrpSpPr>
      <p:grpSpPr>
        <a:xfrm>
          <a:off x="0" y="0"/>
          <a:ext cx="0" cy="0"/>
          <a:chOff x="0" y="0"/>
          <a:chExt cx="0" cy="0"/>
        </a:xfrm>
      </p:grpSpPr>
      <p:pic>
        <p:nvPicPr>
          <p:cNvPr id="1026"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922" y="4187767"/>
            <a:ext cx="2630078" cy="2670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2630078" cy="2670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4863" y="1553041"/>
            <a:ext cx="6587060" cy="3170099"/>
          </a:xfrm>
          <a:prstGeom prst="rect">
            <a:avLst/>
          </a:prstGeom>
          <a:noFill/>
        </p:spPr>
        <p:txBody>
          <a:bodyPr wrap="none" lIns="91440" tIns="45720" rIns="91440" bIns="45720">
            <a:spAutoFit/>
          </a:bodyPr>
          <a:lstStyle/>
          <a:p>
            <a:pPr algn="ctr"/>
            <a:r>
              <a:rPr lang="en-US" sz="8000" b="1" cap="none" spc="50" dirty="0">
                <a:ln w="0"/>
                <a:solidFill>
                  <a:schemeClr val="bg2"/>
                </a:solidFill>
                <a:effectLst>
                  <a:innerShdw blurRad="63500" dist="50800" dir="13500000">
                    <a:srgbClr val="000000">
                      <a:alpha val="50000"/>
                    </a:srgbClr>
                  </a:innerShdw>
                </a:effectLst>
                <a:latin typeface="Alex Brush" panose="02000400000000000000" pitchFamily="2" charset="0"/>
              </a:rPr>
              <a:t>Shining as Stars</a:t>
            </a:r>
          </a:p>
          <a:p>
            <a:pPr algn="ctr"/>
            <a:r>
              <a:rPr lang="en-US" sz="8000" b="1" spc="50" dirty="0">
                <a:ln w="0"/>
                <a:solidFill>
                  <a:schemeClr val="bg2"/>
                </a:solidFill>
                <a:effectLst>
                  <a:innerShdw blurRad="63500" dist="50800" dir="13500000">
                    <a:srgbClr val="000000">
                      <a:alpha val="50000"/>
                    </a:srgbClr>
                  </a:innerShdw>
                </a:effectLst>
                <a:latin typeface="Alex Brush" panose="02000400000000000000" pitchFamily="2" charset="0"/>
              </a:rPr>
              <a:t>for Jesus!</a:t>
            </a:r>
          </a:p>
          <a:p>
            <a:pPr algn="ctr"/>
            <a:r>
              <a:rPr lang="en-US" sz="4000" b="1" spc="50" dirty="0">
                <a:ln w="0"/>
                <a:solidFill>
                  <a:schemeClr val="bg2"/>
                </a:solidFill>
                <a:effectLst>
                  <a:innerShdw blurRad="63500" dist="50800" dir="13500000">
                    <a:srgbClr val="000000">
                      <a:alpha val="50000"/>
                    </a:srgbClr>
                  </a:innerShdw>
                </a:effectLst>
                <a:latin typeface="Alex Brush" panose="02000400000000000000" pitchFamily="2" charset="0"/>
              </a:rPr>
              <a:t>Philippians 2:1-15</a:t>
            </a:r>
            <a:endParaRPr lang="en-US" sz="4000" b="1" cap="none" spc="50" dirty="0">
              <a:ln w="0"/>
              <a:solidFill>
                <a:schemeClr val="bg2"/>
              </a:solidFill>
              <a:effectLst>
                <a:innerShdw blurRad="63500" dist="50800" dir="13500000">
                  <a:srgbClr val="000000">
                    <a:alpha val="50000"/>
                  </a:srgbClr>
                </a:innerShdw>
              </a:effectLst>
              <a:latin typeface="Alex Brush" panose="02000400000000000000" pitchFamily="2" charset="0"/>
            </a:endParaRPr>
          </a:p>
        </p:txBody>
      </p:sp>
      <p:pic>
        <p:nvPicPr>
          <p:cNvPr id="102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8895" r="6754" b="6525"/>
          <a:stretch/>
        </p:blipFill>
        <p:spPr bwMode="auto">
          <a:xfrm>
            <a:off x="217170" y="3897630"/>
            <a:ext cx="2937510" cy="2720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30829" r="24184" b="6525"/>
          <a:stretch/>
        </p:blipFill>
        <p:spPr bwMode="auto">
          <a:xfrm>
            <a:off x="9745980" y="122548"/>
            <a:ext cx="2376890" cy="20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81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3831"/>
            <a:ext cx="12192000" cy="3464169"/>
          </a:xfrm>
          <a:prstGeom prst="rect">
            <a:avLst/>
          </a:prstGeom>
        </p:spPr>
      </p:pic>
      <p:sp>
        <p:nvSpPr>
          <p:cNvPr id="5" name="TextBox 4"/>
          <p:cNvSpPr txBox="1"/>
          <p:nvPr/>
        </p:nvSpPr>
        <p:spPr>
          <a:xfrm>
            <a:off x="70336" y="0"/>
            <a:ext cx="12051323" cy="5016758"/>
          </a:xfrm>
          <a:prstGeom prst="rect">
            <a:avLst/>
          </a:prstGeom>
          <a:noFill/>
        </p:spPr>
        <p:txBody>
          <a:bodyPr wrap="square" rtlCol="0">
            <a:spAutoFit/>
          </a:bodyPr>
          <a:lstStyle/>
          <a:p>
            <a:pPr algn="ctr"/>
            <a:r>
              <a:rPr lang="en-US" sz="4000" baseline="30000" dirty="0"/>
              <a:t>1 </a:t>
            </a:r>
            <a:r>
              <a:rPr lang="en-US" sz="4000" b="1" dirty="0"/>
              <a:t>O </a:t>
            </a:r>
            <a:r>
              <a:rPr lang="en-US" sz="4000" b="1" cap="small" dirty="0"/>
              <a:t>LORD</a:t>
            </a:r>
            <a:r>
              <a:rPr lang="en-US" sz="4000" b="1" dirty="0"/>
              <a:t>, our Lord, how majestic is your name in all the earth!</a:t>
            </a:r>
            <a:r>
              <a:rPr lang="en-US" sz="4000" dirty="0"/>
              <a:t> You have set your glory above the heavens. </a:t>
            </a:r>
            <a:r>
              <a:rPr lang="en-US" sz="4000" baseline="30000" dirty="0"/>
              <a:t>2</a:t>
            </a:r>
            <a:r>
              <a:rPr lang="en-US" sz="4000" dirty="0"/>
              <a:t> Out of the mouth of babies and infants, you have established strength because of your foes, to still the enemy and the avenger. </a:t>
            </a:r>
            <a:r>
              <a:rPr lang="en-US" sz="4000" baseline="30000" dirty="0"/>
              <a:t>3 </a:t>
            </a:r>
            <a:r>
              <a:rPr lang="en-US" sz="4000" dirty="0"/>
              <a:t>When I look at your heavens, the work of your fingers, the moon and the stars, which you have set in place, </a:t>
            </a:r>
            <a:r>
              <a:rPr lang="en-US" sz="4000" baseline="30000" dirty="0"/>
              <a:t>4</a:t>
            </a:r>
            <a:r>
              <a:rPr lang="en-US" sz="4000" dirty="0"/>
              <a:t> what is man that you are mindful of him, and the son of man that you care for him? </a:t>
            </a:r>
          </a:p>
        </p:txBody>
      </p:sp>
      <p:sp>
        <p:nvSpPr>
          <p:cNvPr id="6" name="Rectangle 5"/>
          <p:cNvSpPr/>
          <p:nvPr/>
        </p:nvSpPr>
        <p:spPr>
          <a:xfrm>
            <a:off x="4271429" y="6040180"/>
            <a:ext cx="3578800"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Psalm 8:1-9</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0643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93831"/>
            <a:ext cx="12192000" cy="3464169"/>
          </a:xfrm>
          <a:prstGeom prst="rect">
            <a:avLst/>
          </a:prstGeom>
        </p:spPr>
      </p:pic>
      <p:sp>
        <p:nvSpPr>
          <p:cNvPr id="5" name="TextBox 4"/>
          <p:cNvSpPr txBox="1"/>
          <p:nvPr/>
        </p:nvSpPr>
        <p:spPr>
          <a:xfrm>
            <a:off x="140677" y="0"/>
            <a:ext cx="11781692" cy="5016758"/>
          </a:xfrm>
          <a:prstGeom prst="rect">
            <a:avLst/>
          </a:prstGeom>
          <a:noFill/>
        </p:spPr>
        <p:txBody>
          <a:bodyPr wrap="square" rtlCol="0">
            <a:spAutoFit/>
          </a:bodyPr>
          <a:lstStyle/>
          <a:p>
            <a:pPr algn="ctr"/>
            <a:r>
              <a:rPr lang="en-US" sz="4000" baseline="30000" dirty="0"/>
              <a:t>5 </a:t>
            </a:r>
            <a:r>
              <a:rPr lang="en-US" sz="4000" b="1" dirty="0"/>
              <a:t>Yet you have made him a little lower than the heavenly beings (Elohim) and crowned him with glory and honor. </a:t>
            </a:r>
            <a:r>
              <a:rPr lang="en-US" sz="4000" baseline="30000" dirty="0"/>
              <a:t>6</a:t>
            </a:r>
            <a:r>
              <a:rPr lang="en-US" sz="4000" dirty="0"/>
              <a:t> You have given him </a:t>
            </a:r>
            <a:r>
              <a:rPr lang="en-US" sz="4000" b="1" dirty="0"/>
              <a:t>dominion</a:t>
            </a:r>
            <a:r>
              <a:rPr lang="en-US" sz="4000" dirty="0"/>
              <a:t> over the works of your hands; you have put all things under his feet, </a:t>
            </a:r>
            <a:r>
              <a:rPr lang="en-US" sz="4000" baseline="30000" dirty="0"/>
              <a:t>7</a:t>
            </a:r>
            <a:r>
              <a:rPr lang="en-US" sz="4000" dirty="0"/>
              <a:t> all sheep and oxen, and also the beasts of the field, </a:t>
            </a:r>
            <a:r>
              <a:rPr lang="en-US" sz="4000" baseline="30000" dirty="0"/>
              <a:t>8</a:t>
            </a:r>
            <a:r>
              <a:rPr lang="en-US" sz="4000" dirty="0"/>
              <a:t> the birds of the heavens, and the fish of the sea, whatever passes along the paths of the seas. </a:t>
            </a:r>
            <a:r>
              <a:rPr lang="en-US" sz="4000" baseline="30000" dirty="0"/>
              <a:t>9</a:t>
            </a:r>
            <a:r>
              <a:rPr lang="en-US" sz="4000" dirty="0"/>
              <a:t> </a:t>
            </a:r>
            <a:r>
              <a:rPr lang="en-US" sz="4000" b="1" dirty="0"/>
              <a:t>O </a:t>
            </a:r>
            <a:r>
              <a:rPr lang="en-US" sz="4000" b="1" cap="small" dirty="0"/>
              <a:t>LORD</a:t>
            </a:r>
            <a:r>
              <a:rPr lang="en-US" sz="4000" b="1" dirty="0"/>
              <a:t>, our Lord, how majestic is your name in all the earth! </a:t>
            </a:r>
            <a:endParaRPr lang="en-US" sz="4000" dirty="0"/>
          </a:p>
        </p:txBody>
      </p:sp>
      <p:sp>
        <p:nvSpPr>
          <p:cNvPr id="4" name="Rectangle 3"/>
          <p:cNvSpPr/>
          <p:nvPr/>
        </p:nvSpPr>
        <p:spPr>
          <a:xfrm>
            <a:off x="4271429" y="6040180"/>
            <a:ext cx="3578800"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Psalm 8:1-9</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51888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2A"/>
        </a:solidFill>
        <a:effectLst/>
      </p:bgPr>
    </p:bg>
    <p:spTree>
      <p:nvGrpSpPr>
        <p:cNvPr id="1" name=""/>
        <p:cNvGrpSpPr/>
        <p:nvPr/>
      </p:nvGrpSpPr>
      <p:grpSpPr>
        <a:xfrm>
          <a:off x="0" y="0"/>
          <a:ext cx="0" cy="0"/>
          <a:chOff x="0" y="0"/>
          <a:chExt cx="0" cy="0"/>
        </a:xfrm>
      </p:grpSpPr>
      <p:pic>
        <p:nvPicPr>
          <p:cNvPr id="1026"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922" y="4187767"/>
            <a:ext cx="2630078" cy="2670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2630078" cy="2670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2066" y="2006660"/>
            <a:ext cx="9611926" cy="2092881"/>
          </a:xfrm>
          <a:prstGeom prst="rect">
            <a:avLst/>
          </a:prstGeom>
          <a:noFill/>
        </p:spPr>
        <p:txBody>
          <a:bodyPr wrap="none" lIns="91440" tIns="45720" rIns="91440" bIns="45720">
            <a:spAutoFit/>
          </a:bodyPr>
          <a:lstStyle/>
          <a:p>
            <a:pPr algn="ctr"/>
            <a:r>
              <a:rPr lang="en-US" sz="6500" b="1" cap="none" spc="50" dirty="0">
                <a:ln w="0"/>
                <a:solidFill>
                  <a:schemeClr val="bg2"/>
                </a:solidFill>
                <a:effectLst>
                  <a:innerShdw blurRad="63500" dist="50800" dir="13500000">
                    <a:srgbClr val="000000">
                      <a:alpha val="50000"/>
                    </a:srgbClr>
                  </a:innerShdw>
                </a:effectLst>
                <a:latin typeface="Alex Brush" panose="02000400000000000000" pitchFamily="2" charset="0"/>
              </a:rPr>
              <a:t>1. Christ followers are the real</a:t>
            </a:r>
          </a:p>
          <a:p>
            <a:pPr algn="ctr"/>
            <a:r>
              <a:rPr lang="en-US" sz="6500" b="1" spc="50" dirty="0">
                <a:ln w="0"/>
                <a:solidFill>
                  <a:schemeClr val="bg2"/>
                </a:solidFill>
                <a:effectLst>
                  <a:innerShdw blurRad="63500" dist="50800" dir="13500000">
                    <a:srgbClr val="000000">
                      <a:alpha val="50000"/>
                    </a:srgbClr>
                  </a:innerShdw>
                </a:effectLst>
                <a:latin typeface="Alex Brush" panose="02000400000000000000" pitchFamily="2" charset="0"/>
              </a:rPr>
              <a:t>Stars that shine in the darkness.</a:t>
            </a:r>
            <a:endParaRPr lang="en-US" sz="6500" b="1" cap="none" spc="50" dirty="0">
              <a:ln w="0"/>
              <a:solidFill>
                <a:schemeClr val="bg2"/>
              </a:solidFill>
              <a:effectLst>
                <a:innerShdw blurRad="63500" dist="50800" dir="13500000">
                  <a:srgbClr val="000000">
                    <a:alpha val="50000"/>
                  </a:srgbClr>
                </a:innerShdw>
              </a:effectLst>
              <a:latin typeface="Alex Brush" panose="02000400000000000000" pitchFamily="2" charset="0"/>
            </a:endParaRPr>
          </a:p>
        </p:txBody>
      </p:sp>
      <p:pic>
        <p:nvPicPr>
          <p:cNvPr id="102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8895" r="6754" b="6525"/>
          <a:stretch/>
        </p:blipFill>
        <p:spPr bwMode="auto">
          <a:xfrm>
            <a:off x="217170" y="3897630"/>
            <a:ext cx="2937510" cy="2720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30829" r="24184" b="6525"/>
          <a:stretch/>
        </p:blipFill>
        <p:spPr bwMode="auto">
          <a:xfrm>
            <a:off x="9745980" y="122548"/>
            <a:ext cx="2376890" cy="20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9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0894" b="16891"/>
          <a:stretch/>
        </p:blipFill>
        <p:spPr>
          <a:xfrm>
            <a:off x="1365067" y="0"/>
            <a:ext cx="9062609" cy="6811852"/>
          </a:xfrm>
          <a:prstGeom prst="rect">
            <a:avLst/>
          </a:prstGeom>
        </p:spPr>
      </p:pic>
      <p:cxnSp>
        <p:nvCxnSpPr>
          <p:cNvPr id="4" name="Straight Connector 3"/>
          <p:cNvCxnSpPr/>
          <p:nvPr/>
        </p:nvCxnSpPr>
        <p:spPr>
          <a:xfrm>
            <a:off x="2162908" y="3335586"/>
            <a:ext cx="16529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297723" y="3798278"/>
            <a:ext cx="1359877" cy="62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1014" y="228600"/>
            <a:ext cx="11781694" cy="6432530"/>
          </a:xfrm>
          <a:prstGeom prst="rect">
            <a:avLst/>
          </a:prstGeom>
          <a:noFill/>
          <a:ln w="76200">
            <a:solidFill>
              <a:schemeClr val="bg1"/>
            </a:solidFill>
          </a:ln>
        </p:spPr>
        <p:txBody>
          <a:bodyPr wrap="square" rtlCol="0">
            <a:spAutoFit/>
          </a:bodyPr>
          <a:lstStyle/>
          <a:p>
            <a:r>
              <a:rPr lang="en-US" sz="1400" dirty="0">
                <a:solidFill>
                  <a:schemeClr val="bg1"/>
                </a:solidFill>
              </a:rPr>
              <a:t> </a:t>
            </a:r>
          </a:p>
          <a:p>
            <a:r>
              <a:rPr lang="en-US" sz="3200" dirty="0">
                <a:solidFill>
                  <a:schemeClr val="bg1"/>
                </a:solidFill>
              </a:rPr>
              <a:t>a.  Our world is in moral darkness because it is a </a:t>
            </a:r>
            <a:r>
              <a:rPr lang="en-US" sz="3200" dirty="0">
                <a:solidFill>
                  <a:srgbClr val="99FFCC"/>
                </a:solidFill>
              </a:rPr>
              <a:t>“crooked and   </a:t>
            </a:r>
          </a:p>
          <a:p>
            <a:r>
              <a:rPr lang="en-US" sz="3200" dirty="0">
                <a:solidFill>
                  <a:srgbClr val="99FFCC"/>
                </a:solidFill>
              </a:rPr>
              <a:t>     perverted”</a:t>
            </a:r>
            <a:r>
              <a:rPr lang="en-US" sz="3200" dirty="0">
                <a:solidFill>
                  <a:schemeClr val="bg1"/>
                </a:solidFill>
              </a:rPr>
              <a:t> world. (Phil. 2:15) </a:t>
            </a:r>
            <a:endParaRPr lang="en-US" sz="1600" dirty="0">
              <a:solidFill>
                <a:schemeClr val="bg1"/>
              </a:solidFill>
            </a:endParaRPr>
          </a:p>
          <a:p>
            <a:endParaRPr lang="en-US" sz="1600" b="1" dirty="0">
              <a:solidFill>
                <a:schemeClr val="bg1"/>
              </a:solidFill>
            </a:endParaRPr>
          </a:p>
          <a:p>
            <a:r>
              <a:rPr lang="en-US" sz="3200" b="1" dirty="0">
                <a:solidFill>
                  <a:schemeClr val="bg1"/>
                </a:solidFill>
              </a:rPr>
              <a:t>b.</a:t>
            </a:r>
            <a:r>
              <a:rPr lang="en-US" sz="3200" dirty="0">
                <a:solidFill>
                  <a:schemeClr val="bg1"/>
                </a:solidFill>
              </a:rPr>
              <a:t> Paul described his generation as </a:t>
            </a:r>
            <a:r>
              <a:rPr lang="en-US" sz="3200" dirty="0">
                <a:solidFill>
                  <a:srgbClr val="99FFCC"/>
                </a:solidFill>
              </a:rPr>
              <a:t>“crooked”. </a:t>
            </a:r>
            <a:endParaRPr lang="en-US" sz="1600" dirty="0">
              <a:solidFill>
                <a:srgbClr val="99FFCC"/>
              </a:solidFill>
            </a:endParaRPr>
          </a:p>
          <a:p>
            <a:r>
              <a:rPr lang="en-US" sz="1600" dirty="0">
                <a:solidFill>
                  <a:schemeClr val="bg1"/>
                </a:solidFill>
              </a:rPr>
              <a:t>				</a:t>
            </a:r>
          </a:p>
          <a:p>
            <a:r>
              <a:rPr lang="en-US" sz="3200" b="1" dirty="0">
                <a:solidFill>
                  <a:schemeClr val="bg1"/>
                </a:solidFill>
              </a:rPr>
              <a:t>c.</a:t>
            </a:r>
            <a:r>
              <a:rPr lang="en-US" sz="3200" dirty="0">
                <a:solidFill>
                  <a:schemeClr val="bg1"/>
                </a:solidFill>
              </a:rPr>
              <a:t> </a:t>
            </a:r>
            <a:r>
              <a:rPr lang="en-US" sz="3200" dirty="0">
                <a:solidFill>
                  <a:srgbClr val="99FFCC"/>
                </a:solidFill>
              </a:rPr>
              <a:t>“Perverted” </a:t>
            </a:r>
            <a:r>
              <a:rPr lang="en-US" sz="3200" dirty="0">
                <a:solidFill>
                  <a:schemeClr val="bg1"/>
                </a:solidFill>
              </a:rPr>
              <a:t>translates the Greek term </a:t>
            </a:r>
            <a:r>
              <a:rPr lang="en-US" sz="3200" dirty="0" err="1">
                <a:solidFill>
                  <a:schemeClr val="bg1"/>
                </a:solidFill>
                <a:latin typeface="Comic Sans MS" panose="030F0702030302020204" pitchFamily="66" charset="0"/>
              </a:rPr>
              <a:t>diastrepho</a:t>
            </a:r>
            <a:r>
              <a:rPr lang="en-US" sz="3200" dirty="0">
                <a:solidFill>
                  <a:schemeClr val="bg1"/>
                </a:solidFill>
                <a:latin typeface="Comic Sans MS" panose="030F0702030302020204" pitchFamily="66" charset="0"/>
              </a:rPr>
              <a:t>.</a:t>
            </a:r>
            <a:r>
              <a:rPr lang="en-US" sz="3200" dirty="0">
                <a:solidFill>
                  <a:schemeClr val="bg1"/>
                </a:solidFill>
              </a:rPr>
              <a:t> </a:t>
            </a:r>
            <a:endParaRPr lang="en-US" sz="1600" dirty="0">
              <a:solidFill>
                <a:schemeClr val="bg1"/>
              </a:solidFill>
            </a:endParaRPr>
          </a:p>
          <a:p>
            <a:endParaRPr lang="en-US" sz="1600" dirty="0">
              <a:solidFill>
                <a:schemeClr val="bg1"/>
              </a:solidFill>
            </a:endParaRPr>
          </a:p>
          <a:p>
            <a:r>
              <a:rPr lang="en-US" sz="3200" b="1" dirty="0">
                <a:solidFill>
                  <a:schemeClr val="bg1"/>
                </a:solidFill>
              </a:rPr>
              <a:t>d.</a:t>
            </a:r>
            <a:r>
              <a:rPr lang="en-US" sz="3200" dirty="0">
                <a:solidFill>
                  <a:schemeClr val="bg1"/>
                </a:solidFill>
              </a:rPr>
              <a:t> Darkness also suggests the </a:t>
            </a:r>
            <a:r>
              <a:rPr lang="en-US" sz="3200" dirty="0">
                <a:solidFill>
                  <a:srgbClr val="99FFCC"/>
                </a:solidFill>
              </a:rPr>
              <a:t>brokenness</a:t>
            </a:r>
            <a:r>
              <a:rPr lang="en-US" sz="3200" dirty="0">
                <a:solidFill>
                  <a:schemeClr val="bg1"/>
                </a:solidFill>
              </a:rPr>
              <a:t> of the world, the </a:t>
            </a:r>
            <a:r>
              <a:rPr lang="en-US" sz="3200" dirty="0">
                <a:solidFill>
                  <a:srgbClr val="99FFCC"/>
                </a:solidFill>
              </a:rPr>
              <a:t>emptiness</a:t>
            </a:r>
            <a:r>
              <a:rPr lang="en-US" sz="3200" dirty="0">
                <a:solidFill>
                  <a:schemeClr val="bg1"/>
                </a:solidFill>
              </a:rPr>
              <a:t>, it only make us hungry for something better.		</a:t>
            </a:r>
            <a:r>
              <a:rPr lang="en-US" sz="1600" dirty="0">
                <a:solidFill>
                  <a:schemeClr val="bg1"/>
                </a:solidFill>
              </a:rPr>
              <a:t>		 		</a:t>
            </a:r>
            <a:r>
              <a:rPr lang="en-US" sz="3200" dirty="0">
                <a:solidFill>
                  <a:schemeClr val="bg1"/>
                </a:solidFill>
              </a:rPr>
              <a:t>		</a:t>
            </a:r>
          </a:p>
          <a:p>
            <a:r>
              <a:rPr lang="en-US" sz="3200" b="1" dirty="0">
                <a:solidFill>
                  <a:schemeClr val="bg1"/>
                </a:solidFill>
              </a:rPr>
              <a:t>e.</a:t>
            </a:r>
            <a:r>
              <a:rPr lang="en-US" sz="3200" dirty="0">
                <a:solidFill>
                  <a:schemeClr val="bg1"/>
                </a:solidFill>
              </a:rPr>
              <a:t> In this darkness of twisted perversion, our calling is to </a:t>
            </a:r>
            <a:r>
              <a:rPr lang="en-US" sz="3200" dirty="0">
                <a:solidFill>
                  <a:srgbClr val="FFFF00"/>
                </a:solidFill>
              </a:rPr>
              <a:t>be bright </a:t>
            </a:r>
          </a:p>
          <a:p>
            <a:r>
              <a:rPr lang="en-US" sz="3200" dirty="0">
                <a:solidFill>
                  <a:srgbClr val="FFFF00"/>
                </a:solidFill>
              </a:rPr>
              <a:t>    lights, stars of uprightness</a:t>
            </a:r>
            <a:r>
              <a:rPr lang="en-US" sz="3200" dirty="0">
                <a:solidFill>
                  <a:schemeClr val="bg1"/>
                </a:solidFill>
              </a:rPr>
              <a:t>, that lead people to the </a:t>
            </a:r>
            <a:r>
              <a:rPr lang="en-US" sz="3200" dirty="0">
                <a:solidFill>
                  <a:srgbClr val="FFFF00"/>
                </a:solidFill>
              </a:rPr>
              <a:t>Father of light. </a:t>
            </a:r>
          </a:p>
          <a:p>
            <a:r>
              <a:rPr lang="en-US" sz="3200" dirty="0">
                <a:solidFill>
                  <a:schemeClr val="bg1"/>
                </a:solidFill>
              </a:rPr>
              <a:t>										(James 1:17)</a:t>
            </a:r>
            <a:endParaRPr lang="en-US" sz="6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321900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2A"/>
        </a:solidFill>
        <a:effectLst/>
      </p:bgPr>
    </p:bg>
    <p:spTree>
      <p:nvGrpSpPr>
        <p:cNvPr id="1" name=""/>
        <p:cNvGrpSpPr/>
        <p:nvPr/>
      </p:nvGrpSpPr>
      <p:grpSpPr>
        <a:xfrm>
          <a:off x="0" y="0"/>
          <a:ext cx="0" cy="0"/>
          <a:chOff x="0" y="0"/>
          <a:chExt cx="0" cy="0"/>
        </a:xfrm>
      </p:grpSpPr>
      <p:pic>
        <p:nvPicPr>
          <p:cNvPr id="1026"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922" y="4187767"/>
            <a:ext cx="2630078" cy="2670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2630078" cy="2670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5223" y="2616285"/>
            <a:ext cx="11365612" cy="1092607"/>
          </a:xfrm>
          <a:prstGeom prst="rect">
            <a:avLst/>
          </a:prstGeom>
          <a:noFill/>
        </p:spPr>
        <p:txBody>
          <a:bodyPr wrap="none" lIns="91440" tIns="45720" rIns="91440" bIns="45720">
            <a:spAutoFit/>
          </a:bodyPr>
          <a:lstStyle/>
          <a:p>
            <a:pPr algn="ctr"/>
            <a:r>
              <a:rPr lang="en-US" sz="6500" b="1" spc="50" dirty="0">
                <a:ln w="0"/>
                <a:solidFill>
                  <a:schemeClr val="bg2"/>
                </a:solidFill>
                <a:effectLst>
                  <a:innerShdw blurRad="63500" dist="50800" dir="13500000">
                    <a:srgbClr val="000000">
                      <a:alpha val="50000"/>
                    </a:srgbClr>
                  </a:innerShdw>
                </a:effectLst>
                <a:latin typeface="Alex Brush" panose="02000400000000000000" pitchFamily="2" charset="0"/>
              </a:rPr>
              <a:t>2</a:t>
            </a:r>
            <a:r>
              <a:rPr lang="en-US" sz="6500" b="1" cap="none" spc="50" dirty="0">
                <a:ln w="0"/>
                <a:solidFill>
                  <a:schemeClr val="bg2"/>
                </a:solidFill>
                <a:effectLst>
                  <a:innerShdw blurRad="63500" dist="50800" dir="13500000">
                    <a:srgbClr val="000000">
                      <a:alpha val="50000"/>
                    </a:srgbClr>
                  </a:innerShdw>
                </a:effectLst>
                <a:latin typeface="Alex Brush" panose="02000400000000000000" pitchFamily="2" charset="0"/>
              </a:rPr>
              <a:t>. </a:t>
            </a:r>
            <a:r>
              <a:rPr lang="en-US" sz="6500" b="1" spc="50" dirty="0">
                <a:ln w="0"/>
                <a:solidFill>
                  <a:schemeClr val="bg2"/>
                </a:solidFill>
                <a:effectLst>
                  <a:innerShdw blurRad="63500" dist="50800" dir="13500000">
                    <a:srgbClr val="000000">
                      <a:alpha val="50000"/>
                    </a:srgbClr>
                  </a:innerShdw>
                </a:effectLst>
                <a:latin typeface="Alex Brush" panose="02000400000000000000" pitchFamily="2" charset="0"/>
              </a:rPr>
              <a:t>Stars bring light into a dark world.</a:t>
            </a:r>
            <a:endParaRPr lang="en-US" sz="6500" b="1" cap="none" spc="50" dirty="0">
              <a:ln w="0"/>
              <a:solidFill>
                <a:schemeClr val="bg2"/>
              </a:solidFill>
              <a:effectLst>
                <a:innerShdw blurRad="63500" dist="50800" dir="13500000">
                  <a:srgbClr val="000000">
                    <a:alpha val="50000"/>
                  </a:srgbClr>
                </a:innerShdw>
              </a:effectLst>
              <a:latin typeface="Alex Brush" panose="02000400000000000000" pitchFamily="2" charset="0"/>
            </a:endParaRPr>
          </a:p>
        </p:txBody>
      </p:sp>
      <p:pic>
        <p:nvPicPr>
          <p:cNvPr id="102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8895" r="6754" b="6525"/>
          <a:stretch/>
        </p:blipFill>
        <p:spPr bwMode="auto">
          <a:xfrm>
            <a:off x="217170" y="3897630"/>
            <a:ext cx="2937510" cy="2720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30829" r="24184" b="6525"/>
          <a:stretch/>
        </p:blipFill>
        <p:spPr bwMode="auto">
          <a:xfrm>
            <a:off x="9745980" y="122548"/>
            <a:ext cx="2376890" cy="201486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a:cxnSpLocks/>
          </p:cNvCxnSpPr>
          <p:nvPr/>
        </p:nvCxnSpPr>
        <p:spPr>
          <a:xfrm>
            <a:off x="4542881" y="3627917"/>
            <a:ext cx="1729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2E68DA-01C4-4FC2-B5AD-97EBA40BC13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240215" y="1479784"/>
            <a:ext cx="1320917" cy="871664"/>
          </a:xfrm>
          <a:prstGeom prst="rect">
            <a:avLst/>
          </a:prstGeom>
        </p:spPr>
      </p:pic>
    </p:spTree>
    <p:extLst>
      <p:ext uri="{BB962C8B-B14F-4D97-AF65-F5344CB8AC3E}">
        <p14:creationId xmlns:p14="http://schemas.microsoft.com/office/powerpoint/2010/main" val="374651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3" name="TextBox 2"/>
          <p:cNvSpPr txBox="1"/>
          <p:nvPr/>
        </p:nvSpPr>
        <p:spPr>
          <a:xfrm>
            <a:off x="279400" y="457200"/>
            <a:ext cx="11713308" cy="5847755"/>
          </a:xfrm>
          <a:prstGeom prst="rect">
            <a:avLst/>
          </a:prstGeom>
          <a:noFill/>
          <a:ln w="76200">
            <a:noFill/>
          </a:ln>
        </p:spPr>
        <p:txBody>
          <a:bodyPr wrap="square" rtlCol="0">
            <a:spAutoFit/>
          </a:bodyPr>
          <a:lstStyle/>
          <a:p>
            <a:r>
              <a:rPr lang="en-US" sz="3400" b="1" dirty="0">
                <a:solidFill>
                  <a:schemeClr val="bg1"/>
                </a:solidFill>
              </a:rPr>
              <a:t>a</a:t>
            </a:r>
            <a:r>
              <a:rPr lang="en-US" sz="3400" dirty="0">
                <a:solidFill>
                  <a:schemeClr val="bg1"/>
                </a:solidFill>
              </a:rPr>
              <a:t>. We as Christians are God’s spiritual stars. </a:t>
            </a:r>
          </a:p>
          <a:p>
            <a:endParaRPr lang="en-US" sz="3400" dirty="0">
              <a:solidFill>
                <a:schemeClr val="bg1"/>
              </a:solidFill>
            </a:endParaRPr>
          </a:p>
          <a:p>
            <a:r>
              <a:rPr lang="en-US" sz="3400" b="1" dirty="0">
                <a:solidFill>
                  <a:schemeClr val="bg1"/>
                </a:solidFill>
              </a:rPr>
              <a:t>b.</a:t>
            </a:r>
            <a:r>
              <a:rPr lang="en-US" sz="3400" dirty="0">
                <a:solidFill>
                  <a:schemeClr val="bg1"/>
                </a:solidFill>
              </a:rPr>
              <a:t> Each believer receives a spiritual gift to employ in the body of Christ (1 Cor. 12:7). </a:t>
            </a:r>
          </a:p>
          <a:p>
            <a:r>
              <a:rPr lang="en-US" sz="3400" b="1" dirty="0">
                <a:solidFill>
                  <a:schemeClr val="bg1"/>
                </a:solidFill>
              </a:rPr>
              <a:t>c.</a:t>
            </a:r>
            <a:r>
              <a:rPr lang="en-US" sz="3400" dirty="0">
                <a:solidFill>
                  <a:schemeClr val="bg1"/>
                </a:solidFill>
              </a:rPr>
              <a:t> Our giftedness is determined by the grace and will of God. </a:t>
            </a:r>
            <a:br>
              <a:rPr lang="en-US" sz="3400" dirty="0">
                <a:solidFill>
                  <a:schemeClr val="bg1"/>
                </a:solidFill>
              </a:rPr>
            </a:br>
            <a:r>
              <a:rPr lang="en-US" sz="3400" dirty="0">
                <a:solidFill>
                  <a:schemeClr val="bg1"/>
                </a:solidFill>
              </a:rPr>
              <a:t>					</a:t>
            </a:r>
          </a:p>
          <a:p>
            <a:r>
              <a:rPr lang="en-US" sz="3400" b="1" dirty="0">
                <a:solidFill>
                  <a:schemeClr val="bg1"/>
                </a:solidFill>
              </a:rPr>
              <a:t>d.</a:t>
            </a:r>
            <a:r>
              <a:rPr lang="en-US" sz="3400" dirty="0">
                <a:solidFill>
                  <a:schemeClr val="bg1"/>
                </a:solidFill>
              </a:rPr>
              <a:t> The Word of God informs us that we are stars that standout in utter darkness, and our spiritual giftedness equips us to shine as God intended. 													</a:t>
            </a:r>
          </a:p>
          <a:p>
            <a:r>
              <a:rPr lang="en-US" sz="3400" b="1" dirty="0">
                <a:solidFill>
                  <a:schemeClr val="bg1"/>
                </a:solidFill>
              </a:rPr>
              <a:t>e.</a:t>
            </a:r>
            <a:r>
              <a:rPr lang="en-US" sz="3400" dirty="0">
                <a:solidFill>
                  <a:schemeClr val="bg1"/>
                </a:solidFill>
              </a:rPr>
              <a:t> Joy comes when we shine for Jesus. </a:t>
            </a:r>
          </a:p>
        </p:txBody>
      </p:sp>
      <p:cxnSp>
        <p:nvCxnSpPr>
          <p:cNvPr id="4" name="Straight Connector 3"/>
          <p:cNvCxnSpPr/>
          <p:nvPr/>
        </p:nvCxnSpPr>
        <p:spPr>
          <a:xfrm>
            <a:off x="-976" y="76200"/>
            <a:ext cx="12192000" cy="0"/>
          </a:xfrm>
          <a:prstGeom prst="line">
            <a:avLst/>
          </a:prstGeom>
          <a:ln w="1428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81800"/>
            <a:ext cx="12192000" cy="0"/>
          </a:xfrm>
          <a:prstGeom prst="line">
            <a:avLst/>
          </a:prstGeom>
          <a:ln w="1428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800" y="101600"/>
            <a:ext cx="0" cy="6705600"/>
          </a:xfrm>
          <a:prstGeom prst="line">
            <a:avLst/>
          </a:prstGeom>
          <a:ln w="12382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66600" y="0"/>
            <a:ext cx="0" cy="6705600"/>
          </a:xfrm>
          <a:prstGeom prst="line">
            <a:avLst/>
          </a:prstGeom>
          <a:ln w="12382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537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2A"/>
        </a:solidFill>
        <a:effectLst/>
      </p:bgPr>
    </p:bg>
    <p:spTree>
      <p:nvGrpSpPr>
        <p:cNvPr id="1" name=""/>
        <p:cNvGrpSpPr/>
        <p:nvPr/>
      </p:nvGrpSpPr>
      <p:grpSpPr>
        <a:xfrm>
          <a:off x="0" y="0"/>
          <a:ext cx="0" cy="0"/>
          <a:chOff x="0" y="0"/>
          <a:chExt cx="0" cy="0"/>
        </a:xfrm>
      </p:grpSpPr>
      <p:pic>
        <p:nvPicPr>
          <p:cNvPr id="1026"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922" y="4187767"/>
            <a:ext cx="2630078" cy="2670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astmasters Shining Stars - District 18 Toastm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2630078" cy="2670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22897" y="2616285"/>
            <a:ext cx="8730275" cy="1092607"/>
          </a:xfrm>
          <a:prstGeom prst="rect">
            <a:avLst/>
          </a:prstGeom>
          <a:noFill/>
        </p:spPr>
        <p:txBody>
          <a:bodyPr wrap="none" lIns="91440" tIns="45720" rIns="91440" bIns="45720">
            <a:spAutoFit/>
          </a:bodyPr>
          <a:lstStyle/>
          <a:p>
            <a:pPr algn="ctr"/>
            <a:r>
              <a:rPr lang="en-US" sz="6500" b="1" spc="50" dirty="0">
                <a:ln w="0"/>
                <a:solidFill>
                  <a:schemeClr val="bg2"/>
                </a:solidFill>
                <a:effectLst>
                  <a:innerShdw blurRad="63500" dist="50800" dir="13500000">
                    <a:srgbClr val="000000">
                      <a:alpha val="50000"/>
                    </a:srgbClr>
                  </a:innerShdw>
                </a:effectLst>
                <a:latin typeface="Alex Brush" panose="02000400000000000000" pitchFamily="2" charset="0"/>
              </a:rPr>
              <a:t>3</a:t>
            </a:r>
            <a:r>
              <a:rPr lang="en-US" sz="6500" b="1" cap="none" spc="50" dirty="0">
                <a:ln w="0"/>
                <a:solidFill>
                  <a:schemeClr val="bg2"/>
                </a:solidFill>
                <a:effectLst>
                  <a:innerShdw blurRad="63500" dist="50800" dir="13500000">
                    <a:srgbClr val="000000">
                      <a:alpha val="50000"/>
                    </a:srgbClr>
                  </a:innerShdw>
                </a:effectLst>
                <a:latin typeface="Alex Brush" panose="02000400000000000000" pitchFamily="2" charset="0"/>
              </a:rPr>
              <a:t>. </a:t>
            </a:r>
            <a:r>
              <a:rPr lang="en-US" sz="6500" b="1" spc="50" dirty="0">
                <a:ln w="0"/>
                <a:solidFill>
                  <a:schemeClr val="bg2"/>
                </a:solidFill>
                <a:effectLst>
                  <a:innerShdw blurRad="63500" dist="50800" dir="13500000">
                    <a:srgbClr val="000000">
                      <a:alpha val="50000"/>
                    </a:srgbClr>
                  </a:innerShdw>
                </a:effectLst>
                <a:latin typeface="Alex Brush" panose="02000400000000000000" pitchFamily="2" charset="0"/>
              </a:rPr>
              <a:t>Stars are created to shine!</a:t>
            </a:r>
            <a:endParaRPr lang="en-US" sz="6500" b="1" cap="none" spc="50" dirty="0">
              <a:ln w="0"/>
              <a:solidFill>
                <a:schemeClr val="bg2"/>
              </a:solidFill>
              <a:effectLst>
                <a:innerShdw blurRad="63500" dist="50800" dir="13500000">
                  <a:srgbClr val="000000">
                    <a:alpha val="50000"/>
                  </a:srgbClr>
                </a:innerShdw>
              </a:effectLst>
              <a:latin typeface="Alex Brush" panose="02000400000000000000" pitchFamily="2" charset="0"/>
            </a:endParaRPr>
          </a:p>
        </p:txBody>
      </p:sp>
      <p:pic>
        <p:nvPicPr>
          <p:cNvPr id="102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8895" r="6754" b="6525"/>
          <a:stretch/>
        </p:blipFill>
        <p:spPr bwMode="auto">
          <a:xfrm>
            <a:off x="217170" y="3897630"/>
            <a:ext cx="2937510" cy="2720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ining Stars, Shining Star, Light, Shining PNG Transparent Clipart Image  and PSD File for Free Download | Star clipart, Star sky, Drawing stars"/>
          <p:cNvPicPr>
            <a:picLocks noChangeAspect="1" noChangeArrowheads="1"/>
          </p:cNvPicPr>
          <p:nvPr/>
        </p:nvPicPr>
        <p:blipFill rotWithShape="1">
          <a:blip r:embed="rId3">
            <a:clrChange>
              <a:clrFrom>
                <a:srgbClr val="06213E"/>
              </a:clrFrom>
              <a:clrTo>
                <a:srgbClr val="06213E">
                  <a:alpha val="0"/>
                </a:srgbClr>
              </a:clrTo>
            </a:clrChange>
            <a:extLst>
              <a:ext uri="{28A0092B-C50C-407E-A947-70E740481C1C}">
                <a14:useLocalDpi xmlns:a14="http://schemas.microsoft.com/office/drawing/2010/main" val="0"/>
              </a:ext>
            </a:extLst>
          </a:blip>
          <a:srcRect l="1915" t="30829" r="24184" b="6525"/>
          <a:stretch/>
        </p:blipFill>
        <p:spPr bwMode="auto">
          <a:xfrm>
            <a:off x="9745980" y="122548"/>
            <a:ext cx="2376890" cy="20148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cxnSpLocks/>
          </p:cNvCxnSpPr>
          <p:nvPr/>
        </p:nvCxnSpPr>
        <p:spPr>
          <a:xfrm>
            <a:off x="9089155" y="3575583"/>
            <a:ext cx="176716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2E68DA-01C4-4FC2-B5AD-97EBA40BC13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8901463" y="1701578"/>
            <a:ext cx="1320917" cy="871664"/>
          </a:xfrm>
          <a:prstGeom prst="rect">
            <a:avLst/>
          </a:prstGeom>
        </p:spPr>
      </p:pic>
    </p:spTree>
    <p:extLst>
      <p:ext uri="{BB962C8B-B14F-4D97-AF65-F5344CB8AC3E}">
        <p14:creationId xmlns:p14="http://schemas.microsoft.com/office/powerpoint/2010/main" val="209227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1869" y="2127051"/>
            <a:ext cx="11713308" cy="3077766"/>
          </a:xfrm>
          <a:prstGeom prst="rect">
            <a:avLst/>
          </a:prstGeom>
          <a:noFill/>
          <a:ln w="76200">
            <a:noFill/>
          </a:ln>
        </p:spPr>
        <p:txBody>
          <a:bodyPr wrap="square" rtlCol="0">
            <a:spAutoFit/>
          </a:bodyPr>
          <a:lstStyle/>
          <a:p>
            <a:r>
              <a:rPr lang="en-US" sz="3200" b="1" dirty="0">
                <a:solidFill>
                  <a:schemeClr val="bg1"/>
                </a:solidFill>
              </a:rPr>
              <a:t>a. </a:t>
            </a:r>
            <a:r>
              <a:rPr lang="en-US" sz="3200" dirty="0">
                <a:solidFill>
                  <a:schemeClr val="bg1"/>
                </a:solidFill>
              </a:rPr>
              <a:t>Meaning we must cooperate with the Holy Spirit within us.  </a:t>
            </a:r>
          </a:p>
          <a:p>
            <a:r>
              <a:rPr lang="en-US" sz="3200" dirty="0">
                <a:solidFill>
                  <a:schemeClr val="bg1"/>
                </a:solidFill>
              </a:rPr>
              <a:t>			</a:t>
            </a:r>
          </a:p>
          <a:p>
            <a:r>
              <a:rPr lang="en-US" sz="3200" b="1" dirty="0">
                <a:solidFill>
                  <a:schemeClr val="bg1"/>
                </a:solidFill>
              </a:rPr>
              <a:t>b.</a:t>
            </a:r>
            <a:r>
              <a:rPr lang="en-US" sz="3200" dirty="0">
                <a:solidFill>
                  <a:schemeClr val="bg1"/>
                </a:solidFill>
              </a:rPr>
              <a:t> Though the believers at Philippi had everything they needed for their salvation in the grace of God, they were called to reflect Christ’s presence in their lives.</a:t>
            </a:r>
          </a:p>
          <a:p>
            <a:endParaRPr lang="en-US" sz="3400" dirty="0">
              <a:solidFill>
                <a:schemeClr val="bg1"/>
              </a:solidFill>
            </a:endParaRPr>
          </a:p>
        </p:txBody>
      </p:sp>
      <p:cxnSp>
        <p:nvCxnSpPr>
          <p:cNvPr id="4" name="Straight Connector 3"/>
          <p:cNvCxnSpPr/>
          <p:nvPr/>
        </p:nvCxnSpPr>
        <p:spPr>
          <a:xfrm>
            <a:off x="-976" y="76200"/>
            <a:ext cx="12192000" cy="0"/>
          </a:xfrm>
          <a:prstGeom prst="line">
            <a:avLst/>
          </a:prstGeom>
          <a:ln w="142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81800"/>
            <a:ext cx="12192000" cy="0"/>
          </a:xfrm>
          <a:prstGeom prst="line">
            <a:avLst/>
          </a:prstGeom>
          <a:ln w="142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800" y="101600"/>
            <a:ext cx="0" cy="6705600"/>
          </a:xfrm>
          <a:prstGeom prst="line">
            <a:avLst/>
          </a:prstGeom>
          <a:ln w="1238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66600" y="0"/>
            <a:ext cx="0" cy="6705600"/>
          </a:xfrm>
          <a:prstGeom prst="line">
            <a:avLst/>
          </a:prstGeom>
          <a:ln w="1238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43013" y="550068"/>
            <a:ext cx="583102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CREATED TO SHINE!</a:t>
            </a:r>
          </a:p>
        </p:txBody>
      </p:sp>
    </p:spTree>
    <p:extLst>
      <p:ext uri="{BB962C8B-B14F-4D97-AF65-F5344CB8AC3E}">
        <p14:creationId xmlns:p14="http://schemas.microsoft.com/office/powerpoint/2010/main" val="130465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79"/>
          <a:stretch/>
        </p:blipFill>
        <p:spPr>
          <a:xfrm>
            <a:off x="0" y="0"/>
            <a:ext cx="11365523"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048"/>
          <a:stretch/>
        </p:blipFill>
        <p:spPr>
          <a:xfrm>
            <a:off x="9882554" y="0"/>
            <a:ext cx="2432538" cy="6858000"/>
          </a:xfrm>
          <a:prstGeom prst="rect">
            <a:avLst/>
          </a:prstGeom>
        </p:spPr>
      </p:pic>
      <p:sp>
        <p:nvSpPr>
          <p:cNvPr id="4" name="TextBox 3"/>
          <p:cNvSpPr txBox="1"/>
          <p:nvPr/>
        </p:nvSpPr>
        <p:spPr>
          <a:xfrm>
            <a:off x="4572001" y="404446"/>
            <a:ext cx="7391400" cy="2800767"/>
          </a:xfrm>
          <a:prstGeom prst="rect">
            <a:avLst/>
          </a:prstGeom>
          <a:noFill/>
        </p:spPr>
        <p:txBody>
          <a:bodyPr wrap="square" rtlCol="0">
            <a:spAutoFit/>
          </a:bodyPr>
          <a:lstStyle/>
          <a:p>
            <a:pPr algn="r"/>
            <a:r>
              <a:rPr lang="en-US" sz="4400" dirty="0">
                <a:solidFill>
                  <a:schemeClr val="bg1"/>
                </a:solidFill>
              </a:rPr>
              <a:t>If you’re going to claim to be a Christ follower, then follow Jesus’ example of making yourself of </a:t>
            </a:r>
            <a:r>
              <a:rPr lang="en-US" sz="4400" u="sng" dirty="0">
                <a:solidFill>
                  <a:schemeClr val="bg1"/>
                </a:solidFill>
              </a:rPr>
              <a:t>service</a:t>
            </a:r>
            <a:r>
              <a:rPr lang="en-US" sz="4400" dirty="0">
                <a:solidFill>
                  <a:schemeClr val="bg1"/>
                </a:solidFill>
              </a:rPr>
              <a:t> to others.</a:t>
            </a:r>
          </a:p>
        </p:txBody>
      </p:sp>
      <p:pic>
        <p:nvPicPr>
          <p:cNvPr id="5" name="Picture 4">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2969733" y="576323"/>
            <a:ext cx="1320917" cy="871664"/>
          </a:xfrm>
          <a:prstGeom prst="rect">
            <a:avLst/>
          </a:prstGeom>
        </p:spPr>
      </p:pic>
    </p:spTree>
    <p:extLst>
      <p:ext uri="{BB962C8B-B14F-4D97-AF65-F5344CB8AC3E}">
        <p14:creationId xmlns:p14="http://schemas.microsoft.com/office/powerpoint/2010/main" val="387039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068316" y="2921168"/>
            <a:ext cx="1620958" cy="1015663"/>
          </a:xfrm>
          <a:prstGeom prst="rect">
            <a:avLst/>
          </a:prstGeom>
          <a:noFill/>
        </p:spPr>
        <p:txBody>
          <a:bodyPr wrap="none" lIns="91440" tIns="45720" rIns="91440" bIns="45720">
            <a:spAutoFit/>
          </a:bodyPr>
          <a:lstStyle/>
          <a:p>
            <a:pPr algn="ctr"/>
            <a:r>
              <a:rPr lang="en-US" sz="6000" b="1" dirty="0">
                <a:ln w="10160">
                  <a:solidFill>
                    <a:schemeClr val="bg1"/>
                  </a:solidFill>
                  <a:prstDash val="solid"/>
                </a:ln>
                <a:noFill/>
                <a:effectLst>
                  <a:outerShdw blurRad="38100" dist="22860" dir="5400000" algn="tl" rotWithShape="0">
                    <a:srgbClr val="000000">
                      <a:alpha val="30000"/>
                    </a:srgbClr>
                  </a:outerShdw>
                </a:effectLst>
              </a:rPr>
              <a:t>THIS</a:t>
            </a:r>
            <a:endParaRPr lang="en-US" sz="6000" b="1" cap="none" spc="0" dirty="0">
              <a:ln w="10160">
                <a:solidFill>
                  <a:schemeClr val="bg1"/>
                </a:solidFill>
                <a:prstDash val="solid"/>
              </a:ln>
              <a:noFill/>
              <a:effectLst>
                <a:outerShdw blurRad="38100" dist="22860" dir="5400000" algn="tl" rotWithShape="0">
                  <a:srgbClr val="000000">
                    <a:alpha val="30000"/>
                  </a:srgbClr>
                </a:outerShdw>
              </a:effectLst>
            </a:endParaRPr>
          </a:p>
        </p:txBody>
      </p:sp>
      <p:sp>
        <p:nvSpPr>
          <p:cNvPr id="5" name="Rectangle 4"/>
          <p:cNvSpPr/>
          <p:nvPr/>
        </p:nvSpPr>
        <p:spPr>
          <a:xfrm>
            <a:off x="7938639" y="3733631"/>
            <a:ext cx="1196161" cy="1169551"/>
          </a:xfrm>
          <a:prstGeom prst="rect">
            <a:avLst/>
          </a:prstGeom>
          <a:noFill/>
        </p:spPr>
        <p:txBody>
          <a:bodyPr wrap="none" lIns="91440" tIns="45720" rIns="91440" bIns="45720">
            <a:spAutoFit/>
          </a:bodyPr>
          <a:lstStyle/>
          <a:p>
            <a:pPr algn="ctr"/>
            <a:r>
              <a:rPr lang="en-US" sz="7000" b="1" dirty="0">
                <a:ln w="10160">
                  <a:solidFill>
                    <a:schemeClr val="bg1"/>
                  </a:solidFill>
                  <a:prstDash val="solid"/>
                </a:ln>
                <a:solidFill>
                  <a:schemeClr val="bg1"/>
                </a:solidFill>
                <a:effectLst>
                  <a:outerShdw blurRad="38100" dist="22860" dir="5400000" algn="tl" rotWithShape="0">
                    <a:srgbClr val="000000">
                      <a:alpha val="30000"/>
                    </a:srgbClr>
                  </a:outerShdw>
                </a:effectLst>
              </a:rPr>
              <a:t>US</a:t>
            </a:r>
            <a:endParaRPr lang="en-US" sz="7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62530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268" name="Picture 4" descr="Tick Box High Res Stock Images | Shutte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80" t="8929" r="4615" b="16785"/>
          <a:stretch/>
        </p:blipFill>
        <p:spPr bwMode="auto">
          <a:xfrm>
            <a:off x="279400" y="948660"/>
            <a:ext cx="914400" cy="829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ck Box High Res Stock Images | Shutte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80" t="8929" r="4615" b="16785"/>
          <a:stretch/>
        </p:blipFill>
        <p:spPr bwMode="auto">
          <a:xfrm>
            <a:off x="304800" y="1964660"/>
            <a:ext cx="914400" cy="829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ck Box High Res Stock Images | Shutte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80" t="8929" r="4615" b="16785"/>
          <a:stretch/>
        </p:blipFill>
        <p:spPr bwMode="auto">
          <a:xfrm>
            <a:off x="279400" y="3472120"/>
            <a:ext cx="914400" cy="829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ck Box High Res Stock Images | Shutte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80" t="8929" r="4615" b="16785"/>
          <a:stretch/>
        </p:blipFill>
        <p:spPr bwMode="auto">
          <a:xfrm>
            <a:off x="304800" y="4535670"/>
            <a:ext cx="914400" cy="8293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ick Box High Res Stock Images | Shutte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80" t="8929" r="4615" b="16785"/>
          <a:stretch/>
        </p:blipFill>
        <p:spPr bwMode="auto">
          <a:xfrm>
            <a:off x="304800" y="5573820"/>
            <a:ext cx="914400" cy="829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948660"/>
            <a:ext cx="10337800" cy="5324535"/>
          </a:xfrm>
          <a:prstGeom prst="rect">
            <a:avLst/>
          </a:prstGeom>
          <a:noFill/>
        </p:spPr>
        <p:txBody>
          <a:bodyPr wrap="square" rtlCol="0">
            <a:spAutoFit/>
          </a:bodyPr>
          <a:lstStyle/>
          <a:p>
            <a:r>
              <a:rPr lang="en-US" sz="3200" b="1" dirty="0"/>
              <a:t>1</a:t>
            </a:r>
            <a:r>
              <a:rPr lang="en-US" sz="3400" b="1" dirty="0"/>
              <a:t>. This requires fellowship with the Spirit. </a:t>
            </a:r>
            <a:r>
              <a:rPr lang="en-US" sz="3400" dirty="0"/>
              <a:t>(v.1)</a:t>
            </a:r>
          </a:p>
          <a:p>
            <a:pPr marL="514350" lvl="0" indent="-514350">
              <a:buAutoNum type="arabicPeriod"/>
            </a:pPr>
            <a:endParaRPr lang="en-US" sz="3400" dirty="0"/>
          </a:p>
          <a:p>
            <a:pPr lvl="0"/>
            <a:r>
              <a:rPr lang="en-US" sz="3400" b="1" dirty="0"/>
              <a:t>2. That we be united in spirit, intent on one purpose, </a:t>
            </a:r>
          </a:p>
          <a:p>
            <a:pPr lvl="0"/>
            <a:r>
              <a:rPr lang="en-US" sz="3400" b="1" dirty="0"/>
              <a:t>     to please the LORD! </a:t>
            </a:r>
            <a:r>
              <a:rPr lang="en-US" sz="3400" dirty="0"/>
              <a:t>(v.2)</a:t>
            </a:r>
          </a:p>
          <a:p>
            <a:endParaRPr lang="en-US" sz="3400" dirty="0"/>
          </a:p>
          <a:p>
            <a:r>
              <a:rPr lang="en-US" sz="3400" b="1" dirty="0"/>
              <a:t>3. It requires, looking out for the interests of others</a:t>
            </a:r>
            <a:r>
              <a:rPr lang="en-US" sz="3400" dirty="0"/>
              <a:t>. (v.4)</a:t>
            </a:r>
          </a:p>
          <a:p>
            <a:r>
              <a:rPr lang="en-US" sz="3400" dirty="0"/>
              <a:t>									</a:t>
            </a:r>
          </a:p>
          <a:p>
            <a:r>
              <a:rPr lang="en-US" sz="3400" b="1" dirty="0"/>
              <a:t>4. That we refrain from complaining and arguing </a:t>
            </a:r>
            <a:r>
              <a:rPr lang="en-US" sz="3400" dirty="0"/>
              <a:t>(v. 14) </a:t>
            </a:r>
          </a:p>
          <a:p>
            <a:endParaRPr lang="en-US" sz="3400" dirty="0"/>
          </a:p>
          <a:p>
            <a:r>
              <a:rPr lang="en-US" sz="3400" b="1" dirty="0"/>
              <a:t>5. That we seek unity through love and tenderness </a:t>
            </a:r>
            <a:r>
              <a:rPr lang="en-US" sz="3400" dirty="0"/>
              <a:t>(v. 1) </a:t>
            </a:r>
          </a:p>
        </p:txBody>
      </p:sp>
    </p:spTree>
    <p:extLst>
      <p:ext uri="{BB962C8B-B14F-4D97-AF65-F5344CB8AC3E}">
        <p14:creationId xmlns:p14="http://schemas.microsoft.com/office/powerpoint/2010/main" val="181715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79"/>
          <a:stretch/>
        </p:blipFill>
        <p:spPr>
          <a:xfrm>
            <a:off x="0" y="0"/>
            <a:ext cx="11365523"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048"/>
          <a:stretch/>
        </p:blipFill>
        <p:spPr>
          <a:xfrm>
            <a:off x="9882554" y="0"/>
            <a:ext cx="2432538" cy="6858000"/>
          </a:xfrm>
          <a:prstGeom prst="rect">
            <a:avLst/>
          </a:prstGeom>
        </p:spPr>
      </p:pic>
      <p:sp>
        <p:nvSpPr>
          <p:cNvPr id="4" name="TextBox 3"/>
          <p:cNvSpPr txBox="1"/>
          <p:nvPr/>
        </p:nvSpPr>
        <p:spPr>
          <a:xfrm>
            <a:off x="4572000" y="576323"/>
            <a:ext cx="7268307" cy="2123658"/>
          </a:xfrm>
          <a:prstGeom prst="rect">
            <a:avLst/>
          </a:prstGeom>
          <a:noFill/>
        </p:spPr>
        <p:txBody>
          <a:bodyPr wrap="square" rtlCol="0">
            <a:spAutoFit/>
          </a:bodyPr>
          <a:lstStyle/>
          <a:p>
            <a:pPr algn="r"/>
            <a:r>
              <a:rPr lang="en-US" sz="4400" dirty="0">
                <a:solidFill>
                  <a:schemeClr val="bg1"/>
                </a:solidFill>
              </a:rPr>
              <a:t>STARS reflect the light of </a:t>
            </a:r>
            <a:r>
              <a:rPr lang="en-US" sz="4400" b="1" dirty="0">
                <a:solidFill>
                  <a:schemeClr val="bg1"/>
                </a:solidFill>
              </a:rPr>
              <a:t>Jesus</a:t>
            </a:r>
            <a:r>
              <a:rPr lang="en-US" sz="4400" dirty="0">
                <a:solidFill>
                  <a:schemeClr val="bg1"/>
                </a:solidFill>
              </a:rPr>
              <a:t> so others can find their way </a:t>
            </a:r>
          </a:p>
          <a:p>
            <a:pPr algn="r"/>
            <a:r>
              <a:rPr lang="en-US" sz="4400" dirty="0">
                <a:solidFill>
                  <a:schemeClr val="bg1"/>
                </a:solidFill>
              </a:rPr>
              <a:t>to the Father of light. </a:t>
            </a:r>
          </a:p>
        </p:txBody>
      </p:sp>
      <p:pic>
        <p:nvPicPr>
          <p:cNvPr id="5" name="Picture 4">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2969733" y="576323"/>
            <a:ext cx="1320917" cy="871664"/>
          </a:xfrm>
          <a:prstGeom prst="rect">
            <a:avLst/>
          </a:prstGeom>
        </p:spPr>
      </p:pic>
      <p:cxnSp>
        <p:nvCxnSpPr>
          <p:cNvPr id="7" name="Straight Connector 6"/>
          <p:cNvCxnSpPr/>
          <p:nvPr/>
        </p:nvCxnSpPr>
        <p:spPr>
          <a:xfrm>
            <a:off x="10490200" y="1270000"/>
            <a:ext cx="135010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22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0E2C"/>
        </a:solidFill>
        <a:effectLst/>
      </p:bgPr>
    </p:bg>
    <p:spTree>
      <p:nvGrpSpPr>
        <p:cNvPr id="1" name=""/>
        <p:cNvGrpSpPr/>
        <p:nvPr/>
      </p:nvGrpSpPr>
      <p:grpSpPr>
        <a:xfrm>
          <a:off x="0" y="0"/>
          <a:ext cx="0" cy="0"/>
          <a:chOff x="0" y="0"/>
          <a:chExt cx="0" cy="0"/>
        </a:xfrm>
      </p:grpSpPr>
      <p:pic>
        <p:nvPicPr>
          <p:cNvPr id="15362" name="Picture 2" descr="May be an image of cloud and text that says '16-18 So, my very dear friends, don't get thrown off course. Every desirable and beneficial gift comes out of heaven. The gifts are rivers of light cascading down from the Father of Light. There is nothing deceitful in God, nothing two-faced, nothing fickle. He brought us to life using the true Word, showing us off as the crown of all his creatures James 1:16-18 The Message'"/>
          <p:cNvPicPr>
            <a:picLocks noChangeAspect="1" noChangeArrowheads="1"/>
          </p:cNvPicPr>
          <p:nvPr/>
        </p:nvPicPr>
        <p:blipFill rotWithShape="1">
          <a:blip r:embed="rId2">
            <a:extLst>
              <a:ext uri="{28A0092B-C50C-407E-A947-70E740481C1C}">
                <a14:useLocalDpi xmlns:a14="http://schemas.microsoft.com/office/drawing/2010/main" val="0"/>
              </a:ext>
            </a:extLst>
          </a:blip>
          <a:srcRect t="3023" b="16413"/>
          <a:stretch/>
        </p:blipFill>
        <p:spPr bwMode="auto">
          <a:xfrm>
            <a:off x="1899135" y="10301"/>
            <a:ext cx="8440616" cy="689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24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050" name="Picture 2" descr="Be a Shining Star SVG Cut file by Creative Fabrica Crafts · Creative Fabrica"/>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387"/>
          <a:stretch/>
        </p:blipFill>
        <p:spPr bwMode="auto">
          <a:xfrm>
            <a:off x="2202598" y="0"/>
            <a:ext cx="7736003" cy="4716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086523"/>
            <a:ext cx="12192000" cy="2492990"/>
          </a:xfrm>
          <a:prstGeom prst="rect">
            <a:avLst/>
          </a:prstGeom>
          <a:noFill/>
        </p:spPr>
        <p:txBody>
          <a:bodyPr wrap="square" rtlCol="0">
            <a:spAutoFit/>
          </a:bodyPr>
          <a:lstStyle/>
          <a:p>
            <a:pPr algn="ctr"/>
            <a:r>
              <a:rPr lang="en-US" sz="6000" dirty="0">
                <a:latin typeface="Comic Sans MS" panose="030F0702030302020204" pitchFamily="66" charset="0"/>
              </a:rPr>
              <a:t>for</a:t>
            </a:r>
          </a:p>
          <a:p>
            <a:pPr algn="ctr"/>
            <a:r>
              <a:rPr lang="en-US" sz="9600" dirty="0">
                <a:ln>
                  <a:solidFill>
                    <a:sysClr val="windowText" lastClr="000000"/>
                  </a:solidFill>
                </a:ln>
                <a:solidFill>
                  <a:schemeClr val="bg1"/>
                </a:solidFill>
                <a:effectLst>
                  <a:glow rad="228600">
                    <a:schemeClr val="accent2">
                      <a:satMod val="175000"/>
                      <a:alpha val="40000"/>
                    </a:schemeClr>
                  </a:glow>
                </a:effectLst>
                <a:latin typeface="Engravers MT" panose="02090707080505020304" pitchFamily="18" charset="0"/>
              </a:rPr>
              <a:t>JESUS!</a:t>
            </a:r>
          </a:p>
        </p:txBody>
      </p:sp>
      <p:cxnSp>
        <p:nvCxnSpPr>
          <p:cNvPr id="4" name="Straight Connector 3"/>
          <p:cNvCxnSpPr/>
          <p:nvPr/>
        </p:nvCxnSpPr>
        <p:spPr>
          <a:xfrm>
            <a:off x="4659923" y="4086523"/>
            <a:ext cx="2901462"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50801" y="0"/>
            <a:ext cx="1320917" cy="871664"/>
          </a:xfrm>
          <a:prstGeom prst="rect">
            <a:avLst/>
          </a:prstGeom>
        </p:spPr>
      </p:pic>
    </p:spTree>
    <p:extLst>
      <p:ext uri="{BB962C8B-B14F-4D97-AF65-F5344CB8AC3E}">
        <p14:creationId xmlns:p14="http://schemas.microsoft.com/office/powerpoint/2010/main" val="42094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192" r="26897" b="2538"/>
          <a:stretch/>
        </p:blipFill>
        <p:spPr>
          <a:xfrm>
            <a:off x="2256263" y="2530"/>
            <a:ext cx="7792990" cy="6855469"/>
          </a:xfrm>
          <a:prstGeom prst="rect">
            <a:avLst/>
          </a:prstGeom>
        </p:spPr>
      </p:pic>
    </p:spTree>
    <p:extLst>
      <p:ext uri="{BB962C8B-B14F-4D97-AF65-F5344CB8AC3E}">
        <p14:creationId xmlns:p14="http://schemas.microsoft.com/office/powerpoint/2010/main" val="209530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79"/>
          <a:stretch/>
        </p:blipFill>
        <p:spPr>
          <a:xfrm>
            <a:off x="0" y="0"/>
            <a:ext cx="11365523"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048"/>
          <a:stretch/>
        </p:blipFill>
        <p:spPr>
          <a:xfrm>
            <a:off x="9882554" y="0"/>
            <a:ext cx="2432538" cy="6858000"/>
          </a:xfrm>
          <a:prstGeom prst="rect">
            <a:avLst/>
          </a:prstGeom>
        </p:spPr>
      </p:pic>
      <p:sp>
        <p:nvSpPr>
          <p:cNvPr id="4" name="TextBox 3"/>
          <p:cNvSpPr txBox="1"/>
          <p:nvPr/>
        </p:nvSpPr>
        <p:spPr>
          <a:xfrm>
            <a:off x="4572000" y="716154"/>
            <a:ext cx="7391400" cy="2800767"/>
          </a:xfrm>
          <a:prstGeom prst="rect">
            <a:avLst/>
          </a:prstGeom>
          <a:noFill/>
        </p:spPr>
        <p:txBody>
          <a:bodyPr wrap="square" rtlCol="0">
            <a:spAutoFit/>
          </a:bodyPr>
          <a:lstStyle/>
          <a:p>
            <a:pPr algn="r"/>
            <a:r>
              <a:rPr lang="en-US" sz="4400" dirty="0">
                <a:solidFill>
                  <a:schemeClr val="bg1"/>
                </a:solidFill>
              </a:rPr>
              <a:t>Paul closes out this part of his letter by challenging them to shine like</a:t>
            </a:r>
            <a:r>
              <a:rPr lang="en-US" sz="4400" b="1" dirty="0">
                <a:solidFill>
                  <a:schemeClr val="bg1"/>
                </a:solidFill>
              </a:rPr>
              <a:t> </a:t>
            </a:r>
            <a:r>
              <a:rPr lang="en-US" sz="4400" b="1" u="sng" dirty="0">
                <a:solidFill>
                  <a:schemeClr val="bg1"/>
                </a:solidFill>
              </a:rPr>
              <a:t>stars</a:t>
            </a:r>
            <a:r>
              <a:rPr lang="en-US" sz="4400" dirty="0">
                <a:solidFill>
                  <a:schemeClr val="bg1"/>
                </a:solidFill>
              </a:rPr>
              <a:t> in this crooked and perverted world. </a:t>
            </a:r>
          </a:p>
        </p:txBody>
      </p:sp>
      <p:pic>
        <p:nvPicPr>
          <p:cNvPr id="5" name="Picture 4">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2969733" y="576323"/>
            <a:ext cx="1320917" cy="871664"/>
          </a:xfrm>
          <a:prstGeom prst="rect">
            <a:avLst/>
          </a:prstGeom>
        </p:spPr>
      </p:pic>
    </p:spTree>
    <p:extLst>
      <p:ext uri="{BB962C8B-B14F-4D97-AF65-F5344CB8AC3E}">
        <p14:creationId xmlns:p14="http://schemas.microsoft.com/office/powerpoint/2010/main" val="31407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Philippians 2:14-15 | Book of philippians, Bubble quotes, Bible verse search"/>
          <p:cNvPicPr>
            <a:picLocks noChangeAspect="1" noChangeArrowheads="1"/>
          </p:cNvPicPr>
          <p:nvPr/>
        </p:nvPicPr>
        <p:blipFill rotWithShape="1">
          <a:blip r:embed="rId2">
            <a:extLst>
              <a:ext uri="{28A0092B-C50C-407E-A947-70E740481C1C}">
                <a14:useLocalDpi xmlns:a14="http://schemas.microsoft.com/office/drawing/2010/main" val="0"/>
              </a:ext>
            </a:extLst>
          </a:blip>
          <a:srcRect t="8687"/>
          <a:stretch/>
        </p:blipFill>
        <p:spPr bwMode="auto">
          <a:xfrm>
            <a:off x="2469823" y="-28280"/>
            <a:ext cx="7541443" cy="688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2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79"/>
          <a:stretch/>
        </p:blipFill>
        <p:spPr>
          <a:xfrm>
            <a:off x="0" y="0"/>
            <a:ext cx="11365523"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0048"/>
          <a:stretch/>
        </p:blipFill>
        <p:spPr>
          <a:xfrm>
            <a:off x="9882554" y="0"/>
            <a:ext cx="2432538" cy="6858000"/>
          </a:xfrm>
          <a:prstGeom prst="rect">
            <a:avLst/>
          </a:prstGeom>
        </p:spPr>
      </p:pic>
      <p:sp>
        <p:nvSpPr>
          <p:cNvPr id="4" name="TextBox 3"/>
          <p:cNvSpPr txBox="1"/>
          <p:nvPr/>
        </p:nvSpPr>
        <p:spPr>
          <a:xfrm>
            <a:off x="5682761" y="1012155"/>
            <a:ext cx="5474677" cy="1323439"/>
          </a:xfrm>
          <a:prstGeom prst="rect">
            <a:avLst/>
          </a:prstGeom>
          <a:noFill/>
        </p:spPr>
        <p:txBody>
          <a:bodyPr wrap="square" rtlCol="0">
            <a:spAutoFit/>
          </a:bodyPr>
          <a:lstStyle/>
          <a:p>
            <a:pPr algn="r"/>
            <a:r>
              <a:rPr lang="en-US" sz="4000" b="1" dirty="0">
                <a:solidFill>
                  <a:schemeClr val="bg1"/>
                </a:solidFill>
              </a:rPr>
              <a:t>Humility is not thinking </a:t>
            </a:r>
          </a:p>
          <a:p>
            <a:pPr algn="r"/>
            <a:r>
              <a:rPr lang="en-US" sz="4000" b="1" dirty="0">
                <a:solidFill>
                  <a:schemeClr val="bg1"/>
                </a:solidFill>
              </a:rPr>
              <a:t>too highly of yourself!</a:t>
            </a:r>
            <a:r>
              <a:rPr lang="en-US" sz="4000" dirty="0">
                <a:solidFill>
                  <a:schemeClr val="bg1"/>
                </a:solidFill>
              </a:rPr>
              <a:t> </a:t>
            </a:r>
          </a:p>
        </p:txBody>
      </p:sp>
      <p:pic>
        <p:nvPicPr>
          <p:cNvPr id="5" name="Picture 4">
            <a:extLst>
              <a:ext uri="{FF2B5EF4-FFF2-40B4-BE49-F238E27FC236}">
                <a16:creationId xmlns:a16="http://schemas.microsoft.com/office/drawing/2014/main" id="{BF2E68DA-01C4-4FC2-B5AD-97EBA40BC1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76" r="72458" b="71350"/>
          <a:stretch/>
        </p:blipFill>
        <p:spPr>
          <a:xfrm>
            <a:off x="2969733" y="576323"/>
            <a:ext cx="1320917" cy="871664"/>
          </a:xfrm>
          <a:prstGeom prst="rect">
            <a:avLst/>
          </a:prstGeom>
        </p:spPr>
      </p:pic>
      <p:cxnSp>
        <p:nvCxnSpPr>
          <p:cNvPr id="7" name="Straight Connector 6"/>
          <p:cNvCxnSpPr/>
          <p:nvPr/>
        </p:nvCxnSpPr>
        <p:spPr>
          <a:xfrm>
            <a:off x="7244862" y="2335594"/>
            <a:ext cx="1175237"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37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alloween Unmasked TODAY&amp;#39;S SERMON Colossians 1:12,13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33" y="0"/>
            <a:ext cx="10284643" cy="68597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80230" y="1477108"/>
            <a:ext cx="2004646" cy="646331"/>
          </a:xfrm>
          <a:prstGeom prst="rect">
            <a:avLst/>
          </a:prstGeom>
          <a:noFill/>
        </p:spPr>
        <p:txBody>
          <a:bodyPr wrap="square" rtlCol="0">
            <a:spAutoFit/>
          </a:bodyPr>
          <a:lstStyle/>
          <a:p>
            <a:pPr algn="r"/>
            <a:r>
              <a:rPr lang="en-US" sz="3600" dirty="0" smtClean="0">
                <a:solidFill>
                  <a:schemeClr val="bg1"/>
                </a:solidFill>
              </a:rPr>
              <a:t>star</a:t>
            </a:r>
            <a:endParaRPr lang="en-US" sz="3600" dirty="0">
              <a:solidFill>
                <a:schemeClr val="bg1"/>
              </a:solidFill>
            </a:endParaRPr>
          </a:p>
        </p:txBody>
      </p:sp>
      <p:cxnSp>
        <p:nvCxnSpPr>
          <p:cNvPr id="4" name="Straight Connector 3"/>
          <p:cNvCxnSpPr/>
          <p:nvPr/>
        </p:nvCxnSpPr>
        <p:spPr>
          <a:xfrm flipH="1">
            <a:off x="9882554" y="2123439"/>
            <a:ext cx="201246" cy="250484"/>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46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Proverbs 16:18-Pride Month 2019 by DRY-Designs-Network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3" y="204537"/>
            <a:ext cx="9805737" cy="6653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C26132-6FB4-45A6-A712-6D7E1D50723C}"/>
              </a:ext>
            </a:extLst>
          </p:cNvPr>
          <p:cNvSpPr txBox="1"/>
          <p:nvPr/>
        </p:nvSpPr>
        <p:spPr>
          <a:xfrm flipH="1">
            <a:off x="9754667" y="1531765"/>
            <a:ext cx="595818" cy="89351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30569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377</Words>
  <Application>Microsoft Office PowerPoint</Application>
  <PresentationFormat>Widescreen</PresentationFormat>
  <Paragraphs>60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Alex Brush</vt:lpstr>
      <vt:lpstr>Arial</vt:lpstr>
      <vt:lpstr>Calibri</vt:lpstr>
      <vt:lpstr>Calibri Light</vt:lpstr>
      <vt:lpstr>Comic Sans MS</vt:lpstr>
      <vt:lpstr>Engravers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27</cp:revision>
  <cp:lastPrinted>2021-09-19T14:39:25Z</cp:lastPrinted>
  <dcterms:created xsi:type="dcterms:W3CDTF">2021-09-16T23:30:42Z</dcterms:created>
  <dcterms:modified xsi:type="dcterms:W3CDTF">2021-09-19T14:44:17Z</dcterms:modified>
</cp:coreProperties>
</file>