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1" r:id="rId3"/>
    <p:sldId id="262" r:id="rId4"/>
    <p:sldId id="257" r:id="rId5"/>
    <p:sldId id="270" r:id="rId6"/>
    <p:sldId id="263" r:id="rId7"/>
    <p:sldId id="259" r:id="rId8"/>
    <p:sldId id="264" r:id="rId9"/>
    <p:sldId id="266" r:id="rId10"/>
    <p:sldId id="267" r:id="rId11"/>
    <p:sldId id="271" r:id="rId12"/>
    <p:sldId id="268" r:id="rId13"/>
    <p:sldId id="272" r:id="rId14"/>
    <p:sldId id="273" r:id="rId15"/>
    <p:sldId id="280" r:id="rId16"/>
    <p:sldId id="277" r:id="rId17"/>
    <p:sldId id="278" r:id="rId18"/>
    <p:sldId id="289" r:id="rId19"/>
    <p:sldId id="279" r:id="rId20"/>
    <p:sldId id="286" r:id="rId21"/>
    <p:sldId id="281" r:id="rId22"/>
    <p:sldId id="282" r:id="rId23"/>
    <p:sldId id="283" r:id="rId24"/>
    <p:sldId id="284" r:id="rId25"/>
    <p:sldId id="288" r:id="rId26"/>
    <p:sldId id="274" r:id="rId27"/>
    <p:sldId id="275" r:id="rId28"/>
    <p:sldId id="28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7" autoAdjust="0"/>
    <p:restoredTop sz="94660"/>
  </p:normalViewPr>
  <p:slideViewPr>
    <p:cSldViewPr snapToGrid="0">
      <p:cViewPr>
        <p:scale>
          <a:sx n="70" d="100"/>
          <a:sy n="70" d="100"/>
        </p:scale>
        <p:origin x="744"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046F09-1E5C-4037-95DE-8F11F64AE471}" type="datetimeFigureOut">
              <a:rPr lang="en-US" smtClean="0"/>
              <a:t>7/25/2021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B6B4FF1-2580-4A75-9C43-3FF79DB730EC}" type="slidenum">
              <a:rPr lang="en-US" smtClean="0"/>
              <a:t>‹#›</a:t>
            </a:fld>
            <a:endParaRPr lang="en-US"/>
          </a:p>
        </p:txBody>
      </p:sp>
    </p:spTree>
    <p:extLst>
      <p:ext uri="{BB962C8B-B14F-4D97-AF65-F5344CB8AC3E}">
        <p14:creationId xmlns:p14="http://schemas.microsoft.com/office/powerpoint/2010/main" val="59575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2AE23B-EE78-4949-BAD6-8602D5F6EB1D}" type="datetimeFigureOut">
              <a:rPr lang="en-US" smtClean="0"/>
              <a:t>7/25/2021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6094A0-99FE-4C2B-B328-72FB8495A7BE}" type="slidenum">
              <a:rPr lang="en-US" smtClean="0"/>
              <a:t>‹#›</a:t>
            </a:fld>
            <a:endParaRPr lang="en-US"/>
          </a:p>
        </p:txBody>
      </p:sp>
    </p:spTree>
    <p:extLst>
      <p:ext uri="{BB962C8B-B14F-4D97-AF65-F5344CB8AC3E}">
        <p14:creationId xmlns:p14="http://schemas.microsoft.com/office/powerpoint/2010/main" val="195799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93E34C-384B-449F-AD62-0FAAD25CA63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20057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3E34C-384B-449F-AD62-0FAAD25CA63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47089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3E34C-384B-449F-AD62-0FAAD25CA63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292979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3E34C-384B-449F-AD62-0FAAD25CA63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43722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93E34C-384B-449F-AD62-0FAAD25CA631}"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190995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93E34C-384B-449F-AD62-0FAAD25CA631}"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335909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93E34C-384B-449F-AD62-0FAAD25CA631}"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26921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93E34C-384B-449F-AD62-0FAAD25CA631}"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121395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3E34C-384B-449F-AD62-0FAAD25CA631}"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11376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93E34C-384B-449F-AD62-0FAAD25CA631}"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64993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93E34C-384B-449F-AD62-0FAAD25CA631}"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7E3B-36F6-4B7E-8108-72875C6F4775}" type="slidenum">
              <a:rPr lang="en-US" smtClean="0"/>
              <a:t>‹#›</a:t>
            </a:fld>
            <a:endParaRPr lang="en-US"/>
          </a:p>
        </p:txBody>
      </p:sp>
    </p:spTree>
    <p:extLst>
      <p:ext uri="{BB962C8B-B14F-4D97-AF65-F5344CB8AC3E}">
        <p14:creationId xmlns:p14="http://schemas.microsoft.com/office/powerpoint/2010/main" val="137652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3E34C-384B-449F-AD62-0FAAD25CA631}" type="datetimeFigureOut">
              <a:rPr lang="en-US" smtClean="0"/>
              <a:t>7/25/2021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87E3B-36F6-4B7E-8108-72875C6F4775}" type="slidenum">
              <a:rPr lang="en-US" smtClean="0"/>
              <a:t>‹#›</a:t>
            </a:fld>
            <a:endParaRPr lang="en-US"/>
          </a:p>
        </p:txBody>
      </p:sp>
    </p:spTree>
    <p:extLst>
      <p:ext uri="{BB962C8B-B14F-4D97-AF65-F5344CB8AC3E}">
        <p14:creationId xmlns:p14="http://schemas.microsoft.com/office/powerpoint/2010/main" val="309739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96" y="0"/>
            <a:ext cx="9398524" cy="6858000"/>
          </a:xfrm>
          <a:prstGeom prst="rect">
            <a:avLst/>
          </a:prstGeom>
        </p:spPr>
      </p:pic>
      <p:pic>
        <p:nvPicPr>
          <p:cNvPr id="5"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r="85348"/>
          <a:stretch/>
        </p:blipFill>
        <p:spPr bwMode="auto">
          <a:xfrm>
            <a:off x="0" y="-1"/>
            <a:ext cx="297775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l="84978"/>
          <a:stretch/>
        </p:blipFill>
        <p:spPr bwMode="auto">
          <a:xfrm>
            <a:off x="9482206" y="0"/>
            <a:ext cx="2709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11758" y="1728081"/>
            <a:ext cx="7235442" cy="2831544"/>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Finding Our Significance</a:t>
            </a:r>
          </a:p>
          <a:p>
            <a:pPr algn="ctr"/>
            <a:endParaRPr lang="en-US" sz="4400" b="1" cap="none" spc="50" dirty="0">
              <a:ln w="0"/>
              <a:solidFill>
                <a:schemeClr val="bg2"/>
              </a:solidFill>
              <a:effectLst>
                <a:innerShdw blurRad="63500" dist="50800" dir="13500000">
                  <a:srgbClr val="000000">
                    <a:alpha val="50000"/>
                  </a:srgbClr>
                </a:innerShdw>
              </a:effectLst>
            </a:endParaRPr>
          </a:p>
          <a:p>
            <a:pPr algn="ctr"/>
            <a:r>
              <a:rPr lang="en-US" sz="8000" b="1" spc="50" dirty="0">
                <a:ln w="0"/>
                <a:solidFill>
                  <a:schemeClr val="bg2"/>
                </a:solidFill>
                <a:effectLst>
                  <a:innerShdw blurRad="63500" dist="50800" dir="13500000">
                    <a:srgbClr val="000000">
                      <a:alpha val="50000"/>
                    </a:srgbClr>
                  </a:innerShdw>
                </a:effectLst>
                <a:latin typeface="Kaushan Script" panose="03060602040705080205" pitchFamily="66" charset="0"/>
              </a:rPr>
              <a:t>IN GOD</a:t>
            </a:r>
            <a:endParaRPr lang="en-US" sz="8000" b="1" cap="none" spc="50" dirty="0">
              <a:ln w="0"/>
              <a:solidFill>
                <a:schemeClr val="bg2"/>
              </a:solidFill>
              <a:effectLst>
                <a:innerShdw blurRad="63500" dist="50800" dir="13500000">
                  <a:srgbClr val="000000">
                    <a:alpha val="50000"/>
                  </a:srgbClr>
                </a:innerShdw>
              </a:effectLst>
              <a:latin typeface="Kaushan Script" panose="03060602040705080205" pitchFamily="66" charset="0"/>
            </a:endParaRPr>
          </a:p>
        </p:txBody>
      </p:sp>
      <p:sp>
        <p:nvSpPr>
          <p:cNvPr id="8" name="TextBox 7"/>
          <p:cNvSpPr txBox="1"/>
          <p:nvPr/>
        </p:nvSpPr>
        <p:spPr>
          <a:xfrm>
            <a:off x="0" y="6039857"/>
            <a:ext cx="12192000" cy="707886"/>
          </a:xfrm>
          <a:prstGeom prst="rect">
            <a:avLst/>
          </a:prstGeom>
          <a:noFill/>
        </p:spPr>
        <p:txBody>
          <a:bodyPr wrap="square" rtlCol="0">
            <a:spAutoFit/>
          </a:bodyPr>
          <a:lstStyle/>
          <a:p>
            <a:pPr algn="ctr"/>
            <a:r>
              <a:rPr lang="en-US" sz="4000" dirty="0">
                <a:solidFill>
                  <a:schemeClr val="bg1"/>
                </a:solidFill>
                <a:latin typeface="Kaushan Script" panose="03060602040705080205" pitchFamily="66" charset="0"/>
              </a:rPr>
              <a:t>Ecclesiastes 1:12-15; 2:18-26</a:t>
            </a:r>
          </a:p>
        </p:txBody>
      </p:sp>
    </p:spTree>
    <p:extLst>
      <p:ext uri="{BB962C8B-B14F-4D97-AF65-F5344CB8AC3E}">
        <p14:creationId xmlns:p14="http://schemas.microsoft.com/office/powerpoint/2010/main" val="248742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od&amp;#39;s Sustaining Grace God&amp;#39;s sustaining grace is giving us what we need  when we need it.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5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5372" b="41749"/>
          <a:stretch/>
        </p:blipFill>
        <p:spPr>
          <a:xfrm>
            <a:off x="927100" y="0"/>
            <a:ext cx="10299700" cy="6864230"/>
          </a:xfrm>
          <a:prstGeom prst="rect">
            <a:avLst/>
          </a:prstGeom>
        </p:spPr>
      </p:pic>
      <p:pic>
        <p:nvPicPr>
          <p:cNvPr id="3" name="Picture 2">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654842" y="260307"/>
            <a:ext cx="1320917" cy="871664"/>
          </a:xfrm>
          <a:prstGeom prst="rect">
            <a:avLst/>
          </a:prstGeom>
        </p:spPr>
      </p:pic>
      <p:sp>
        <p:nvSpPr>
          <p:cNvPr id="4" name="TextBox 3">
            <a:extLst>
              <a:ext uri="{FF2B5EF4-FFF2-40B4-BE49-F238E27FC236}">
                <a16:creationId xmlns:a16="http://schemas.microsoft.com/office/drawing/2014/main" id="{A91BDAB0-4C3C-4535-B4E8-BDC9082418DD}"/>
              </a:ext>
            </a:extLst>
          </p:cNvPr>
          <p:cNvSpPr txBox="1"/>
          <p:nvPr/>
        </p:nvSpPr>
        <p:spPr>
          <a:xfrm>
            <a:off x="1045190" y="1676223"/>
            <a:ext cx="9818370" cy="2523768"/>
          </a:xfrm>
          <a:prstGeom prst="rect">
            <a:avLst/>
          </a:prstGeom>
          <a:noFill/>
        </p:spPr>
        <p:txBody>
          <a:bodyPr wrap="square" rtlCol="0">
            <a:spAutoFit/>
          </a:bodyPr>
          <a:lstStyle/>
          <a:p>
            <a:pPr algn="ctr"/>
            <a:r>
              <a:rPr lang="en-US" sz="40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FOUR SPIRITUAL DISCIPLINES</a:t>
            </a:r>
          </a:p>
          <a:p>
            <a:pPr algn="ctr"/>
            <a:endParaRPr lang="en-US" sz="16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endParaRPr>
          </a:p>
          <a:p>
            <a:pPr algn="ctr"/>
            <a:r>
              <a:rPr lang="en-US" sz="40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W_________, S___________, D_________</a:t>
            </a:r>
          </a:p>
          <a:p>
            <a:pPr algn="ctr"/>
            <a:endParaRPr lang="en-US" sz="20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endParaRPr>
          </a:p>
          <a:p>
            <a:pPr algn="ctr"/>
            <a:r>
              <a:rPr lang="en-US" sz="40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a</a:t>
            </a:r>
            <a:r>
              <a:rPr lang="en-US" sz="40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nd F______________</a:t>
            </a:r>
            <a:r>
              <a:rPr lang="en-US" sz="40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4000" dirty="0">
              <a:solidFill>
                <a:schemeClr val="bg1"/>
              </a:solidFill>
            </a:endParaRPr>
          </a:p>
        </p:txBody>
      </p:sp>
    </p:spTree>
    <p:extLst>
      <p:ext uri="{BB962C8B-B14F-4D97-AF65-F5344CB8AC3E}">
        <p14:creationId xmlns:p14="http://schemas.microsoft.com/office/powerpoint/2010/main" val="151251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96" y="0"/>
            <a:ext cx="9398524" cy="6858000"/>
          </a:xfrm>
          <a:prstGeom prst="rect">
            <a:avLst/>
          </a:prstGeom>
        </p:spPr>
      </p:pic>
      <p:pic>
        <p:nvPicPr>
          <p:cNvPr id="5"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r="85348"/>
          <a:stretch/>
        </p:blipFill>
        <p:spPr bwMode="auto">
          <a:xfrm>
            <a:off x="0" y="-1"/>
            <a:ext cx="297775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l="84978"/>
          <a:stretch/>
        </p:blipFill>
        <p:spPr bwMode="auto">
          <a:xfrm>
            <a:off x="9482206" y="0"/>
            <a:ext cx="2709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3428999"/>
            <a:ext cx="12192000" cy="707886"/>
          </a:xfrm>
          <a:prstGeom prst="rect">
            <a:avLst/>
          </a:prstGeom>
          <a:noFill/>
        </p:spPr>
        <p:txBody>
          <a:bodyPr wrap="square" rtlCol="0">
            <a:spAutoFit/>
          </a:bodyPr>
          <a:lstStyle/>
          <a:p>
            <a:pPr algn="ctr"/>
            <a:r>
              <a:rPr lang="en-US" sz="4000" dirty="0">
                <a:solidFill>
                  <a:schemeClr val="bg1"/>
                </a:solidFill>
                <a:latin typeface="Kaushan Script" panose="03060602040705080205" pitchFamily="66" charset="0"/>
              </a:rPr>
              <a:t>Worship, Stewardship, Discipleship and Fellowship</a:t>
            </a:r>
          </a:p>
        </p:txBody>
      </p:sp>
    </p:spTree>
    <p:extLst>
      <p:ext uri="{BB962C8B-B14F-4D97-AF65-F5344CB8AC3E}">
        <p14:creationId xmlns:p14="http://schemas.microsoft.com/office/powerpoint/2010/main" val="50529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050" name="Picture 2" descr="The Origins of Stewardship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612"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Origins of Stewardship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56487" t="24444" r="6556" b="67729"/>
          <a:stretch/>
        </p:blipFill>
        <p:spPr bwMode="auto">
          <a:xfrm>
            <a:off x="2037523" y="1669773"/>
            <a:ext cx="4770782" cy="53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4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Numbers 18 - Holy Bible English - BibleWording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148" y="1216"/>
            <a:ext cx="7197034" cy="68567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umbers 18 - Holy Bible English - BibleWordings.com"/>
          <p:cNvPicPr>
            <a:picLocks noChangeAspect="1" noChangeArrowheads="1"/>
          </p:cNvPicPr>
          <p:nvPr/>
        </p:nvPicPr>
        <p:blipFill rotWithShape="1">
          <a:blip r:embed="rId2">
            <a:extLst>
              <a:ext uri="{28A0092B-C50C-407E-A947-70E740481C1C}">
                <a14:useLocalDpi xmlns:a14="http://schemas.microsoft.com/office/drawing/2010/main" val="0"/>
              </a:ext>
            </a:extLst>
          </a:blip>
          <a:srcRect l="66932" t="87631" r="3514" b="5991"/>
          <a:stretch/>
        </p:blipFill>
        <p:spPr bwMode="auto">
          <a:xfrm>
            <a:off x="7395817" y="6301409"/>
            <a:ext cx="2126975" cy="43732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639340" y="1789044"/>
            <a:ext cx="1550504" cy="198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94922" y="2604052"/>
            <a:ext cx="12722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89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5372" b="41749"/>
          <a:stretch/>
        </p:blipFill>
        <p:spPr>
          <a:xfrm>
            <a:off x="927100" y="0"/>
            <a:ext cx="10299700" cy="6864230"/>
          </a:xfrm>
          <a:prstGeom prst="rect">
            <a:avLst/>
          </a:prstGeom>
        </p:spPr>
      </p:pic>
      <p:pic>
        <p:nvPicPr>
          <p:cNvPr id="3" name="Picture 2">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654842" y="260307"/>
            <a:ext cx="1320917" cy="871664"/>
          </a:xfrm>
          <a:prstGeom prst="rect">
            <a:avLst/>
          </a:prstGeom>
        </p:spPr>
      </p:pic>
      <p:sp>
        <p:nvSpPr>
          <p:cNvPr id="5" name="TextBox 4">
            <a:extLst>
              <a:ext uri="{FF2B5EF4-FFF2-40B4-BE49-F238E27FC236}">
                <a16:creationId xmlns:a16="http://schemas.microsoft.com/office/drawing/2014/main" id="{A91BDAB0-4C3C-4535-B4E8-BDC9082418DD}"/>
              </a:ext>
            </a:extLst>
          </p:cNvPr>
          <p:cNvSpPr txBox="1"/>
          <p:nvPr/>
        </p:nvSpPr>
        <p:spPr>
          <a:xfrm>
            <a:off x="1121390" y="1879423"/>
            <a:ext cx="9818370" cy="1938992"/>
          </a:xfrm>
          <a:prstGeom prst="rect">
            <a:avLst/>
          </a:prstGeom>
          <a:noFill/>
        </p:spPr>
        <p:txBody>
          <a:bodyPr wrap="square" rtlCol="0">
            <a:spAutoFit/>
          </a:bodyPr>
          <a:lstStyle/>
          <a:p>
            <a:pPr algn="ctr"/>
            <a:r>
              <a:rPr lang="en-US" sz="40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We see both the acts of worship and stewardship as Adam and Eve co-labored with God. </a:t>
            </a:r>
            <a:endParaRPr lang="en-US" sz="4000" dirty="0">
              <a:solidFill>
                <a:schemeClr val="bg1"/>
              </a:solidFill>
            </a:endParaRPr>
          </a:p>
        </p:txBody>
      </p:sp>
      <p:cxnSp>
        <p:nvCxnSpPr>
          <p:cNvPr id="6" name="Straight Connector 5">
            <a:extLst>
              <a:ext uri="{FF2B5EF4-FFF2-40B4-BE49-F238E27FC236}">
                <a16:creationId xmlns:a16="http://schemas.microsoft.com/office/drawing/2014/main" id="{0C702430-F4A2-4697-A469-90D3F22E92C9}"/>
              </a:ext>
            </a:extLst>
          </p:cNvPr>
          <p:cNvCxnSpPr>
            <a:cxnSpLocks/>
          </p:cNvCxnSpPr>
          <p:nvPr/>
        </p:nvCxnSpPr>
        <p:spPr>
          <a:xfrm>
            <a:off x="7255565" y="2564296"/>
            <a:ext cx="18884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702430-F4A2-4697-A469-90D3F22E92C9}"/>
              </a:ext>
            </a:extLst>
          </p:cNvPr>
          <p:cNvCxnSpPr>
            <a:cxnSpLocks/>
          </p:cNvCxnSpPr>
          <p:nvPr/>
        </p:nvCxnSpPr>
        <p:spPr>
          <a:xfrm>
            <a:off x="1371600" y="3180522"/>
            <a:ext cx="2703443" cy="397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5372" b="41749"/>
          <a:stretch/>
        </p:blipFill>
        <p:spPr>
          <a:xfrm>
            <a:off x="927100" y="0"/>
            <a:ext cx="10299700" cy="6864230"/>
          </a:xfrm>
          <a:prstGeom prst="rect">
            <a:avLst/>
          </a:prstGeom>
        </p:spPr>
      </p:pic>
      <p:pic>
        <p:nvPicPr>
          <p:cNvPr id="3" name="Picture 2">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654842" y="260307"/>
            <a:ext cx="1320917" cy="871664"/>
          </a:xfrm>
          <a:prstGeom prst="rect">
            <a:avLst/>
          </a:prstGeom>
        </p:spPr>
      </p:pic>
      <p:sp>
        <p:nvSpPr>
          <p:cNvPr id="5" name="TextBox 4">
            <a:extLst>
              <a:ext uri="{FF2B5EF4-FFF2-40B4-BE49-F238E27FC236}">
                <a16:creationId xmlns:a16="http://schemas.microsoft.com/office/drawing/2014/main" id="{A91BDAB0-4C3C-4535-B4E8-BDC9082418DD}"/>
              </a:ext>
            </a:extLst>
          </p:cNvPr>
          <p:cNvSpPr txBox="1"/>
          <p:nvPr/>
        </p:nvSpPr>
        <p:spPr>
          <a:xfrm>
            <a:off x="1121390" y="1879423"/>
            <a:ext cx="9818370" cy="1938992"/>
          </a:xfrm>
          <a:prstGeom prst="rect">
            <a:avLst/>
          </a:prstGeom>
          <a:noFill/>
        </p:spPr>
        <p:txBody>
          <a:bodyPr wrap="square" rtlCol="0">
            <a:spAutoFit/>
          </a:bodyPr>
          <a:lstStyle/>
          <a:p>
            <a:pPr algn="ctr"/>
            <a:r>
              <a:rPr lang="en-US" sz="40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With stewardship, comes responsibility, and with responsibility come significance!</a:t>
            </a:r>
            <a:r>
              <a:rPr lang="en-US" sz="40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4000" dirty="0">
              <a:solidFill>
                <a:schemeClr val="bg1"/>
              </a:solidFill>
            </a:endParaRPr>
          </a:p>
        </p:txBody>
      </p:sp>
      <p:cxnSp>
        <p:nvCxnSpPr>
          <p:cNvPr id="6" name="Straight Connector 5">
            <a:extLst>
              <a:ext uri="{FF2B5EF4-FFF2-40B4-BE49-F238E27FC236}">
                <a16:creationId xmlns:a16="http://schemas.microsoft.com/office/drawing/2014/main" id="{0C702430-F4A2-4697-A469-90D3F22E92C9}"/>
              </a:ext>
            </a:extLst>
          </p:cNvPr>
          <p:cNvCxnSpPr>
            <a:cxnSpLocks/>
          </p:cNvCxnSpPr>
          <p:nvPr/>
        </p:nvCxnSpPr>
        <p:spPr>
          <a:xfrm>
            <a:off x="4567516" y="3818415"/>
            <a:ext cx="28316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91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1 PETER 5:8 KJV &amp;quot;Be sober, be vigilant; because your adversary the devil,  as a roaring lion, walketh about, seeking whom he may devour:&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236" y="-1"/>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3800" y="6466114"/>
            <a:ext cx="1974436"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949670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1720" b="26635"/>
          <a:stretch/>
        </p:blipFill>
        <p:spPr>
          <a:xfrm>
            <a:off x="-26034" y="0"/>
            <a:ext cx="12218034" cy="6346209"/>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9553" r="54250" b="25934"/>
          <a:stretch/>
        </p:blipFill>
        <p:spPr>
          <a:xfrm>
            <a:off x="-26034" y="6237027"/>
            <a:ext cx="12218034" cy="627797"/>
          </a:xfrm>
          <a:prstGeom prst="rect">
            <a:avLst/>
          </a:prstGeom>
        </p:spPr>
      </p:pic>
    </p:spTree>
    <p:extLst>
      <p:ext uri="{BB962C8B-B14F-4D97-AF65-F5344CB8AC3E}">
        <p14:creationId xmlns:p14="http://schemas.microsoft.com/office/powerpoint/2010/main" val="3416809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Conformed to the Image of His Son Ephesians 1:4-5; Romans 8: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b="4927"/>
          <a:stretch/>
        </p:blipFill>
        <p:spPr bwMode="auto">
          <a:xfrm>
            <a:off x="1487418" y="337929"/>
            <a:ext cx="9144000" cy="65200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nformed to the Image of His Son Ephesians 1:4-5; Romans 8: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b="90725"/>
          <a:stretch/>
        </p:blipFill>
        <p:spPr bwMode="auto">
          <a:xfrm>
            <a:off x="1487418" y="-1"/>
            <a:ext cx="9144000" cy="2007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45836" y="265187"/>
            <a:ext cx="8263865" cy="1477328"/>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The aim of the Christian’s life is to be </a:t>
            </a:r>
          </a:p>
          <a:p>
            <a:pPr algn="ctr"/>
            <a:r>
              <a:rPr lang="en-US" sz="3600" b="0" u="sng" cap="none" spc="0" dirty="0" smtClean="0">
                <a:ln w="0"/>
                <a:solidFill>
                  <a:schemeClr val="tx1"/>
                </a:solidFill>
                <a:effectLst>
                  <a:outerShdw blurRad="38100" dist="19050" dir="2700000" algn="tl" rotWithShape="0">
                    <a:schemeClr val="dk1">
                      <a:alpha val="40000"/>
                    </a:schemeClr>
                  </a:outerShdw>
                </a:effectLst>
              </a:rPr>
              <a:t>transformed</a:t>
            </a:r>
            <a:r>
              <a:rPr lang="en-US" sz="3600" b="0" cap="none" spc="0" dirty="0" smtClean="0">
                <a:ln w="0"/>
                <a:solidFill>
                  <a:schemeClr val="tx1"/>
                </a:solidFill>
                <a:effectLst>
                  <a:outerShdw blurRad="38100" dist="19050" dir="2700000" algn="tl" rotWithShape="0">
                    <a:schemeClr val="dk1">
                      <a:alpha val="40000"/>
                    </a:schemeClr>
                  </a:outerShdw>
                </a:effectLst>
              </a:rPr>
              <a:t> into the likeness of God’s Son</a:t>
            </a:r>
            <a:r>
              <a:rPr lang="en-US" sz="5400" b="0" cap="none" spc="0" dirty="0" smtClean="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0851205" y="539689"/>
            <a:ext cx="1320917" cy="871664"/>
          </a:xfrm>
          <a:prstGeom prst="rect">
            <a:avLst/>
          </a:prstGeom>
        </p:spPr>
      </p:pic>
      <p:pic>
        <p:nvPicPr>
          <p:cNvPr id="6" name="Picture 5">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146623" y="568019"/>
            <a:ext cx="1320917" cy="871664"/>
          </a:xfrm>
          <a:prstGeom prst="rect">
            <a:avLst/>
          </a:prstGeom>
        </p:spPr>
      </p:pic>
    </p:spTree>
    <p:extLst>
      <p:ext uri="{BB962C8B-B14F-4D97-AF65-F5344CB8AC3E}">
        <p14:creationId xmlns:p14="http://schemas.microsoft.com/office/powerpoint/2010/main" val="2257737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41450" y="685800"/>
            <a:ext cx="9309100" cy="3754874"/>
          </a:xfrm>
          <a:prstGeom prst="rect">
            <a:avLst/>
          </a:prstGeom>
          <a:noFill/>
        </p:spPr>
        <p:txBody>
          <a:bodyPr wrap="square" rtlCol="0">
            <a:spAutoFit/>
          </a:bodyPr>
          <a:lstStyle/>
          <a:p>
            <a:pPr algn="ctr"/>
            <a:r>
              <a:rPr lang="en-US" sz="4400" dirty="0">
                <a:solidFill>
                  <a:schemeClr val="bg1"/>
                </a:solidFill>
              </a:rPr>
              <a:t>"For eye-trouble spittle was commonly used, but we are told there is a tradition that the spittle of the first-born son of a father has healing powers..." </a:t>
            </a:r>
            <a:r>
              <a:rPr lang="en-US" sz="4400" baseline="30000" dirty="0">
                <a:solidFill>
                  <a:schemeClr val="bg1"/>
                </a:solidFill>
              </a:rPr>
              <a:t>(A. Cohen, Everyman’s Talmud, p. 253). </a:t>
            </a:r>
            <a:endParaRPr lang="en-US" sz="4400" dirty="0">
              <a:solidFill>
                <a:schemeClr val="bg1"/>
              </a:solidFill>
            </a:endParaRPr>
          </a:p>
          <a:p>
            <a:endParaRPr lang="en-US" dirty="0"/>
          </a:p>
        </p:txBody>
      </p:sp>
      <p:pic>
        <p:nvPicPr>
          <p:cNvPr id="1026" name="Picture 2" descr="Everyman&amp;#39;s Talmud: The Major Teachings of the Rabbinic Sages: Abraham  Cohen: 9789562915335: Amazon.com: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256" y="4085213"/>
            <a:ext cx="1717488"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98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5372" b="41749"/>
          <a:stretch/>
        </p:blipFill>
        <p:spPr>
          <a:xfrm>
            <a:off x="927100" y="0"/>
            <a:ext cx="10299700" cy="6864230"/>
          </a:xfrm>
          <a:prstGeom prst="rect">
            <a:avLst/>
          </a:prstGeom>
        </p:spPr>
      </p:pic>
      <p:pic>
        <p:nvPicPr>
          <p:cNvPr id="3" name="Picture 2">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654842" y="260307"/>
            <a:ext cx="1320917" cy="871664"/>
          </a:xfrm>
          <a:prstGeom prst="rect">
            <a:avLst/>
          </a:prstGeom>
        </p:spPr>
      </p:pic>
      <p:sp>
        <p:nvSpPr>
          <p:cNvPr id="5" name="TextBox 4">
            <a:extLst>
              <a:ext uri="{FF2B5EF4-FFF2-40B4-BE49-F238E27FC236}">
                <a16:creationId xmlns:a16="http://schemas.microsoft.com/office/drawing/2014/main" id="{A91BDAB0-4C3C-4535-B4E8-BDC9082418DD}"/>
              </a:ext>
            </a:extLst>
          </p:cNvPr>
          <p:cNvSpPr txBox="1"/>
          <p:nvPr/>
        </p:nvSpPr>
        <p:spPr>
          <a:xfrm>
            <a:off x="1121390" y="1978576"/>
            <a:ext cx="9818370" cy="1938992"/>
          </a:xfrm>
          <a:prstGeom prst="rect">
            <a:avLst/>
          </a:prstGeom>
          <a:noFill/>
        </p:spPr>
        <p:txBody>
          <a:bodyPr wrap="square" rtlCol="0">
            <a:spAutoFit/>
          </a:bodyPr>
          <a:lstStyle/>
          <a:p>
            <a:pPr algn="ctr"/>
            <a:r>
              <a:rPr lang="en-US" sz="40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By seeking God, and doing what </a:t>
            </a:r>
          </a:p>
          <a:p>
            <a:pPr algn="ctr"/>
            <a:r>
              <a:rPr lang="en-US" sz="4000" b="1" dirty="0" smtClean="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the LORD has told us to do, we find worth and significance.</a:t>
            </a:r>
            <a:endParaRPr lang="en-US" sz="4000" dirty="0">
              <a:solidFill>
                <a:schemeClr val="bg1"/>
              </a:solidFill>
            </a:endParaRPr>
          </a:p>
        </p:txBody>
      </p:sp>
      <p:cxnSp>
        <p:nvCxnSpPr>
          <p:cNvPr id="6" name="Straight Connector 5">
            <a:extLst>
              <a:ext uri="{FF2B5EF4-FFF2-40B4-BE49-F238E27FC236}">
                <a16:creationId xmlns:a16="http://schemas.microsoft.com/office/drawing/2014/main" id="{0C702430-F4A2-4697-A469-90D3F22E92C9}"/>
              </a:ext>
            </a:extLst>
          </p:cNvPr>
          <p:cNvCxnSpPr>
            <a:cxnSpLocks/>
          </p:cNvCxnSpPr>
          <p:nvPr/>
        </p:nvCxnSpPr>
        <p:spPr>
          <a:xfrm>
            <a:off x="5798458" y="3879600"/>
            <a:ext cx="28316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702430-F4A2-4697-A469-90D3F22E92C9}"/>
              </a:ext>
            </a:extLst>
          </p:cNvPr>
          <p:cNvCxnSpPr>
            <a:cxnSpLocks/>
          </p:cNvCxnSpPr>
          <p:nvPr/>
        </p:nvCxnSpPr>
        <p:spPr>
          <a:xfrm>
            <a:off x="3419061" y="3877812"/>
            <a:ext cx="11926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94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96" y="0"/>
            <a:ext cx="9398524" cy="6858000"/>
          </a:xfrm>
          <a:prstGeom prst="rect">
            <a:avLst/>
          </a:prstGeom>
        </p:spPr>
      </p:pic>
      <p:pic>
        <p:nvPicPr>
          <p:cNvPr id="5"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r="85348"/>
          <a:stretch/>
        </p:blipFill>
        <p:spPr bwMode="auto">
          <a:xfrm>
            <a:off x="0" y="-1"/>
            <a:ext cx="297775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l="84978"/>
          <a:stretch/>
        </p:blipFill>
        <p:spPr bwMode="auto">
          <a:xfrm>
            <a:off x="9482206" y="0"/>
            <a:ext cx="2709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3428999"/>
            <a:ext cx="12192000" cy="707886"/>
          </a:xfrm>
          <a:prstGeom prst="rect">
            <a:avLst/>
          </a:prstGeom>
          <a:noFill/>
        </p:spPr>
        <p:txBody>
          <a:bodyPr wrap="square" rtlCol="0">
            <a:spAutoFit/>
          </a:bodyPr>
          <a:lstStyle/>
          <a:p>
            <a:pPr algn="ctr"/>
            <a:r>
              <a:rPr lang="en-US" sz="4000" dirty="0">
                <a:solidFill>
                  <a:schemeClr val="bg1"/>
                </a:solidFill>
                <a:latin typeface="Kaushan Script" panose="03060602040705080205" pitchFamily="66" charset="0"/>
              </a:rPr>
              <a:t>Worship, Stewardship, Discipleship and Fellowship</a:t>
            </a:r>
          </a:p>
        </p:txBody>
      </p:sp>
    </p:spTree>
    <p:extLst>
      <p:ext uri="{BB962C8B-B14F-4D97-AF65-F5344CB8AC3E}">
        <p14:creationId xmlns:p14="http://schemas.microsoft.com/office/powerpoint/2010/main" val="273795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irsty Thursday- Lord of the House Psalm 122 - The Living 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28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3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7097" b="24662"/>
          <a:stretch/>
        </p:blipFill>
        <p:spPr>
          <a:xfrm>
            <a:off x="1453756" y="-29369"/>
            <a:ext cx="9200992" cy="688737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5896" b="40028"/>
          <a:stretch/>
        </p:blipFill>
        <p:spPr>
          <a:xfrm>
            <a:off x="1414000" y="-29369"/>
            <a:ext cx="600330" cy="6887369"/>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738" t="68592" r="37097" b="24662"/>
          <a:stretch/>
        </p:blipFill>
        <p:spPr>
          <a:xfrm>
            <a:off x="2014330" y="6162261"/>
            <a:ext cx="8600662" cy="695740"/>
          </a:xfrm>
          <a:prstGeom prst="rect">
            <a:avLst/>
          </a:prstGeom>
        </p:spPr>
      </p:pic>
    </p:spTree>
    <p:extLst>
      <p:ext uri="{BB962C8B-B14F-4D97-AF65-F5344CB8AC3E}">
        <p14:creationId xmlns:p14="http://schemas.microsoft.com/office/powerpoint/2010/main" val="34044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5372" b="41749"/>
          <a:stretch/>
        </p:blipFill>
        <p:spPr>
          <a:xfrm>
            <a:off x="927100" y="0"/>
            <a:ext cx="10299700" cy="6864230"/>
          </a:xfrm>
          <a:prstGeom prst="rect">
            <a:avLst/>
          </a:prstGeom>
        </p:spPr>
      </p:pic>
      <p:pic>
        <p:nvPicPr>
          <p:cNvPr id="3" name="Picture 2">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654842" y="260307"/>
            <a:ext cx="1320917" cy="871664"/>
          </a:xfrm>
          <a:prstGeom prst="rect">
            <a:avLst/>
          </a:prstGeom>
        </p:spPr>
      </p:pic>
      <p:sp>
        <p:nvSpPr>
          <p:cNvPr id="5" name="TextBox 4">
            <a:extLst>
              <a:ext uri="{FF2B5EF4-FFF2-40B4-BE49-F238E27FC236}">
                <a16:creationId xmlns:a16="http://schemas.microsoft.com/office/drawing/2014/main" id="{A91BDAB0-4C3C-4535-B4E8-BDC9082418DD}"/>
              </a:ext>
            </a:extLst>
          </p:cNvPr>
          <p:cNvSpPr txBox="1"/>
          <p:nvPr/>
        </p:nvSpPr>
        <p:spPr>
          <a:xfrm>
            <a:off x="1121390" y="1879423"/>
            <a:ext cx="9818370" cy="1938992"/>
          </a:xfrm>
          <a:prstGeom prst="rect">
            <a:avLst/>
          </a:prstGeom>
          <a:noFill/>
        </p:spPr>
        <p:txBody>
          <a:bodyPr wrap="square" rtlCol="0">
            <a:spAutoFit/>
          </a:bodyPr>
          <a:lstStyle/>
          <a:p>
            <a:pPr algn="ctr"/>
            <a:r>
              <a:rPr lang="en-US" sz="40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We were not created to live independent of others, we were created to be interdependent. </a:t>
            </a:r>
            <a:endParaRPr lang="en-US" sz="4000" dirty="0">
              <a:solidFill>
                <a:schemeClr val="bg1"/>
              </a:solidFill>
            </a:endParaRPr>
          </a:p>
        </p:txBody>
      </p:sp>
      <p:cxnSp>
        <p:nvCxnSpPr>
          <p:cNvPr id="6" name="Straight Connector 5">
            <a:extLst>
              <a:ext uri="{FF2B5EF4-FFF2-40B4-BE49-F238E27FC236}">
                <a16:creationId xmlns:a16="http://schemas.microsoft.com/office/drawing/2014/main" id="{0C702430-F4A2-4697-A469-90D3F22E92C9}"/>
              </a:ext>
            </a:extLst>
          </p:cNvPr>
          <p:cNvCxnSpPr>
            <a:cxnSpLocks/>
          </p:cNvCxnSpPr>
          <p:nvPr/>
        </p:nvCxnSpPr>
        <p:spPr>
          <a:xfrm>
            <a:off x="4194314" y="3876262"/>
            <a:ext cx="3578087" cy="198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83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disciple.blob.core.windows.net/idm/matthew20_28_promo_en-OriginalWithCut-774x1376-90-CardBann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7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d Background Images | Free Vectors, Stock Photos &amp;amp;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8052" y="1145209"/>
            <a:ext cx="11529391" cy="5509200"/>
          </a:xfrm>
          <a:prstGeom prst="rect">
            <a:avLst/>
          </a:prstGeom>
          <a:noFill/>
        </p:spPr>
        <p:txBody>
          <a:bodyPr wrap="square" rtlCol="0">
            <a:spAutoFit/>
          </a:bodyPr>
          <a:lstStyle/>
          <a:p>
            <a:r>
              <a:rPr lang="en-US" sz="3200" b="1" dirty="0">
                <a:solidFill>
                  <a:schemeClr val="bg1"/>
                </a:solidFill>
              </a:rPr>
              <a:t>“The fact is, our brains are hardwired to thrive when we are serving others. Though subconsciously we seek to be served and have our needs met, research has proved that our brains actually do much better when we’re on the giving end rather than the receiving end. Serving others reduces activity in the stress-and threat-related parts of our brains.</a:t>
            </a:r>
            <a:r>
              <a:rPr lang="en-US" sz="3200" b="1" baseline="30000" dirty="0">
                <a:solidFill>
                  <a:schemeClr val="bg1"/>
                </a:solidFill>
              </a:rPr>
              <a:t>8</a:t>
            </a:r>
            <a:r>
              <a:rPr lang="en-US" sz="3200" b="1" dirty="0">
                <a:solidFill>
                  <a:schemeClr val="bg1"/>
                </a:solidFill>
              </a:rPr>
              <a:t> People who live with purpose sleep better and live longer.</a:t>
            </a:r>
            <a:r>
              <a:rPr lang="en-US" sz="3200" b="1" baseline="30000" dirty="0">
                <a:solidFill>
                  <a:schemeClr val="bg1"/>
                </a:solidFill>
              </a:rPr>
              <a:t>9 </a:t>
            </a:r>
            <a:r>
              <a:rPr lang="en-US" sz="3200" b="1" dirty="0">
                <a:solidFill>
                  <a:schemeClr val="bg1"/>
                </a:solidFill>
              </a:rPr>
              <a:t>Serving others lights up a region that is part of the brain’s reward system,</a:t>
            </a:r>
            <a:r>
              <a:rPr lang="en-US" sz="3200" b="1" baseline="30000" dirty="0">
                <a:solidFill>
                  <a:schemeClr val="bg1"/>
                </a:solidFill>
              </a:rPr>
              <a:t>10</a:t>
            </a:r>
            <a:r>
              <a:rPr lang="en-US" sz="3200" b="1" dirty="0">
                <a:solidFill>
                  <a:schemeClr val="bg1"/>
                </a:solidFill>
              </a:rPr>
              <a:t> which helps us recognize and pursue things that bring us pleasure like a good meal, and encouraging interaction with a friend, or a hug from a trusted family member.”</a:t>
            </a:r>
            <a:endParaRPr lang="en-US" sz="3200" dirty="0">
              <a:solidFill>
                <a:schemeClr val="bg1"/>
              </a:solidFill>
            </a:endParaRPr>
          </a:p>
        </p:txBody>
      </p:sp>
      <p:sp>
        <p:nvSpPr>
          <p:cNvPr id="5" name="Rectangle 4"/>
          <p:cNvSpPr/>
          <p:nvPr/>
        </p:nvSpPr>
        <p:spPr>
          <a:xfrm>
            <a:off x="0" y="81060"/>
            <a:ext cx="12192000" cy="923330"/>
          </a:xfrm>
          <a:prstGeom prst="rect">
            <a:avLst/>
          </a:prstGeom>
          <a:noFill/>
        </p:spPr>
        <p:txBody>
          <a:bodyPr wrap="squar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“Get Out of Your Head”</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714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d Background Images | Free Vectors, Stock Photos &amp;amp;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1594" b="11304"/>
          <a:stretch/>
        </p:blipFill>
        <p:spPr>
          <a:xfrm>
            <a:off x="2751575" y="0"/>
            <a:ext cx="6693176" cy="6880715"/>
          </a:xfrm>
          <a:prstGeom prst="rect">
            <a:avLst/>
          </a:prstGeom>
        </p:spPr>
      </p:pic>
      <p:sp>
        <p:nvSpPr>
          <p:cNvPr id="4" name="Rectangle 3"/>
          <p:cNvSpPr/>
          <p:nvPr/>
        </p:nvSpPr>
        <p:spPr>
          <a:xfrm>
            <a:off x="5141811" y="-22715"/>
            <a:ext cx="1912703"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CITATIONS</a:t>
            </a:r>
          </a:p>
        </p:txBody>
      </p:sp>
    </p:spTree>
    <p:extLst>
      <p:ext uri="{BB962C8B-B14F-4D97-AF65-F5344CB8AC3E}">
        <p14:creationId xmlns:p14="http://schemas.microsoft.com/office/powerpoint/2010/main" val="404163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996" y="0"/>
            <a:ext cx="9398524" cy="6858000"/>
          </a:xfrm>
          <a:prstGeom prst="rect">
            <a:avLst/>
          </a:prstGeom>
        </p:spPr>
      </p:pic>
      <p:pic>
        <p:nvPicPr>
          <p:cNvPr id="5"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r="85348"/>
          <a:stretch/>
        </p:blipFill>
        <p:spPr bwMode="auto">
          <a:xfrm>
            <a:off x="0" y="-1"/>
            <a:ext cx="297775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reated for Significance - Measuring Your Worth In God&amp;#39;s Eyes — Northwest  Church of Christ"/>
          <p:cNvPicPr>
            <a:picLocks noChangeAspect="1" noChangeArrowheads="1"/>
          </p:cNvPicPr>
          <p:nvPr/>
        </p:nvPicPr>
        <p:blipFill rotWithShape="1">
          <a:blip r:embed="rId3">
            <a:extLst>
              <a:ext uri="{28A0092B-C50C-407E-A947-70E740481C1C}">
                <a14:useLocalDpi xmlns:a14="http://schemas.microsoft.com/office/drawing/2010/main" val="0"/>
              </a:ext>
            </a:extLst>
          </a:blip>
          <a:srcRect l="84978"/>
          <a:stretch/>
        </p:blipFill>
        <p:spPr bwMode="auto">
          <a:xfrm>
            <a:off x="9482206" y="0"/>
            <a:ext cx="2709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3428999"/>
            <a:ext cx="12192000" cy="707886"/>
          </a:xfrm>
          <a:prstGeom prst="rect">
            <a:avLst/>
          </a:prstGeom>
          <a:noFill/>
        </p:spPr>
        <p:txBody>
          <a:bodyPr wrap="square" rtlCol="0">
            <a:spAutoFit/>
          </a:bodyPr>
          <a:lstStyle/>
          <a:p>
            <a:pPr algn="ctr"/>
            <a:r>
              <a:rPr lang="en-US" sz="4000" dirty="0">
                <a:solidFill>
                  <a:schemeClr val="bg1"/>
                </a:solidFill>
                <a:latin typeface="Kaushan Script" panose="03060602040705080205" pitchFamily="66" charset="0"/>
              </a:rPr>
              <a:t>Worship, Stewardship, Discipleship and Fellowship</a:t>
            </a:r>
          </a:p>
        </p:txBody>
      </p:sp>
    </p:spTree>
    <p:extLst>
      <p:ext uri="{BB962C8B-B14F-4D97-AF65-F5344CB8AC3E}">
        <p14:creationId xmlns:p14="http://schemas.microsoft.com/office/powerpoint/2010/main" val="267371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Do You Know for Sure?"/>
          <p:cNvPicPr>
            <a:picLocks noChangeAspect="1" noChangeArrowheads="1"/>
          </p:cNvPicPr>
          <p:nvPr/>
        </p:nvPicPr>
        <p:blipFill rotWithShape="1">
          <a:blip r:embed="rId2">
            <a:extLst>
              <a:ext uri="{28A0092B-C50C-407E-A947-70E740481C1C}">
                <a14:useLocalDpi xmlns:a14="http://schemas.microsoft.com/office/drawing/2010/main" val="0"/>
              </a:ext>
            </a:extLst>
          </a:blip>
          <a:srcRect l="13009" r="12522"/>
          <a:stretch/>
        </p:blipFill>
        <p:spPr bwMode="auto">
          <a:xfrm>
            <a:off x="-59765" y="0"/>
            <a:ext cx="686250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Do You Know for Sure?"/>
          <p:cNvPicPr>
            <a:picLocks noChangeAspect="1" noChangeArrowheads="1"/>
          </p:cNvPicPr>
          <p:nvPr/>
        </p:nvPicPr>
        <p:blipFill rotWithShape="1">
          <a:blip r:embed="rId2">
            <a:extLst>
              <a:ext uri="{28A0092B-C50C-407E-A947-70E740481C1C}">
                <a14:useLocalDpi xmlns:a14="http://schemas.microsoft.com/office/drawing/2010/main" val="0"/>
              </a:ext>
            </a:extLst>
          </a:blip>
          <a:srcRect l="77687" r="12798"/>
          <a:stretch/>
        </p:blipFill>
        <p:spPr bwMode="auto">
          <a:xfrm>
            <a:off x="6619164" y="0"/>
            <a:ext cx="559558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96334" y="0"/>
            <a:ext cx="5695666" cy="5517793"/>
          </a:xfrm>
          <a:prstGeom prst="rect">
            <a:avLst/>
          </a:prstGeom>
          <a:noFill/>
        </p:spPr>
        <p:txBody>
          <a:bodyPr wrap="square" rtlCol="0">
            <a:spAutoFit/>
          </a:bodyPr>
          <a:lstStyle/>
          <a:p>
            <a:pPr algn="ctr">
              <a:lnSpc>
                <a:spcPct val="150000"/>
              </a:lnSpc>
            </a:pPr>
            <a:r>
              <a:rPr lang="en-US" sz="4800" b="1" dirty="0">
                <a:ln>
                  <a:solidFill>
                    <a:schemeClr val="accent5">
                      <a:lumMod val="75000"/>
                    </a:schemeClr>
                  </a:solidFill>
                </a:ln>
                <a:solidFill>
                  <a:schemeClr val="tx1">
                    <a:lumMod val="85000"/>
                    <a:lumOff val="15000"/>
                  </a:schemeClr>
                </a:solidFill>
              </a:rPr>
              <a:t>Jesus used spit </a:t>
            </a:r>
          </a:p>
          <a:p>
            <a:pPr algn="ctr">
              <a:lnSpc>
                <a:spcPct val="150000"/>
              </a:lnSpc>
            </a:pPr>
            <a:r>
              <a:rPr lang="en-US" sz="4800" b="1" dirty="0">
                <a:ln>
                  <a:solidFill>
                    <a:schemeClr val="accent5">
                      <a:lumMod val="75000"/>
                    </a:schemeClr>
                  </a:solidFill>
                </a:ln>
                <a:solidFill>
                  <a:schemeClr val="tx1">
                    <a:lumMod val="85000"/>
                    <a:lumOff val="15000"/>
                  </a:schemeClr>
                </a:solidFill>
              </a:rPr>
              <a:t>to help a blind </a:t>
            </a:r>
          </a:p>
          <a:p>
            <a:pPr algn="ctr">
              <a:lnSpc>
                <a:spcPct val="150000"/>
              </a:lnSpc>
            </a:pPr>
            <a:r>
              <a:rPr lang="en-US" sz="4800" b="1" dirty="0">
                <a:ln>
                  <a:solidFill>
                    <a:schemeClr val="accent5">
                      <a:lumMod val="75000"/>
                    </a:schemeClr>
                  </a:solidFill>
                </a:ln>
                <a:solidFill>
                  <a:schemeClr val="tx1">
                    <a:lumMod val="85000"/>
                    <a:lumOff val="15000"/>
                  </a:schemeClr>
                </a:solidFill>
              </a:rPr>
              <a:t>man see, so </a:t>
            </a:r>
          </a:p>
          <a:p>
            <a:pPr algn="ctr">
              <a:lnSpc>
                <a:spcPct val="150000"/>
              </a:lnSpc>
            </a:pPr>
            <a:r>
              <a:rPr lang="en-US" sz="4800" b="1" dirty="0">
                <a:ln>
                  <a:solidFill>
                    <a:schemeClr val="accent5">
                      <a:lumMod val="75000"/>
                    </a:schemeClr>
                  </a:solidFill>
                </a:ln>
                <a:solidFill>
                  <a:schemeClr val="tx1">
                    <a:lumMod val="85000"/>
                    <a:lumOff val="15000"/>
                  </a:schemeClr>
                </a:solidFill>
              </a:rPr>
              <a:t>I know Jesus </a:t>
            </a:r>
          </a:p>
          <a:p>
            <a:pPr algn="ctr">
              <a:lnSpc>
                <a:spcPct val="150000"/>
              </a:lnSpc>
            </a:pPr>
            <a:r>
              <a:rPr lang="en-US" sz="4800" b="1" dirty="0">
                <a:ln>
                  <a:solidFill>
                    <a:schemeClr val="accent5">
                      <a:lumMod val="75000"/>
                    </a:schemeClr>
                  </a:solidFill>
                </a:ln>
                <a:solidFill>
                  <a:schemeClr val="tx1">
                    <a:lumMod val="85000"/>
                    <a:lumOff val="15000"/>
                  </a:schemeClr>
                </a:solidFill>
              </a:rPr>
              <a:t>can use </a:t>
            </a:r>
            <a:r>
              <a:rPr lang="en-US" sz="4800" b="1" u="sng" dirty="0">
                <a:ln>
                  <a:solidFill>
                    <a:schemeClr val="accent5">
                      <a:lumMod val="75000"/>
                    </a:schemeClr>
                  </a:solidFill>
                </a:ln>
                <a:solidFill>
                  <a:schemeClr val="tx1">
                    <a:lumMod val="85000"/>
                    <a:lumOff val="15000"/>
                  </a:schemeClr>
                </a:solidFill>
              </a:rPr>
              <a:t>me</a:t>
            </a:r>
            <a:r>
              <a:rPr lang="en-US" sz="4800" b="1" dirty="0">
                <a:ln>
                  <a:solidFill>
                    <a:schemeClr val="accent5">
                      <a:lumMod val="75000"/>
                    </a:schemeClr>
                  </a:solidFill>
                </a:ln>
                <a:solidFill>
                  <a:schemeClr val="tx1">
                    <a:lumMod val="85000"/>
                    <a:lumOff val="15000"/>
                  </a:schemeClr>
                </a:solidFill>
              </a:rPr>
              <a:t>.</a:t>
            </a:r>
            <a:endParaRPr lang="en-US" sz="4800" dirty="0">
              <a:ln>
                <a:solidFill>
                  <a:schemeClr val="accent5">
                    <a:lumMod val="75000"/>
                  </a:schemeClr>
                </a:solidFill>
              </a:ln>
              <a:solidFill>
                <a:schemeClr val="tx1">
                  <a:lumMod val="85000"/>
                  <a:lumOff val="15000"/>
                </a:schemeClr>
              </a:solidFill>
            </a:endParaRPr>
          </a:p>
        </p:txBody>
      </p:sp>
      <p:pic>
        <p:nvPicPr>
          <p:cNvPr id="5" name="Picture 4">
            <a:extLst>
              <a:ext uri="{FF2B5EF4-FFF2-40B4-BE49-F238E27FC236}">
                <a16:creationId xmlns:a16="http://schemas.microsoft.com/office/drawing/2014/main" id="{E1DE191B-A93B-4260-BFC0-877123B59BE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8683708" y="5955600"/>
            <a:ext cx="1320917" cy="871664"/>
          </a:xfrm>
          <a:prstGeom prst="rect">
            <a:avLst/>
          </a:prstGeom>
        </p:spPr>
      </p:pic>
    </p:spTree>
    <p:extLst>
      <p:ext uri="{BB962C8B-B14F-4D97-AF65-F5344CB8AC3E}">
        <p14:creationId xmlns:p14="http://schemas.microsoft.com/office/powerpoint/2010/main" val="310850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d Background Images | Free Vectors, Stock Photos &amp;amp;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4939" y="1145209"/>
            <a:ext cx="10959152" cy="5509200"/>
          </a:xfrm>
          <a:prstGeom prst="rect">
            <a:avLst/>
          </a:prstGeom>
          <a:noFill/>
        </p:spPr>
        <p:txBody>
          <a:bodyPr wrap="square" rtlCol="0">
            <a:spAutoFit/>
          </a:bodyPr>
          <a:lstStyle/>
          <a:p>
            <a:pPr algn="ctr"/>
            <a:r>
              <a:rPr lang="en-US" sz="4400" dirty="0">
                <a:solidFill>
                  <a:schemeClr val="bg1"/>
                </a:solidFill>
                <a:latin typeface="Copperplate Gothic Light" panose="020E0507020206020404" pitchFamily="34" charset="0"/>
              </a:rPr>
              <a:t>“For God so loved the world, that He gave His only Son, that whoever believes in him should not perish but have eternal life. For God did not send his Son into the world to condemn the world, but in order that the world might be saved through Him.”</a:t>
            </a:r>
          </a:p>
        </p:txBody>
      </p:sp>
      <p:sp>
        <p:nvSpPr>
          <p:cNvPr id="5" name="Rectangle 4"/>
          <p:cNvSpPr/>
          <p:nvPr/>
        </p:nvSpPr>
        <p:spPr>
          <a:xfrm>
            <a:off x="0" y="81060"/>
            <a:ext cx="12192000" cy="923330"/>
          </a:xfrm>
          <a:prstGeom prst="rect">
            <a:avLst/>
          </a:prstGeom>
          <a:noFill/>
        </p:spPr>
        <p:txBody>
          <a:bodyPr wrap="squar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John 3:16-17</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81741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5372" b="41749"/>
          <a:stretch/>
        </p:blipFill>
        <p:spPr>
          <a:xfrm>
            <a:off x="927100" y="0"/>
            <a:ext cx="10299700" cy="6864230"/>
          </a:xfrm>
          <a:prstGeom prst="rect">
            <a:avLst/>
          </a:prstGeom>
        </p:spPr>
      </p:pic>
      <p:pic>
        <p:nvPicPr>
          <p:cNvPr id="3" name="Picture 2">
            <a:extLst>
              <a:ext uri="{FF2B5EF4-FFF2-40B4-BE49-F238E27FC236}">
                <a16:creationId xmlns:a16="http://schemas.microsoft.com/office/drawing/2014/main" id="{77BFCA91-BA1E-45F5-9A7E-1E0EE4E7C71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654842" y="260307"/>
            <a:ext cx="1320917" cy="871664"/>
          </a:xfrm>
          <a:prstGeom prst="rect">
            <a:avLst/>
          </a:prstGeom>
        </p:spPr>
      </p:pic>
      <p:sp>
        <p:nvSpPr>
          <p:cNvPr id="5" name="TextBox 4">
            <a:extLst>
              <a:ext uri="{FF2B5EF4-FFF2-40B4-BE49-F238E27FC236}">
                <a16:creationId xmlns:a16="http://schemas.microsoft.com/office/drawing/2014/main" id="{A91BDAB0-4C3C-4535-B4E8-BDC9082418DD}"/>
              </a:ext>
            </a:extLst>
          </p:cNvPr>
          <p:cNvSpPr txBox="1"/>
          <p:nvPr/>
        </p:nvSpPr>
        <p:spPr>
          <a:xfrm>
            <a:off x="1121390" y="1879423"/>
            <a:ext cx="9818370" cy="1938992"/>
          </a:xfrm>
          <a:prstGeom prst="rect">
            <a:avLst/>
          </a:prstGeom>
          <a:noFill/>
        </p:spPr>
        <p:txBody>
          <a:bodyPr wrap="square" rtlCol="0">
            <a:spAutoFit/>
          </a:bodyPr>
          <a:lstStyle/>
          <a:p>
            <a:pPr algn="ctr"/>
            <a:r>
              <a:rPr lang="en-US" sz="4000" b="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W</a:t>
            </a:r>
            <a:r>
              <a:rPr lang="en-US" sz="4000" b="1"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orth and significance is found in understanding God’s purpose for our life; and then acting upon it</a:t>
            </a:r>
            <a:r>
              <a:rPr lang="en-US" sz="40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4000" dirty="0">
              <a:solidFill>
                <a:schemeClr val="bg1"/>
              </a:solidFill>
            </a:endParaRPr>
          </a:p>
        </p:txBody>
      </p:sp>
      <p:cxnSp>
        <p:nvCxnSpPr>
          <p:cNvPr id="6" name="Straight Connector 5">
            <a:extLst>
              <a:ext uri="{FF2B5EF4-FFF2-40B4-BE49-F238E27FC236}">
                <a16:creationId xmlns:a16="http://schemas.microsoft.com/office/drawing/2014/main" id="{0C702430-F4A2-4697-A469-90D3F22E92C9}"/>
              </a:ext>
            </a:extLst>
          </p:cNvPr>
          <p:cNvCxnSpPr>
            <a:cxnSpLocks/>
          </p:cNvCxnSpPr>
          <p:nvPr/>
        </p:nvCxnSpPr>
        <p:spPr>
          <a:xfrm>
            <a:off x="5974400" y="3811017"/>
            <a:ext cx="1386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9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194" name="Picture 2" descr="David Pack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738" y="617145"/>
            <a:ext cx="7801069" cy="6240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158002"/>
            <a:ext cx="12192000" cy="830997"/>
          </a:xfrm>
          <a:prstGeom prst="rect">
            <a:avLst/>
          </a:prstGeom>
          <a:noFill/>
        </p:spPr>
        <p:txBody>
          <a:bodyPr wrap="squar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DAVID PACKARD (1912-1996)</a:t>
            </a:r>
          </a:p>
        </p:txBody>
      </p:sp>
    </p:spTree>
    <p:extLst>
      <p:ext uri="{BB962C8B-B14F-4D97-AF65-F5344CB8AC3E}">
        <p14:creationId xmlns:p14="http://schemas.microsoft.com/office/powerpoint/2010/main" val="369717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d backgrounds | HD Background Images | Photos | Pictures – YL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813" y="112573"/>
            <a:ext cx="11727976" cy="6863417"/>
          </a:xfrm>
          <a:prstGeom prst="rect">
            <a:avLst/>
          </a:prstGeom>
          <a:noFill/>
        </p:spPr>
        <p:txBody>
          <a:bodyPr wrap="square" rtlCol="0">
            <a:spAutoFit/>
          </a:bodyPr>
          <a:lstStyle/>
          <a:p>
            <a:pPr algn="ctr"/>
            <a:r>
              <a:rPr lang="en-US" sz="4400" baseline="30000" dirty="0">
                <a:solidFill>
                  <a:schemeClr val="bg1"/>
                </a:solidFill>
              </a:rPr>
              <a:t>1</a:t>
            </a:r>
            <a:r>
              <a:rPr lang="en-US" sz="4400" dirty="0">
                <a:solidFill>
                  <a:schemeClr val="bg1"/>
                </a:solidFill>
              </a:rPr>
              <a:t> Behold what manner of love the Father has bestowed on us, that we should be called children of God! Therefore, the world does not know us, because it did not know Him. </a:t>
            </a:r>
            <a:r>
              <a:rPr lang="en-US" sz="4400" baseline="30000" dirty="0">
                <a:solidFill>
                  <a:schemeClr val="bg1"/>
                </a:solidFill>
              </a:rPr>
              <a:t>2</a:t>
            </a:r>
            <a:r>
              <a:rPr lang="en-US" sz="4400" dirty="0">
                <a:solidFill>
                  <a:schemeClr val="bg1"/>
                </a:solidFill>
              </a:rPr>
              <a:t> Beloved, now we are children of God; and it has not yet been revealed what we shall be, but we know that when He is revealed, </a:t>
            </a:r>
            <a:r>
              <a:rPr lang="en-US" sz="4400" b="1" u="sng" dirty="0">
                <a:solidFill>
                  <a:schemeClr val="bg1"/>
                </a:solidFill>
              </a:rPr>
              <a:t>we shall be like Him</a:t>
            </a:r>
            <a:r>
              <a:rPr lang="en-US" sz="4400" b="1" dirty="0">
                <a:solidFill>
                  <a:schemeClr val="bg1"/>
                </a:solidFill>
              </a:rPr>
              <a:t>,</a:t>
            </a:r>
            <a:r>
              <a:rPr lang="en-US" sz="4400" dirty="0">
                <a:solidFill>
                  <a:schemeClr val="bg1"/>
                </a:solidFill>
              </a:rPr>
              <a:t> for we shall see Him as He is. </a:t>
            </a:r>
            <a:r>
              <a:rPr lang="en-US" sz="4400" baseline="30000" dirty="0">
                <a:solidFill>
                  <a:schemeClr val="bg1"/>
                </a:solidFill>
              </a:rPr>
              <a:t>3 </a:t>
            </a:r>
            <a:r>
              <a:rPr lang="en-US" sz="4400" dirty="0">
                <a:solidFill>
                  <a:schemeClr val="bg1"/>
                </a:solidFill>
              </a:rPr>
              <a:t>And everyone who has this hope in Him purifies himself, just as He is pure. </a:t>
            </a:r>
          </a:p>
          <a:p>
            <a:pPr algn="ctr"/>
            <a:r>
              <a:rPr lang="en-US" sz="4400" b="1" baseline="30000" dirty="0">
                <a:solidFill>
                  <a:schemeClr val="bg1"/>
                </a:solidFill>
              </a:rPr>
              <a:t>1 JOHN 3:1-3 (NKJV) </a:t>
            </a:r>
            <a:endParaRPr lang="en-US" sz="4400" dirty="0">
              <a:solidFill>
                <a:schemeClr val="bg1"/>
              </a:solidFill>
            </a:endParaRPr>
          </a:p>
        </p:txBody>
      </p:sp>
    </p:spTree>
    <p:extLst>
      <p:ext uri="{BB962C8B-B14F-4D97-AF65-F5344CB8AC3E}">
        <p14:creationId xmlns:p14="http://schemas.microsoft.com/office/powerpoint/2010/main" val="330755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 John 4:7 - Bible verse (KJV) - DailyVerses.net"/>
          <p:cNvPicPr>
            <a:picLocks noChangeAspect="1" noChangeArrowheads="1"/>
          </p:cNvPicPr>
          <p:nvPr/>
        </p:nvPicPr>
        <p:blipFill rotWithShape="1">
          <a:blip r:embed="rId2">
            <a:extLst>
              <a:ext uri="{28A0092B-C50C-407E-A947-70E740481C1C}">
                <a14:useLocalDpi xmlns:a14="http://schemas.microsoft.com/office/drawing/2010/main" val="0"/>
              </a:ext>
            </a:extLst>
          </a:blip>
          <a:srcRect l="6873"/>
          <a:stretch/>
        </p:blipFill>
        <p:spPr bwMode="auto">
          <a:xfrm>
            <a:off x="0" y="-47812"/>
            <a:ext cx="12192000" cy="69058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 John 4:7 - Bible verse (KJV) - DailyVerses.net"/>
          <p:cNvPicPr>
            <a:picLocks noChangeAspect="1" noChangeArrowheads="1"/>
          </p:cNvPicPr>
          <p:nvPr/>
        </p:nvPicPr>
        <p:blipFill rotWithShape="1">
          <a:blip r:embed="rId2">
            <a:extLst>
              <a:ext uri="{28A0092B-C50C-407E-A947-70E740481C1C}">
                <a14:useLocalDpi xmlns:a14="http://schemas.microsoft.com/office/drawing/2010/main" val="0"/>
              </a:ext>
            </a:extLst>
          </a:blip>
          <a:srcRect l="6873" t="97479" r="76172"/>
          <a:stretch/>
        </p:blipFill>
        <p:spPr bwMode="auto">
          <a:xfrm>
            <a:off x="0" y="6441744"/>
            <a:ext cx="2222310" cy="24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6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 John 1:7 - Bible verse - DailyVerses.net"/>
          <p:cNvPicPr>
            <a:picLocks noChangeAspect="1" noChangeArrowheads="1"/>
          </p:cNvPicPr>
          <p:nvPr/>
        </p:nvPicPr>
        <p:blipFill rotWithShape="1">
          <a:blip r:embed="rId2">
            <a:extLst>
              <a:ext uri="{28A0092B-C50C-407E-A947-70E740481C1C}">
                <a14:useLocalDpi xmlns:a14="http://schemas.microsoft.com/office/drawing/2010/main" val="0"/>
              </a:ext>
            </a:extLst>
          </a:blip>
          <a:srcRect l="6352"/>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 John 1:7 - Bible verse - DailyVerses.net"/>
          <p:cNvPicPr>
            <a:picLocks noChangeAspect="1" noChangeArrowheads="1"/>
          </p:cNvPicPr>
          <p:nvPr/>
        </p:nvPicPr>
        <p:blipFill rotWithShape="1">
          <a:blip r:embed="rId2">
            <a:extLst>
              <a:ext uri="{28A0092B-C50C-407E-A947-70E740481C1C}">
                <a14:useLocalDpi xmlns:a14="http://schemas.microsoft.com/office/drawing/2010/main" val="0"/>
              </a:ext>
            </a:extLst>
          </a:blip>
          <a:srcRect l="6352" t="84146" r="74168" b="6700"/>
          <a:stretch/>
        </p:blipFill>
        <p:spPr bwMode="auto">
          <a:xfrm>
            <a:off x="0" y="6243850"/>
            <a:ext cx="2536209" cy="62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1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396</Words>
  <Application>Microsoft Office PowerPoint</Application>
  <PresentationFormat>Widescreen</PresentationFormat>
  <Paragraphs>34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Copperplate Gothic Light</vt:lpstr>
      <vt:lpstr>Kaushan Script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31</cp:revision>
  <cp:lastPrinted>2021-07-25T14:41:47Z</cp:lastPrinted>
  <dcterms:created xsi:type="dcterms:W3CDTF">2021-07-21T18:17:38Z</dcterms:created>
  <dcterms:modified xsi:type="dcterms:W3CDTF">2021-07-25T14:43:00Z</dcterms:modified>
</cp:coreProperties>
</file>