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8" r:id="rId2"/>
    <p:sldId id="268" r:id="rId3"/>
    <p:sldId id="259" r:id="rId4"/>
    <p:sldId id="269" r:id="rId5"/>
    <p:sldId id="260" r:id="rId6"/>
    <p:sldId id="271" r:id="rId7"/>
    <p:sldId id="273" r:id="rId8"/>
    <p:sldId id="261" r:id="rId9"/>
    <p:sldId id="257" r:id="rId10"/>
    <p:sldId id="274" r:id="rId11"/>
    <p:sldId id="275" r:id="rId12"/>
    <p:sldId id="291" r:id="rId13"/>
    <p:sldId id="262" r:id="rId14"/>
    <p:sldId id="276" r:id="rId15"/>
    <p:sldId id="292" r:id="rId16"/>
    <p:sldId id="277" r:id="rId17"/>
    <p:sldId id="279" r:id="rId18"/>
    <p:sldId id="263" r:id="rId19"/>
    <p:sldId id="280" r:id="rId20"/>
    <p:sldId id="281" r:id="rId21"/>
    <p:sldId id="264" r:id="rId22"/>
    <p:sldId id="282" r:id="rId23"/>
    <p:sldId id="265" r:id="rId24"/>
    <p:sldId id="283" r:id="rId25"/>
    <p:sldId id="284" r:id="rId26"/>
    <p:sldId id="286" r:id="rId27"/>
    <p:sldId id="287" r:id="rId28"/>
    <p:sldId id="288" r:id="rId29"/>
    <p:sldId id="266" r:id="rId30"/>
    <p:sldId id="289" r:id="rId31"/>
    <p:sldId id="267" r:id="rId32"/>
    <p:sldId id="270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200"/>
    <a:srgbClr val="080400"/>
    <a:srgbClr val="002600"/>
    <a:srgbClr val="111B0B"/>
    <a:srgbClr val="9A0000"/>
    <a:srgbClr val="580000"/>
    <a:srgbClr val="FF3737"/>
    <a:srgbClr val="00144C"/>
    <a:srgbClr val="001B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0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33CCD0-33BB-4E8D-B556-1E5764645531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3EDF5C-E2D4-4CBD-AA61-D750F9ED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3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C85B-27A3-4314-B863-4071F0467AB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081-1E47-4F31-B588-ADD7369B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4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C85B-27A3-4314-B863-4071F0467AB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081-1E47-4F31-B588-ADD7369B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2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C85B-27A3-4314-B863-4071F0467AB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081-1E47-4F31-B588-ADD7369B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1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C85B-27A3-4314-B863-4071F0467AB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081-1E47-4F31-B588-ADD7369B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7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C85B-27A3-4314-B863-4071F0467AB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081-1E47-4F31-B588-ADD7369B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7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C85B-27A3-4314-B863-4071F0467AB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081-1E47-4F31-B588-ADD7369B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C85B-27A3-4314-B863-4071F0467AB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081-1E47-4F31-B588-ADD7369B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C85B-27A3-4314-B863-4071F0467AB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081-1E47-4F31-B588-ADD7369B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9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C85B-27A3-4314-B863-4071F0467AB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081-1E47-4F31-B588-ADD7369B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C85B-27A3-4314-B863-4071F0467AB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081-1E47-4F31-B588-ADD7369B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5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C85B-27A3-4314-B863-4071F0467AB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7081-1E47-4F31-B588-ADD7369B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8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5C85B-27A3-4314-B863-4071F0467AB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37081-1E47-4F31-B588-ADD7369B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MEMBERING OUR LORD'S SACRIFICE ALWAYS – Meditations on God's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53" y="0"/>
            <a:ext cx="9047747" cy="68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MEMBERING OUR LORD'S SACRIFICE ALWAYS – Meditations on God's Wo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6"/>
          <a:stretch/>
        </p:blipFill>
        <p:spPr bwMode="auto">
          <a:xfrm>
            <a:off x="0" y="0"/>
            <a:ext cx="7587916" cy="68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EMEMBERING OUR LORD'S SACRIFICE ALWAYS – Meditations on God's Wo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4" t="85791" r="50266"/>
          <a:stretch/>
        </p:blipFill>
        <p:spPr bwMode="auto">
          <a:xfrm>
            <a:off x="8261683" y="5895474"/>
            <a:ext cx="3553327" cy="9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189" y="0"/>
            <a:ext cx="11707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What Does Jesus Ask Us to Remember?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87520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 Corinthians 11:23-26</a:t>
            </a:r>
          </a:p>
        </p:txBody>
      </p:sp>
    </p:spTree>
    <p:extLst>
      <p:ext uri="{BB962C8B-B14F-4D97-AF65-F5344CB8AC3E}">
        <p14:creationId xmlns:p14="http://schemas.microsoft.com/office/powerpoint/2010/main" val="252501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80" b="56190"/>
          <a:stretch/>
        </p:blipFill>
        <p:spPr>
          <a:xfrm>
            <a:off x="3790950" y="1"/>
            <a:ext cx="4286250" cy="24697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19724" y="-114300"/>
            <a:ext cx="2051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JESUS’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550" y="2469771"/>
            <a:ext cx="12192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His </a:t>
            </a:r>
            <a:r>
              <a:rPr lang="en-US" sz="4000" b="1" dirty="0">
                <a:solidFill>
                  <a:srgbClr val="FFFF00"/>
                </a:solidFill>
              </a:rPr>
              <a:t>power</a:t>
            </a:r>
            <a:r>
              <a:rPr lang="en-US" sz="4000" b="1" dirty="0">
                <a:solidFill>
                  <a:schemeClr val="bg1"/>
                </a:solidFill>
              </a:rPr>
              <a:t> to turn ordinary water into wine.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His </a:t>
            </a:r>
            <a:r>
              <a:rPr lang="en-US" sz="4000" b="1" dirty="0">
                <a:solidFill>
                  <a:srgbClr val="00B0F0"/>
                </a:solidFill>
              </a:rPr>
              <a:t>authority</a:t>
            </a:r>
            <a:r>
              <a:rPr lang="en-US" sz="4000" b="1" dirty="0">
                <a:solidFill>
                  <a:schemeClr val="bg1"/>
                </a:solidFill>
              </a:rPr>
              <a:t> over the wind and the sea.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His </a:t>
            </a:r>
            <a:r>
              <a:rPr lang="en-US" sz="4000" b="1" dirty="0">
                <a:solidFill>
                  <a:srgbClr val="FFFF00"/>
                </a:solidFill>
              </a:rPr>
              <a:t>power</a:t>
            </a:r>
            <a:r>
              <a:rPr lang="en-US" sz="4000" b="1" dirty="0">
                <a:solidFill>
                  <a:schemeClr val="bg1"/>
                </a:solidFill>
              </a:rPr>
              <a:t> to walk on water,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His </a:t>
            </a:r>
            <a:r>
              <a:rPr lang="en-US" sz="4000" b="1" dirty="0">
                <a:solidFill>
                  <a:srgbClr val="FFFF00"/>
                </a:solidFill>
              </a:rPr>
              <a:t>power</a:t>
            </a:r>
            <a:r>
              <a:rPr lang="en-US" sz="4000" b="1" dirty="0">
                <a:solidFill>
                  <a:schemeClr val="bg1"/>
                </a:solidFill>
              </a:rPr>
              <a:t> to fill their fishing nets with fish.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His </a:t>
            </a:r>
            <a:r>
              <a:rPr lang="en-US" sz="4000" b="1" dirty="0">
                <a:solidFill>
                  <a:srgbClr val="00B0F0"/>
                </a:solidFill>
              </a:rPr>
              <a:t>authority</a:t>
            </a:r>
            <a:r>
              <a:rPr lang="en-US" sz="4000" b="1" dirty="0">
                <a:solidFill>
                  <a:schemeClr val="bg1"/>
                </a:solidFill>
              </a:rPr>
              <a:t> over disease and the demons,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His </a:t>
            </a:r>
            <a:r>
              <a:rPr lang="en-US" sz="4000" b="1" dirty="0">
                <a:solidFill>
                  <a:srgbClr val="FFFF00"/>
                </a:solidFill>
              </a:rPr>
              <a:t>power</a:t>
            </a:r>
            <a:r>
              <a:rPr lang="en-US" sz="4000" b="1" dirty="0">
                <a:solidFill>
                  <a:schemeClr val="bg1"/>
                </a:solidFill>
              </a:rPr>
              <a:t> to multiply the fish and loaves of bread and feed the multitudes and have food left over. 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32889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8"/>
          <a:stretch/>
        </p:blipFill>
        <p:spPr>
          <a:xfrm>
            <a:off x="1295400" y="0"/>
            <a:ext cx="909161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0" r="5309"/>
          <a:stretch/>
        </p:blipFill>
        <p:spPr>
          <a:xfrm>
            <a:off x="9586912" y="0"/>
            <a:ext cx="260508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0" r="5309"/>
          <a:stretch/>
        </p:blipFill>
        <p:spPr>
          <a:xfrm flipH="1">
            <a:off x="0" y="0"/>
            <a:ext cx="129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60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ware of the Leaven of the Pharisees. A Commentary on Matthew 16: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2" y="911224"/>
            <a:ext cx="8288337" cy="466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24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50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>
            <a:off x="1143000" y="0"/>
            <a:ext cx="9872663" cy="6858000"/>
          </a:xfrm>
          <a:prstGeom prst="rect">
            <a:avLst/>
          </a:prstGeom>
          <a:gradFill flip="none" rotWithShape="1">
            <a:gsLst>
              <a:gs pos="39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5945" y="2367170"/>
            <a:ext cx="83867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Jesus testified that it was His </a:t>
            </a:r>
            <a:r>
              <a:rPr lang="en-US" sz="4400" b="1" u="sng" dirty="0">
                <a:solidFill>
                  <a:schemeClr val="bg1"/>
                </a:solidFill>
              </a:rPr>
              <a:t>mission</a:t>
            </a:r>
            <a:r>
              <a:rPr lang="en-US" sz="4400" dirty="0">
                <a:solidFill>
                  <a:schemeClr val="bg1"/>
                </a:solidFill>
              </a:rPr>
              <a:t> to do the works of Him who sent Me. </a:t>
            </a:r>
            <a:r>
              <a:rPr lang="en-US" sz="4400" baseline="30000" dirty="0">
                <a:solidFill>
                  <a:schemeClr val="bg1"/>
                </a:solidFill>
              </a:rPr>
              <a:t>John 9:4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5285447" y="837891"/>
            <a:ext cx="158775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64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2"/>
          <a:stretch/>
        </p:blipFill>
        <p:spPr>
          <a:xfrm>
            <a:off x="0" y="3714750"/>
            <a:ext cx="12192000" cy="3143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6672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Jesus proclaimed, </a:t>
            </a:r>
            <a:r>
              <a:rPr lang="en-US" sz="4400" dirty="0">
                <a:solidFill>
                  <a:srgbClr val="580000"/>
                </a:solidFill>
              </a:rPr>
              <a:t>“My food is to do the will of Him who sent me and to finish His work.” </a:t>
            </a:r>
            <a:r>
              <a:rPr lang="en-US" sz="4400" baseline="30000" dirty="0"/>
              <a:t>John 4:34</a:t>
            </a:r>
            <a:r>
              <a:rPr lang="en-US" sz="4400" dirty="0"/>
              <a:t> </a:t>
            </a:r>
            <a:r>
              <a:rPr lang="en-US" sz="4400" baseline="30000" dirty="0"/>
              <a:t>CSB</a:t>
            </a:r>
            <a:r>
              <a:rPr lang="en-US" sz="4400" dirty="0"/>
              <a:t> 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John the Baptist testified to the mission of Jesus, </a:t>
            </a:r>
            <a:r>
              <a:rPr lang="en-US" sz="4400" dirty="0">
                <a:solidFill>
                  <a:srgbClr val="580000"/>
                </a:solidFill>
              </a:rPr>
              <a:t>“Behold the Lamb of God who takes away </a:t>
            </a:r>
          </a:p>
          <a:p>
            <a:pPr algn="ctr"/>
            <a:r>
              <a:rPr lang="en-US" sz="4400" dirty="0">
                <a:solidFill>
                  <a:srgbClr val="580000"/>
                </a:solidFill>
              </a:rPr>
              <a:t>he sins of the world</a:t>
            </a:r>
            <a:r>
              <a:rPr lang="en-US" sz="4400" baseline="30000" dirty="0">
                <a:solidFill>
                  <a:srgbClr val="580000"/>
                </a:solidFill>
              </a:rPr>
              <a:t>.” </a:t>
            </a:r>
            <a:r>
              <a:rPr lang="en-US" sz="4400" baseline="30000" dirty="0"/>
              <a:t>John 1:29 NKJV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3799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24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saiah 61:1-3 1 The Spirit of the Lord GOD is upon me; because the LORD  hath anointed me to preach good tidings unto the meek; he hath sent me to  bind. -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11"/>
          <a:stretch/>
        </p:blipFill>
        <p:spPr bwMode="auto">
          <a:xfrm>
            <a:off x="493713" y="1104901"/>
            <a:ext cx="10972801" cy="42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14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oday this scripture has been fulfilled in your hearing • Immanuel Woden  Valley Lutheran Church - Lyons, 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287" cy="686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205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50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>
            <a:off x="1143000" y="0"/>
            <a:ext cx="9872663" cy="6858000"/>
          </a:xfrm>
          <a:prstGeom prst="rect">
            <a:avLst/>
          </a:prstGeom>
          <a:gradFill flip="none" rotWithShape="1">
            <a:gsLst>
              <a:gs pos="39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5945" y="2238578"/>
            <a:ext cx="83867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As the apostle Paul put it: “Here is a trustworthy saying that deserves full acceptance: Christ Jesus came into the world to </a:t>
            </a:r>
            <a:r>
              <a:rPr lang="en-US" sz="4400" b="1" u="sng" dirty="0">
                <a:solidFill>
                  <a:schemeClr val="bg1"/>
                </a:solidFill>
              </a:rPr>
              <a:t>save sinners</a:t>
            </a:r>
            <a:r>
              <a:rPr lang="en-US" sz="4400" dirty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</a:rPr>
              <a:t>1 Timothy 1:15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5285447" y="837891"/>
            <a:ext cx="158775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59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75" b="28574"/>
          <a:stretch/>
        </p:blipFill>
        <p:spPr>
          <a:xfrm>
            <a:off x="1451896" y="39862"/>
            <a:ext cx="9035134" cy="68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0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PT - Eat this Bread and Drink this Cup 1 Corinthians 11:17-34 PowerPoint  Presentation - ID:2057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9" y="-14288"/>
            <a:ext cx="12192001" cy="691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PT - Eat this Bread and Drink this Cup 1 Corinthians 11:17-34 PowerPoint  Presentation - ID:20578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" t="2416" r="88265" b="85185"/>
          <a:stretch/>
        </p:blipFill>
        <p:spPr bwMode="auto">
          <a:xfrm>
            <a:off x="1085850" y="142874"/>
            <a:ext cx="10001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5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member Me - Heart of M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3046"/>
            <a:ext cx="9144000" cy="68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member Me - Heart of Me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57"/>
          <a:stretch/>
        </p:blipFill>
        <p:spPr bwMode="auto">
          <a:xfrm>
            <a:off x="-1" y="0"/>
            <a:ext cx="4122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368" y="240632"/>
            <a:ext cx="69435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r>
              <a:rPr lang="en-U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Remember what Jesus said…</a:t>
            </a:r>
          </a:p>
        </p:txBody>
      </p:sp>
    </p:spTree>
    <p:extLst>
      <p:ext uri="{BB962C8B-B14F-4D97-AF65-F5344CB8AC3E}">
        <p14:creationId xmlns:p14="http://schemas.microsoft.com/office/powerpoint/2010/main" val="345135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50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>
            <a:off x="1143000" y="0"/>
            <a:ext cx="9872663" cy="6858000"/>
          </a:xfrm>
          <a:prstGeom prst="rect">
            <a:avLst/>
          </a:prstGeom>
          <a:gradFill flip="none" rotWithShape="1">
            <a:gsLst>
              <a:gs pos="39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8772" y="2367170"/>
            <a:ext cx="88011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Jesus said that those who trust in Him will receive </a:t>
            </a:r>
            <a:r>
              <a:rPr lang="en-US" sz="4400" u="sng" dirty="0">
                <a:solidFill>
                  <a:schemeClr val="bg1"/>
                </a:solidFill>
              </a:rPr>
              <a:t>forgiveness</a:t>
            </a:r>
            <a:r>
              <a:rPr lang="en-US" sz="4400" dirty="0">
                <a:solidFill>
                  <a:schemeClr val="bg1"/>
                </a:solidFill>
              </a:rPr>
              <a:t> for their sins.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400" baseline="30000" dirty="0">
                <a:solidFill>
                  <a:srgbClr val="FFC000"/>
                </a:solidFill>
              </a:rPr>
              <a:t>Matthew 9:6</a:t>
            </a:r>
            <a:endParaRPr lang="en-US" sz="44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5285447" y="837891"/>
            <a:ext cx="158775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95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is is my body, broken for you.&quot; | Lords supper, Supper, 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99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50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>
            <a:off x="1143000" y="0"/>
            <a:ext cx="9872663" cy="6858000"/>
          </a:xfrm>
          <a:prstGeom prst="rect">
            <a:avLst/>
          </a:prstGeom>
          <a:gradFill flip="none" rotWithShape="1">
            <a:gsLst>
              <a:gs pos="39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8772" y="2367170"/>
            <a:ext cx="88011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Jesus said,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“Do this in </a:t>
            </a:r>
            <a:r>
              <a:rPr lang="en-US" sz="4400" b="1" u="sng" dirty="0">
                <a:solidFill>
                  <a:schemeClr val="bg1"/>
                </a:solidFill>
              </a:rPr>
              <a:t>remembrance</a:t>
            </a:r>
            <a:r>
              <a:rPr lang="en-US" sz="4400" dirty="0">
                <a:solidFill>
                  <a:schemeClr val="bg1"/>
                </a:solidFill>
              </a:rPr>
              <a:t> of me!”</a:t>
            </a:r>
          </a:p>
          <a:p>
            <a:pPr algn="ctr"/>
            <a:r>
              <a:rPr lang="en-US" sz="4400" baseline="30000" dirty="0">
                <a:solidFill>
                  <a:srgbClr val="FFC000"/>
                </a:solidFill>
              </a:rPr>
              <a:t>1 Corinthians 11:24</a:t>
            </a:r>
            <a:endParaRPr lang="en-US" sz="44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5285447" y="837891"/>
            <a:ext cx="158775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77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o This in Remembrance of Me 1 Cor 11:23-26 and the lord's supper. - ppt 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o This in Remembrance of Me 1 Cor 11:23-26 and the lord's supper. - ppt 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6" b="92431"/>
          <a:stretch/>
        </p:blipFill>
        <p:spPr bwMode="auto">
          <a:xfrm>
            <a:off x="9101138" y="6338888"/>
            <a:ext cx="1350962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258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E BREAD AND BLOOD. John 6:32-35 Then Jesus said to them, “Most assuredly,  I say to you, Moses did not give you the bread from heaven, but My Father. 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325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esus' Prayer for Us: Part I John 17:20-26 Schaeffer I believe very  strongly in the principle and practice of the purity of the visible church,  but I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1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510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member Me - Heart of M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3046"/>
            <a:ext cx="9144000" cy="68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member Me - Heart of Me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57"/>
          <a:stretch/>
        </p:blipFill>
        <p:spPr bwMode="auto">
          <a:xfrm>
            <a:off x="-1" y="0"/>
            <a:ext cx="4122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3143" y="197769"/>
            <a:ext cx="32565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</a:t>
            </a:r>
          </a:p>
          <a:p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LORD’S SUPPER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999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art 4: “…Deliver Us from Evil”. “Our Father in heaven, may your name be kept  holy. May your Kingdom come soon. May your will be done on earth, as it. - 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876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50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>
            <a:off x="1143000" y="0"/>
            <a:ext cx="9872663" cy="6858000"/>
          </a:xfrm>
          <a:prstGeom prst="rect">
            <a:avLst/>
          </a:prstGeom>
          <a:gradFill flip="none" rotWithShape="1">
            <a:gsLst>
              <a:gs pos="39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8772" y="2367170"/>
            <a:ext cx="88011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Jesus said, pray this prayer!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u="sng" dirty="0">
                <a:solidFill>
                  <a:schemeClr val="bg1"/>
                </a:solidFill>
              </a:rPr>
              <a:t>forgive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us our sins, as we have forgiven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those who sin against us.” </a:t>
            </a:r>
            <a:endParaRPr lang="en-US" sz="4400" b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4400" baseline="30000" dirty="0">
                <a:solidFill>
                  <a:srgbClr val="FFC000"/>
                </a:solidFill>
              </a:rPr>
              <a:t>Matthew 6:9-11 NLT</a:t>
            </a:r>
            <a:endParaRPr lang="en-US" sz="44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5285447" y="837891"/>
            <a:ext cx="158775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0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50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>
            <a:off x="1143000" y="0"/>
            <a:ext cx="9872663" cy="6858000"/>
          </a:xfrm>
          <a:prstGeom prst="rect">
            <a:avLst/>
          </a:prstGeom>
          <a:gradFill flip="none" rotWithShape="1">
            <a:gsLst>
              <a:gs pos="39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5949" y="2028615"/>
            <a:ext cx="83867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In our study today of Luke 19, Jesus is on His way to Jerusalem with His disciples, to fulfill His God-given mission; our r</a:t>
            </a:r>
            <a:r>
              <a:rPr lang="en-US" sz="4400" b="1" u="sng" dirty="0">
                <a:solidFill>
                  <a:schemeClr val="bg1"/>
                </a:solidFill>
              </a:rPr>
              <a:t>edemption</a:t>
            </a:r>
            <a:r>
              <a:rPr lang="en-US" sz="4400" dirty="0">
                <a:solidFill>
                  <a:schemeClr val="bg1"/>
                </a:solidFill>
              </a:rPr>
              <a:t>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5285451" y="647083"/>
            <a:ext cx="158775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72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And forgive us our debts, as we also have forgiven our debtors...' “For if  you forgive others for their transgressions, your heavenly Father will  also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83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50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>
            <a:off x="1143000" y="0"/>
            <a:ext cx="9872663" cy="6858000"/>
          </a:xfrm>
          <a:prstGeom prst="rect">
            <a:avLst/>
          </a:prstGeom>
          <a:gradFill flip="none" rotWithShape="1">
            <a:gsLst>
              <a:gs pos="39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8772" y="2367170"/>
            <a:ext cx="88011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Jesus said, those who have received Him, are the </a:t>
            </a:r>
            <a:r>
              <a:rPr lang="en-US" sz="4400" b="1" u="sng" dirty="0">
                <a:solidFill>
                  <a:schemeClr val="bg1"/>
                </a:solidFill>
              </a:rPr>
              <a:t>children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of God.</a:t>
            </a:r>
          </a:p>
          <a:p>
            <a:pPr algn="ctr"/>
            <a:r>
              <a:rPr lang="en-US" sz="4400" baseline="30000" dirty="0">
                <a:solidFill>
                  <a:srgbClr val="FFC000"/>
                </a:solidFill>
              </a:rPr>
              <a:t>John 1:12 NKJV</a:t>
            </a:r>
            <a:endParaRPr lang="en-US" sz="44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5285447" y="837891"/>
            <a:ext cx="158775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70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hat Does John 20:31 Mean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1"/>
          <a:stretch/>
        </p:blipFill>
        <p:spPr bwMode="auto">
          <a:xfrm>
            <a:off x="1123949" y="19050"/>
            <a:ext cx="965656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0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9167" r="1978" b="4375"/>
          <a:stretch/>
        </p:blipFill>
        <p:spPr>
          <a:xfrm>
            <a:off x="1814512" y="1071562"/>
            <a:ext cx="8672513" cy="5786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2292" r="1978" b="90833"/>
          <a:stretch/>
        </p:blipFill>
        <p:spPr>
          <a:xfrm>
            <a:off x="1814511" y="1"/>
            <a:ext cx="8672513" cy="471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88958" r="1978" b="5834"/>
          <a:stretch/>
        </p:blipFill>
        <p:spPr>
          <a:xfrm>
            <a:off x="1814511" y="485775"/>
            <a:ext cx="8672513" cy="700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1662" y="428625"/>
            <a:ext cx="84439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cs typeface="Times New Roman" panose="02020603050405020304" pitchFamily="18" charset="0"/>
              </a:rPr>
              <a:t>For He shall grow up before Him as a tender plant, 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And as a root out of dry ground. </a:t>
            </a:r>
          </a:p>
        </p:txBody>
      </p:sp>
    </p:spTree>
    <p:extLst>
      <p:ext uri="{BB962C8B-B14F-4D97-AF65-F5344CB8AC3E}">
        <p14:creationId xmlns:p14="http://schemas.microsoft.com/office/powerpoint/2010/main" val="308489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50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>
            <a:off x="1143000" y="0"/>
            <a:ext cx="9872663" cy="6858000"/>
          </a:xfrm>
          <a:prstGeom prst="rect">
            <a:avLst/>
          </a:prstGeom>
          <a:gradFill flip="none" rotWithShape="1">
            <a:gsLst>
              <a:gs pos="39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5947" y="2341917"/>
            <a:ext cx="83867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Jesus wanted them to </a:t>
            </a:r>
            <a:r>
              <a:rPr lang="en-US" sz="4400" b="1" u="sng" dirty="0">
                <a:solidFill>
                  <a:schemeClr val="bg1"/>
                </a:solidFill>
              </a:rPr>
              <a:t>remember</a:t>
            </a:r>
            <a:r>
              <a:rPr lang="en-US" sz="4400" dirty="0">
                <a:solidFill>
                  <a:schemeClr val="bg1"/>
                </a:solidFill>
              </a:rPr>
              <a:t> this, when the things He had just told them came to pass!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5285451" y="647083"/>
            <a:ext cx="158775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0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2"/>
          <a:stretch/>
        </p:blipFill>
        <p:spPr>
          <a:xfrm>
            <a:off x="0" y="4243388"/>
            <a:ext cx="12192000" cy="2614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14350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aseline="30000" dirty="0"/>
              <a:t>11</a:t>
            </a:r>
            <a:r>
              <a:rPr lang="en-US" sz="4400" dirty="0"/>
              <a:t> I am the good shepherd. </a:t>
            </a:r>
            <a:r>
              <a:rPr lang="en-US" sz="4400" b="1" dirty="0"/>
              <a:t>The good shepherd gives His life for the sheep</a:t>
            </a:r>
            <a:r>
              <a:rPr lang="en-US" sz="4400" dirty="0"/>
              <a:t>. </a:t>
            </a:r>
            <a:r>
              <a:rPr lang="en-US" sz="4400" b="1" dirty="0"/>
              <a:t>I lay down My life</a:t>
            </a:r>
            <a:r>
              <a:rPr lang="en-US" sz="4400" dirty="0"/>
              <a:t> for the sheep. </a:t>
            </a:r>
            <a:r>
              <a:rPr lang="en-US" sz="4400" baseline="30000" dirty="0"/>
              <a:t>16</a:t>
            </a:r>
            <a:r>
              <a:rPr lang="en-US" sz="4400" dirty="0"/>
              <a:t> And other sheep I have which are not of this fold; them also I must bring, and they will hear My voice; and there will be one flock </a:t>
            </a:r>
            <a:r>
              <a:rPr lang="en-US" sz="4400" i="1" dirty="0"/>
              <a:t>and</a:t>
            </a:r>
            <a:r>
              <a:rPr lang="en-US" sz="4400" dirty="0"/>
              <a:t> one shepherd.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293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John 10:11, 16--18 (NKJV)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2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2"/>
          <a:stretch/>
        </p:blipFill>
        <p:spPr>
          <a:xfrm>
            <a:off x="0" y="3714750"/>
            <a:ext cx="12192000" cy="3143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81022"/>
            <a:ext cx="1219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aseline="30000" dirty="0"/>
              <a:t>17</a:t>
            </a:r>
            <a:r>
              <a:rPr lang="en-US" sz="4400" dirty="0"/>
              <a:t> Therefore My Father loves Me, because </a:t>
            </a:r>
            <a:r>
              <a:rPr lang="en-US" sz="4400" b="1" dirty="0"/>
              <a:t>I lay down My life</a:t>
            </a:r>
            <a:r>
              <a:rPr lang="en-US" sz="4400" dirty="0"/>
              <a:t> that I may take it again. </a:t>
            </a:r>
            <a:r>
              <a:rPr lang="en-US" sz="4400" baseline="30000" dirty="0"/>
              <a:t>18</a:t>
            </a:r>
            <a:r>
              <a:rPr lang="en-US" sz="4400" dirty="0"/>
              <a:t> No one takes it from Me, but I lay it down of Myself. </a:t>
            </a:r>
            <a:r>
              <a:rPr lang="en-US" sz="4400" b="1" dirty="0"/>
              <a:t>I have power to lay it down, and I have power to take it again.</a:t>
            </a:r>
            <a:r>
              <a:rPr lang="en-US" sz="4400" dirty="0"/>
              <a:t> This command I have received from My Father."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293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John 10:11, 16-18 (NKJV)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8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50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>
            <a:off x="1143000" y="0"/>
            <a:ext cx="9872663" cy="6858000"/>
          </a:xfrm>
          <a:prstGeom prst="rect">
            <a:avLst/>
          </a:prstGeom>
          <a:gradFill flip="none" rotWithShape="1">
            <a:gsLst>
              <a:gs pos="39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71657" y="1623393"/>
            <a:ext cx="83867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Jesus wanted His disciples to know that the very thing that would keep them from falling away, from forsaking their faith, was the simple matter of remembering! Remembering what Jesus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u="sng" dirty="0">
                <a:solidFill>
                  <a:schemeClr val="bg1"/>
                </a:solidFill>
              </a:rPr>
              <a:t>did</a:t>
            </a:r>
            <a:r>
              <a:rPr lang="en-US" sz="4400" dirty="0">
                <a:solidFill>
                  <a:schemeClr val="bg1"/>
                </a:solidFill>
              </a:rPr>
              <a:t>, and what Jesus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u="sng" dirty="0">
                <a:solidFill>
                  <a:schemeClr val="bg1"/>
                </a:solidFill>
              </a:rPr>
              <a:t>said</a:t>
            </a:r>
            <a:r>
              <a:rPr lang="en-US" sz="4400" b="1" dirty="0">
                <a:solidFill>
                  <a:schemeClr val="bg1"/>
                </a:solidFill>
              </a:rPr>
              <a:t>!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" r="72458" b="71350"/>
          <a:stretch/>
        </p:blipFill>
        <p:spPr>
          <a:xfrm>
            <a:off x="5285449" y="323541"/>
            <a:ext cx="158775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3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member Me - Heart of M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3046"/>
            <a:ext cx="9144000" cy="68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member Me - Heart of Me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57"/>
          <a:stretch/>
        </p:blipFill>
        <p:spPr bwMode="auto">
          <a:xfrm>
            <a:off x="-1" y="0"/>
            <a:ext cx="4122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368" y="240632"/>
            <a:ext cx="67527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1. </a:t>
            </a:r>
            <a:r>
              <a:rPr lang="en-U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Remember what Jesus did…</a:t>
            </a:r>
          </a:p>
        </p:txBody>
      </p:sp>
    </p:spTree>
    <p:extLst>
      <p:ext uri="{BB962C8B-B14F-4D97-AF65-F5344CB8AC3E}">
        <p14:creationId xmlns:p14="http://schemas.microsoft.com/office/powerpoint/2010/main" val="55013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396</Words>
  <Application>Microsoft Office PowerPoint</Application>
  <PresentationFormat>Widescreen</PresentationFormat>
  <Paragraphs>40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Kellcy</dc:creator>
  <cp:lastModifiedBy>Walt Kellcy</cp:lastModifiedBy>
  <cp:revision>28</cp:revision>
  <cp:lastPrinted>2021-03-28T02:02:09Z</cp:lastPrinted>
  <dcterms:created xsi:type="dcterms:W3CDTF">2021-03-24T17:45:17Z</dcterms:created>
  <dcterms:modified xsi:type="dcterms:W3CDTF">2021-03-28T15:25:18Z</dcterms:modified>
</cp:coreProperties>
</file>