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6" r:id="rId8"/>
    <p:sldId id="264" r:id="rId9"/>
    <p:sldId id="289" r:id="rId10"/>
    <p:sldId id="267" r:id="rId11"/>
    <p:sldId id="268" r:id="rId12"/>
    <p:sldId id="269" r:id="rId13"/>
    <p:sldId id="288" r:id="rId14"/>
    <p:sldId id="265" r:id="rId15"/>
    <p:sldId id="260" r:id="rId16"/>
    <p:sldId id="290" r:id="rId17"/>
    <p:sldId id="291" r:id="rId18"/>
    <p:sldId id="292" r:id="rId19"/>
    <p:sldId id="293" r:id="rId20"/>
    <p:sldId id="270" r:id="rId21"/>
    <p:sldId id="294" r:id="rId22"/>
    <p:sldId id="271" r:id="rId23"/>
    <p:sldId id="272" r:id="rId24"/>
    <p:sldId id="273" r:id="rId25"/>
    <p:sldId id="276" r:id="rId26"/>
    <p:sldId id="277" r:id="rId27"/>
    <p:sldId id="278" r:id="rId28"/>
    <p:sldId id="280" r:id="rId29"/>
    <p:sldId id="279" r:id="rId30"/>
    <p:sldId id="281" r:id="rId31"/>
    <p:sldId id="282" r:id="rId32"/>
    <p:sldId id="283" r:id="rId33"/>
    <p:sldId id="284" r:id="rId34"/>
    <p:sldId id="285" r:id="rId35"/>
    <p:sldId id="287" r:id="rId36"/>
    <p:sldId id="286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00042"/>
    <a:srgbClr val="080400"/>
    <a:srgbClr val="140A00"/>
    <a:srgbClr val="700015"/>
    <a:srgbClr val="A50021"/>
    <a:srgbClr val="CC3300"/>
    <a:srgbClr val="540000"/>
    <a:srgbClr val="000066"/>
    <a:srgbClr val="2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88C24-675C-42AB-A688-A75F3ACFB14C}" v="5" dt="2021-02-25T02:13:1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8C242F-8B54-43BF-8EC3-4DB3DFE5755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E968BA-3A27-42C8-A2DA-53169E0A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960846-E47E-4AA6-A823-68CCFB965966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FF4C09-58A7-4472-88D6-CA088CDA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0ABB-39D7-4FC0-90CA-143E88AA8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2BEC7-2B04-4418-9A5E-7B34A7C9C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C10EE-A2B5-4E34-8EF4-D74AB880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4CEB1-86AB-4C63-9BDA-E4471778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86747-9A87-43A4-A205-634EE65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8707-3054-4624-89D8-EE087F2B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DA509-B714-47AA-94ED-FA6E80F07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A72AE-D4CF-4A97-AB4A-A2537338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451B-4DD6-41B7-8C67-6127E238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AAACE-B82A-41B5-9147-983B3A70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F1E0-6D9F-4D35-B8D8-CC59DB59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24AC5-54A9-4A42-B857-6CEA31586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B4DD-1D4F-4DBF-A01C-52E83F31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5AE66-97FF-42DE-AD58-91A368CF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58E9-F32F-427E-AC51-02883E9F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4141-9A2C-416E-845E-61B4478A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5793-BB1D-4F66-A538-474F4C67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808DB-3308-4938-BF77-D3FB414B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F59F0-2C68-4F53-802A-D166B7B1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AAEB-4866-471C-8D6D-EC5379E7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4186-35A7-4723-857C-012644AD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ECA4E-C99E-4D96-BA82-6B7117C09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A4053-A670-4E44-9F2E-6012C938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47813-0659-43CF-A504-45CDE573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BB0A0-5D49-439B-9A9F-E6DEF1B1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A336-8407-4112-ABCA-535F372D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BB20B-101E-4773-B83E-99F707259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47F5-7D2F-4801-97EF-E43E8B878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1601-8B0D-4B2F-87F9-788AF925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67850-3479-42F6-AC80-9EA51D9C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71DB5-B138-4C43-8961-C8D5D8A6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30BC-CDC9-4C6B-A799-8B88705C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89FE7-0935-4D43-A164-88A1B3AF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4212F-B74D-4619-9527-0D825704D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53DD-2D2B-4952-B887-0442B8924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B2DF4-3244-4E1B-BBC9-7CA9AFD70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F5623-2FC2-4B6A-BC14-19117112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0D46E-2AAC-44C2-B38B-562BA1B0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0F9CA-39BD-4BD5-B6B8-343F7872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54CF-BB5E-4FB3-8BAC-1E52BA3B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20C2D-3670-4FFA-A654-9202D32D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CD035-8CD7-4A98-87F2-1138947E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C3181-0BA5-4222-BAB2-C9B1874C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CBA4B-5BBC-486F-8D2B-D4EED0EB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60053-FB11-496C-9385-49D55F72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FE742-1B01-43B6-BD55-7C2B4603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68BC-EB71-4B41-AEA6-123C3FD1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1C0E-E0D1-4B46-98B6-9C0A94E8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97E86-8D5D-4C01-B298-40704350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55CD-E412-4E24-93F1-59E852F4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161F6-ABAA-49E4-A5D9-702FA330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B09EC-ECFA-4832-A9B3-C19099D1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07D4-C181-493F-BDE7-F3FC30BF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12A3E-8F2F-45F7-91D1-CAD0AAAC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18CC2-FCA5-4419-B343-B580E2A15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6832D-46FD-4736-BA8B-191D2CE9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4246A-1CDD-4873-A0E2-05B24D1D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B72E4-A192-4C7F-AE92-AD5A706F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6A298-7DFC-4B2D-B6D4-487E2950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16F8-E71A-46CD-9279-DF7D455F2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3E40-9DB5-491D-9AD7-FF2A8C901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7EE8-D4B7-4B74-B863-9209433E9974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3A6F-33C6-47F0-B5D3-1139FECA4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C98C-4894-48FE-88E1-FEFF66C34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4F35-59ED-4F20-905E-21BB3207C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gret Remorse Sad Distraught Man Mouth Emotion Stock Photo - Download  Image Now - i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D565"/>
              </a:clrFrom>
              <a:clrTo>
                <a:srgbClr val="FFD5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/>
          <a:stretch/>
        </p:blipFill>
        <p:spPr bwMode="auto">
          <a:xfrm>
            <a:off x="8125428" y="3629025"/>
            <a:ext cx="4066572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77914" y="4583575"/>
            <a:ext cx="814086" cy="1898248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3272" y="4317358"/>
            <a:ext cx="625033" cy="1307939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1256" y="3437681"/>
            <a:ext cx="1250066" cy="497711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3860" y="138410"/>
            <a:ext cx="10396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462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Saying Things You Should Never Say!</a:t>
            </a:r>
            <a:endParaRPr lang="en-US" sz="5400" b="0" cap="none" spc="0" dirty="0">
              <a:ln w="0"/>
              <a:solidFill>
                <a:srgbClr val="462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2693" y="1061740"/>
            <a:ext cx="6357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245D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Matthew 5:33-37 &amp; Luke 9:57-62</a:t>
            </a:r>
            <a:endParaRPr lang="en-US" sz="3600" b="0" cap="none" spc="0" dirty="0">
              <a:ln w="0"/>
              <a:solidFill>
                <a:srgbClr val="245D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9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n by Sione Malakai Katoa on Daily reflections | Luke 9, Gospel of luke,  The kingdom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2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open&#10;&#10;Description automatically generated">
            <a:extLst>
              <a:ext uri="{FF2B5EF4-FFF2-40B4-BE49-F238E27FC236}">
                <a16:creationId xmlns:a16="http://schemas.microsoft.com/office/drawing/2014/main" id="{4B47C592-491D-4347-9278-D6CE0D7E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4484"/>
            <a:ext cx="12188952" cy="2863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620" y="23146"/>
            <a:ext cx="118293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 smtClean="0"/>
              <a:t>23 </a:t>
            </a:r>
            <a:r>
              <a:rPr lang="en-US" sz="4000" dirty="0" smtClean="0"/>
              <a:t>Then </a:t>
            </a:r>
            <a:r>
              <a:rPr lang="en-US" sz="4000" dirty="0"/>
              <a:t>He said to </a:t>
            </a:r>
            <a:r>
              <a:rPr lang="en-US" sz="4000" i="1" dirty="0"/>
              <a:t>them</a:t>
            </a:r>
            <a:r>
              <a:rPr lang="en-US" sz="4000" dirty="0"/>
              <a:t> all, "</a:t>
            </a:r>
            <a:r>
              <a:rPr lang="en-US" sz="4000" b="1" dirty="0"/>
              <a:t>If anyone desires to come after Me, let him deny himself, and take up his cross daily, and follow Me</a:t>
            </a:r>
            <a:r>
              <a:rPr lang="en-US" sz="4000" dirty="0"/>
              <a:t>. </a:t>
            </a:r>
            <a:r>
              <a:rPr lang="en-US" sz="4000" baseline="30000" dirty="0" smtClean="0"/>
              <a:t>24 </a:t>
            </a:r>
            <a:r>
              <a:rPr lang="en-US" sz="4000" dirty="0" smtClean="0"/>
              <a:t>For </a:t>
            </a:r>
            <a:r>
              <a:rPr lang="en-US" sz="4000" dirty="0"/>
              <a:t>whoever desires to save his life will lose it, but whoever loses his life for My sake will save it. </a:t>
            </a:r>
            <a:r>
              <a:rPr lang="en-US" sz="4000" baseline="30000" dirty="0" smtClean="0"/>
              <a:t>25</a:t>
            </a:r>
            <a:r>
              <a:rPr lang="en-US" sz="4000" dirty="0"/>
              <a:t> For what profit is it to a man if he gains the whole world, and is himself destroyed or lost? </a:t>
            </a:r>
            <a:r>
              <a:rPr lang="en-US" sz="4000" baseline="30000" dirty="0" smtClean="0"/>
              <a:t>26</a:t>
            </a:r>
            <a:r>
              <a:rPr lang="en-US" sz="4000" dirty="0"/>
              <a:t> For whoever is ashamed of Me and My words, of him the Son of Man will be ashamed when He comes in His </a:t>
            </a:r>
            <a:r>
              <a:rPr lang="en-US" sz="4000" i="1" dirty="0"/>
              <a:t>own</a:t>
            </a:r>
            <a:r>
              <a:rPr lang="en-US" sz="4000" dirty="0"/>
              <a:t> glory, and </a:t>
            </a:r>
            <a:r>
              <a:rPr lang="en-US" sz="4000" i="1" dirty="0"/>
              <a:t>in His</a:t>
            </a:r>
            <a:r>
              <a:rPr lang="en-US" sz="4000" dirty="0"/>
              <a:t> Father's, and of the holy angels.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210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Luke 9:23-26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NKJV)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7914" y="4583575"/>
            <a:ext cx="814086" cy="1898248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3272" y="4317358"/>
            <a:ext cx="625033" cy="1307939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1256" y="3437681"/>
            <a:ext cx="1250066" cy="497711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12 Bible Verses Every Small Business Owner Needs For 2012 » Succeed As Your  Own Bo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895724"/>
            <a:ext cx="36766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025" y="257175"/>
            <a:ext cx="117919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“You cannot serve two masters, for either </a:t>
            </a:r>
            <a:r>
              <a:rPr lang="en-US" sz="4400" b="1" dirty="0" smtClean="0"/>
              <a:t>you </a:t>
            </a:r>
            <a:r>
              <a:rPr lang="en-US" sz="4400" b="1" dirty="0"/>
              <a:t>will hate the one, and love the other; or else </a:t>
            </a:r>
            <a:r>
              <a:rPr lang="en-US" sz="4400" b="1" dirty="0" smtClean="0"/>
              <a:t>you </a:t>
            </a:r>
            <a:r>
              <a:rPr lang="en-US" sz="4400" b="1" dirty="0"/>
              <a:t>will hold to the one, and despise the other. You cannot serve God and mammon.” </a:t>
            </a:r>
            <a:r>
              <a:rPr lang="en-US" sz="4400" b="1" dirty="0" smtClean="0"/>
              <a:t> </a:t>
            </a:r>
            <a:r>
              <a:rPr lang="en-US" sz="3200" b="1" dirty="0" smtClean="0"/>
              <a:t>Matthew 6:24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59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9 September 18, 2011 Philippians, Chapter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0"/>
            <a:ext cx="1108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4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8" b="4894"/>
          <a:stretch/>
        </p:blipFill>
        <p:spPr>
          <a:xfrm>
            <a:off x="0" y="0"/>
            <a:ext cx="6418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8400" y="0"/>
            <a:ext cx="57736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18400" y="770021"/>
            <a:ext cx="57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“Even if everyone else deserts you, 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 </a:t>
            </a:r>
            <a:r>
              <a:rPr lang="en-US" sz="4800" dirty="0">
                <a:solidFill>
                  <a:schemeClr val="bg1"/>
                </a:solidFill>
              </a:rPr>
              <a:t>will </a:t>
            </a:r>
            <a:r>
              <a:rPr lang="en-US" sz="4800" u="sng" dirty="0">
                <a:solidFill>
                  <a:schemeClr val="bg1"/>
                </a:solidFill>
              </a:rPr>
              <a:t>never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desert </a:t>
            </a:r>
            <a:r>
              <a:rPr lang="en-US" sz="4800" dirty="0">
                <a:solidFill>
                  <a:schemeClr val="bg1"/>
                </a:solidFill>
              </a:rPr>
              <a:t>you.”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7873540" y="5277398"/>
            <a:ext cx="2815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ndara Light" panose="020E0502030303020204" pitchFamily="34" charset="0"/>
              </a:rPr>
              <a:t>Matthew 26:33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eter - UnderstandChristianit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2" y="312821"/>
            <a:ext cx="3898232" cy="4946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3396" y="5590219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484993" y="5810250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sing Song, Follow, Follow, I Will Follow Jesu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3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"/>
          <a:stretch/>
        </p:blipFill>
        <p:spPr>
          <a:xfrm>
            <a:off x="1455821" y="0"/>
            <a:ext cx="9131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Call to Presence and Invocation PowerPoint Presentation, free  download - ID:630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3" y="8397"/>
            <a:ext cx="9132804" cy="6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3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essed Be Your Name (worship video w/ lyrics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47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open&#10;&#10;Description automatically generated">
            <a:extLst>
              <a:ext uri="{FF2B5EF4-FFF2-40B4-BE49-F238E27FC236}">
                <a16:creationId xmlns:a16="http://schemas.microsoft.com/office/drawing/2014/main" id="{4B47C592-491D-4347-9278-D6CE0D7E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5726"/>
            <a:ext cx="12188952" cy="3152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620" y="23146"/>
            <a:ext cx="118293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 smtClean="0"/>
              <a:t>33</a:t>
            </a:r>
            <a:r>
              <a:rPr lang="en-US" sz="3600" dirty="0"/>
              <a:t> “You have also heard that our ancestors were told, ‘You must not break your vows; you must carry out the vows you make to the </a:t>
            </a:r>
            <a:r>
              <a:rPr lang="en-US" sz="3600" cap="small" dirty="0"/>
              <a:t>LORD</a:t>
            </a:r>
            <a:r>
              <a:rPr lang="en-US" sz="3600" dirty="0"/>
              <a:t>.’ </a:t>
            </a:r>
            <a:r>
              <a:rPr lang="en-US" sz="3600" baseline="30000" dirty="0" smtClean="0"/>
              <a:t>34</a:t>
            </a:r>
            <a:r>
              <a:rPr lang="en-US" sz="3600" dirty="0"/>
              <a:t> But I say, </a:t>
            </a:r>
            <a:r>
              <a:rPr lang="en-US" sz="3600" b="1" dirty="0"/>
              <a:t>do not </a:t>
            </a:r>
            <a:r>
              <a:rPr lang="en-US" sz="3600" dirty="0"/>
              <a:t>make any vows! </a:t>
            </a:r>
            <a:r>
              <a:rPr lang="en-US" sz="3600" b="1" dirty="0"/>
              <a:t>Do not say</a:t>
            </a:r>
            <a:r>
              <a:rPr lang="en-US" sz="3600" dirty="0"/>
              <a:t>, ‘By heaven!’ because heaven is God’s throne. </a:t>
            </a:r>
            <a:r>
              <a:rPr lang="en-US" sz="3600" baseline="30000" dirty="0" smtClean="0"/>
              <a:t>35</a:t>
            </a:r>
            <a:r>
              <a:rPr lang="en-US" sz="3600" dirty="0"/>
              <a:t> And </a:t>
            </a:r>
            <a:r>
              <a:rPr lang="en-US" sz="3600" b="1" dirty="0"/>
              <a:t>do not say</a:t>
            </a:r>
            <a:r>
              <a:rPr lang="en-US" sz="3600" dirty="0"/>
              <a:t>, ‘By the earth!’ because the earth is his footstool. And </a:t>
            </a:r>
            <a:r>
              <a:rPr lang="en-US" sz="3600" b="1" dirty="0"/>
              <a:t>do not say</a:t>
            </a:r>
            <a:r>
              <a:rPr lang="en-US" sz="3600" dirty="0"/>
              <a:t>, ‘By Jerusalem!’ for Jerusalem is the city of the great King. </a:t>
            </a:r>
            <a:r>
              <a:rPr lang="en-US" sz="3600" baseline="30000" dirty="0" smtClean="0"/>
              <a:t>36</a:t>
            </a:r>
            <a:r>
              <a:rPr lang="en-US" sz="3600" dirty="0"/>
              <a:t> </a:t>
            </a:r>
            <a:r>
              <a:rPr lang="en-US" sz="3600" b="1" dirty="0"/>
              <a:t>Do not even say</a:t>
            </a:r>
            <a:r>
              <a:rPr lang="en-US" sz="3600" dirty="0"/>
              <a:t>, ‘By my head!’ for you can’t turn one hair white or black. </a:t>
            </a:r>
            <a:r>
              <a:rPr lang="en-US" sz="3600" baseline="30000" dirty="0" smtClean="0"/>
              <a:t>37</a:t>
            </a:r>
            <a:r>
              <a:rPr lang="en-US" sz="3600" dirty="0"/>
              <a:t> </a:t>
            </a:r>
            <a:r>
              <a:rPr lang="en-US" sz="3600" b="1" dirty="0"/>
              <a:t>Just say </a:t>
            </a:r>
            <a:r>
              <a:rPr lang="en-US" sz="3600" dirty="0"/>
              <a:t>a simple, ‘Yes, I will,’ or ‘No, I won’t.’ Anything beyond this is from the evil one.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210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Matthew 5:33-37</a:t>
            </a:r>
            <a:r>
              <a:rPr lang="en-US" b="1" dirty="0">
                <a:solidFill>
                  <a:schemeClr val="bg1"/>
                </a:solidFill>
              </a:rPr>
              <a:t> (NLT2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 You Be a Believer and NOT a Discipl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3" y="24062"/>
            <a:ext cx="10250905" cy="6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 flipH="1">
            <a:off x="7557900" y="5828512"/>
            <a:ext cx="1490850" cy="8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ollow Me” – Part 1 – Warrenton Baptist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3" y="0"/>
            <a:ext cx="10284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02"/>
          <a:stretch/>
        </p:blipFill>
        <p:spPr>
          <a:xfrm>
            <a:off x="0" y="0"/>
            <a:ext cx="12192000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Feeding of the 5,000 | Latter–day Saints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315"/>
            <a:ext cx="12176760" cy="923330"/>
          </a:xfrm>
          <a:prstGeom prst="rect">
            <a:avLst/>
          </a:prstGeom>
          <a:solidFill>
            <a:srgbClr val="540000">
              <a:alpha val="18039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5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0"/>
                <a:solidFill>
                  <a:srgbClr val="5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PRACTICING DISCIPLES</a:t>
            </a:r>
            <a:endParaRPr lang="en-US" sz="5400" b="1" cap="none" spc="0" dirty="0">
              <a:ln w="0"/>
              <a:solidFill>
                <a:srgbClr val="5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ree Key Phrases Jesus Used for Leadership Development – Eric Ge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5" y="0"/>
            <a:ext cx="10972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455" y="5363324"/>
            <a:ext cx="10972799" cy="1446550"/>
          </a:xfrm>
          <a:prstGeom prst="rect">
            <a:avLst/>
          </a:prstGeom>
          <a:solidFill>
            <a:srgbClr val="140A00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You will not be a “disciple maker” if you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are </a:t>
            </a:r>
            <a:r>
              <a:rPr lang="en-US" sz="4400" b="1" dirty="0">
                <a:solidFill>
                  <a:schemeClr val="bg1"/>
                </a:solidFill>
              </a:rPr>
              <a:t>not a practicing disciple, yourself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66672" y="6749717"/>
            <a:ext cx="2165684" cy="12032"/>
          </a:xfrm>
          <a:prstGeom prst="line">
            <a:avLst/>
          </a:prstGeom>
          <a:ln w="38100">
            <a:solidFill>
              <a:schemeClr val="bg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7688981" y="4418221"/>
            <a:ext cx="1272100" cy="8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urch interior photo – Free Church Image on Unsplas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"/>
            <a:ext cx="1038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becca Solnit's Men Explain Things to Me: The Scourge of Mansplaining |  The New Republi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14" y="3600449"/>
            <a:ext cx="8037986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8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re You a Disciple of Christ? - David Ser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-1"/>
            <a:ext cx="115633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e You a Disciple of Christ? - David Serv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34"/>
          <a:stretch/>
        </p:blipFill>
        <p:spPr bwMode="auto">
          <a:xfrm>
            <a:off x="0" y="1"/>
            <a:ext cx="1181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0"/>
            <a:ext cx="718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42"/>
                </a:solidFill>
              </a:rPr>
              <a:t>W</a:t>
            </a:r>
            <a:r>
              <a:rPr lang="en-US" sz="4000" b="1" dirty="0" smtClean="0">
                <a:solidFill>
                  <a:srgbClr val="000042"/>
                </a:solidFill>
              </a:rPr>
              <a:t>hat  does a </a:t>
            </a:r>
            <a:r>
              <a:rPr lang="en-US" sz="4000" b="1" dirty="0">
                <a:solidFill>
                  <a:srgbClr val="000042"/>
                </a:solidFill>
              </a:rPr>
              <a:t>practicing </a:t>
            </a:r>
            <a:endParaRPr lang="en-US" sz="4000" b="1" dirty="0" smtClean="0">
              <a:solidFill>
                <a:srgbClr val="000042"/>
              </a:solidFill>
            </a:endParaRPr>
          </a:p>
          <a:p>
            <a:r>
              <a:rPr lang="en-US" sz="4000" b="1" dirty="0" smtClean="0">
                <a:solidFill>
                  <a:srgbClr val="000042"/>
                </a:solidFill>
              </a:rPr>
              <a:t>disciple </a:t>
            </a:r>
            <a:r>
              <a:rPr lang="en-US" sz="4000" b="1" dirty="0">
                <a:solidFill>
                  <a:srgbClr val="000042"/>
                </a:solidFill>
              </a:rPr>
              <a:t>looks </a:t>
            </a:r>
            <a:r>
              <a:rPr lang="en-US" sz="4000" b="1" dirty="0" smtClean="0">
                <a:solidFill>
                  <a:srgbClr val="000042"/>
                </a:solidFill>
              </a:rPr>
              <a:t>like</a:t>
            </a:r>
            <a:r>
              <a:rPr lang="en-US" sz="4000" b="1" dirty="0">
                <a:solidFill>
                  <a:srgbClr val="00004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554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denverpost.com/wp-content/uploads/2016/05/20070405_115637_fe06richardson.jpg?w=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48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8790" y="857250"/>
            <a:ext cx="764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smtClean="0"/>
              <a:t>23</a:t>
            </a:r>
            <a:r>
              <a:rPr lang="en-US" sz="4000" dirty="0" smtClean="0"/>
              <a:t> If </a:t>
            </a:r>
            <a:r>
              <a:rPr lang="en-US" sz="4000" dirty="0"/>
              <a:t>anyone desires to come after Me, let him deny himself,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0065" y="105460"/>
            <a:ext cx="5496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00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Luke 9:23 - First </a:t>
            </a:r>
            <a:r>
              <a:rPr lang="en-US" sz="3600" b="0" cap="none" spc="0" dirty="0" smtClean="0">
                <a:ln w="0"/>
                <a:solidFill>
                  <a:srgbClr val="7000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Descriptor…</a:t>
            </a:r>
            <a:endParaRPr lang="en-US" sz="3600" b="0" cap="none" spc="0" dirty="0">
              <a:ln w="0"/>
              <a:solidFill>
                <a:srgbClr val="7000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10425" y="2142589"/>
            <a:ext cx="857255" cy="0"/>
          </a:xfrm>
          <a:prstGeom prst="line">
            <a:avLst/>
          </a:prstGeom>
          <a:ln w="44450">
            <a:solidFill>
              <a:srgbClr val="700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484993" y="5810250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1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denverpost.com/wp-content/uploads/2016/05/20070405_115637_fe06richardson.jpg?w=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48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515" y="1343025"/>
            <a:ext cx="7643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smtClean="0"/>
              <a:t>23</a:t>
            </a:r>
            <a:r>
              <a:rPr lang="en-US" sz="4000" dirty="0" smtClean="0"/>
              <a:t> If </a:t>
            </a:r>
            <a:r>
              <a:rPr lang="en-US" sz="4000" dirty="0"/>
              <a:t>anyone desires to come after Me, let him deny himself, </a:t>
            </a:r>
            <a:r>
              <a:rPr lang="en-US" sz="4000" dirty="0" smtClean="0"/>
              <a:t>and </a:t>
            </a:r>
            <a:r>
              <a:rPr lang="en-US" sz="4000" b="1" u="sng" dirty="0"/>
              <a:t>take </a:t>
            </a:r>
            <a:r>
              <a:rPr lang="en-US" sz="4000" b="1" dirty="0"/>
              <a:t>up his cross </a:t>
            </a:r>
            <a:r>
              <a:rPr lang="en-US" sz="4000" b="1" u="sng" dirty="0"/>
              <a:t>daily,</a:t>
            </a:r>
            <a:r>
              <a:rPr lang="en-US" sz="4000" dirty="0"/>
              <a:t> </a:t>
            </a:r>
            <a:r>
              <a:rPr lang="en-US" sz="4000" b="1" dirty="0"/>
              <a:t>and follow Me</a:t>
            </a:r>
            <a:r>
              <a:rPr lang="en-US" sz="4000" dirty="0"/>
              <a:t>. 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484993" y="5810250"/>
            <a:ext cx="1587757" cy="1047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9511" y="105460"/>
            <a:ext cx="391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00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 </a:t>
            </a:r>
            <a:r>
              <a:rPr lang="en-US" sz="3600" b="0" cap="none" spc="0" dirty="0" smtClean="0">
                <a:ln w="0"/>
                <a:solidFill>
                  <a:srgbClr val="70001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Descriptor…</a:t>
            </a:r>
            <a:endParaRPr lang="en-US" sz="3600" b="0" cap="none" spc="0" dirty="0">
              <a:ln w="0"/>
              <a:solidFill>
                <a:srgbClr val="70001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08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denverpost.com/wp-content/uploads/2016/05/20070405_115637_fe06richardson.jpg?w=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48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8790" y="0"/>
            <a:ext cx="764321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smtClean="0"/>
              <a:t>24 </a:t>
            </a:r>
            <a:r>
              <a:rPr lang="en-US" sz="4000" dirty="0"/>
              <a:t>For whoever desires to save his life will lose it, but whoever loses his life for My sake will save it. </a:t>
            </a:r>
            <a:r>
              <a:rPr lang="en-US" sz="4000" baseline="30000" dirty="0"/>
              <a:t>25 </a:t>
            </a:r>
            <a:r>
              <a:rPr lang="en-US" sz="4000" dirty="0"/>
              <a:t>For what profit is it to a man if he gains the whole world, and is himself destroyed or lost? </a:t>
            </a:r>
            <a:r>
              <a:rPr lang="en-US" sz="4000" baseline="30000" dirty="0"/>
              <a:t>26 </a:t>
            </a:r>
            <a:r>
              <a:rPr lang="en-US" sz="4000" dirty="0"/>
              <a:t>For whoever is ashamed of Me and My words, of him the Son of Man will be ashamed when He comes in His </a:t>
            </a:r>
            <a:r>
              <a:rPr lang="en-US" sz="4000" i="1" dirty="0"/>
              <a:t>own</a:t>
            </a:r>
            <a:r>
              <a:rPr lang="en-US" sz="4000" dirty="0"/>
              <a:t> glory, and </a:t>
            </a:r>
            <a:r>
              <a:rPr lang="en-US" sz="4000" i="1" dirty="0"/>
              <a:t>in His</a:t>
            </a:r>
            <a:r>
              <a:rPr lang="en-US" sz="4000" dirty="0"/>
              <a:t> Father's, and of the holy angels. </a:t>
            </a:r>
          </a:p>
        </p:txBody>
      </p:sp>
    </p:spTree>
    <p:extLst>
      <p:ext uri="{BB962C8B-B14F-4D97-AF65-F5344CB8AC3E}">
        <p14:creationId xmlns:p14="http://schemas.microsoft.com/office/powerpoint/2010/main" val="23925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7914" y="4583575"/>
            <a:ext cx="814086" cy="1898248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3272" y="4317358"/>
            <a:ext cx="625033" cy="1307939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1256" y="3437681"/>
            <a:ext cx="1250066" cy="497711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12 Bible Verses Every Small Business Owner Needs For 2012 » Succeed As Your  Own Bo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895724"/>
            <a:ext cx="36766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025" y="257175"/>
            <a:ext cx="11791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“But most of all, my brothers and sisters, never take an oath by heaven or earth or anything else. Just say a simple yes or no.”  </a:t>
            </a:r>
            <a:r>
              <a:rPr lang="en-US" sz="2800" dirty="0" smtClean="0"/>
              <a:t>James 5:12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0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/>
          <a:stretch/>
        </p:blipFill>
        <p:spPr>
          <a:xfrm>
            <a:off x="4761" y="0"/>
            <a:ext cx="12187238" cy="6574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3"/>
          <a:stretch/>
        </p:blipFill>
        <p:spPr>
          <a:xfrm>
            <a:off x="4762" y="6076950"/>
            <a:ext cx="12187238" cy="840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4" y="4363285"/>
            <a:ext cx="12187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>
                <a:solidFill>
                  <a:schemeClr val="bg1"/>
                </a:solidFill>
              </a:rPr>
              <a:t>26</a:t>
            </a:r>
            <a:r>
              <a:rPr lang="en-US" sz="4000" dirty="0">
                <a:solidFill>
                  <a:schemeClr val="bg1"/>
                </a:solidFill>
              </a:rPr>
              <a:t> "Anyone who wants to be my follower </a:t>
            </a:r>
            <a:r>
              <a:rPr lang="en-US" sz="4000" b="1" u="sng" dirty="0">
                <a:solidFill>
                  <a:schemeClr val="bg1"/>
                </a:solidFill>
              </a:rPr>
              <a:t>must </a:t>
            </a:r>
            <a:r>
              <a:rPr lang="en-US" sz="4000" dirty="0">
                <a:solidFill>
                  <a:schemeClr val="bg1"/>
                </a:solidFill>
              </a:rPr>
              <a:t>love me </a:t>
            </a:r>
            <a:r>
              <a:rPr lang="en-US" sz="4000" b="1" u="sng" dirty="0">
                <a:solidFill>
                  <a:schemeClr val="bg1"/>
                </a:solidFill>
              </a:rPr>
              <a:t>far</a:t>
            </a:r>
            <a:r>
              <a:rPr lang="en-US" sz="4000" dirty="0">
                <a:solidFill>
                  <a:schemeClr val="bg1"/>
                </a:solidFill>
              </a:rPr>
              <a:t> more than he does his own father, mother, wife, children, brothers, or sisters—yes, </a:t>
            </a:r>
            <a:r>
              <a:rPr lang="en-US" sz="4000" b="1" u="sng" dirty="0">
                <a:solidFill>
                  <a:schemeClr val="bg1"/>
                </a:solidFill>
              </a:rPr>
              <a:t>more</a:t>
            </a:r>
            <a:r>
              <a:rPr lang="en-US" sz="4000" dirty="0">
                <a:solidFill>
                  <a:schemeClr val="bg1"/>
                </a:solidFill>
              </a:rPr>
              <a:t> than his own life—otherwise he cannot be my disciple.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896600" y="6081866"/>
            <a:ext cx="1176150" cy="776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7076" y="3741124"/>
            <a:ext cx="3476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rgbClr val="000010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Luke 14:26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glow rad="228600">
                  <a:srgbClr val="000010"/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our Cross - Daily Devotional from Truth For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9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8039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And </a:t>
            </a:r>
            <a:r>
              <a:rPr lang="en-US" sz="4800" dirty="0">
                <a:solidFill>
                  <a:schemeClr val="bg1"/>
                </a:solidFill>
              </a:rPr>
              <a:t>no one can be my disciple</a:t>
            </a:r>
            <a:r>
              <a:rPr lang="en-US" sz="4800" u="sng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who does 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not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u="sng" dirty="0">
                <a:solidFill>
                  <a:schemeClr val="bg1"/>
                </a:solidFill>
              </a:rPr>
              <a:t>carry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his own cross and follow 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903840" y="6007952"/>
            <a:ext cx="1288160" cy="850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4676002"/>
            <a:ext cx="2300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Luke 14:27</a:t>
            </a:r>
            <a:endParaRPr lang="en-U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1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omans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omans 12:2 Renewing of Your Mind - Free Bible Verse Art Downloads - Bible  Verses To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n on Scri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0"/>
            <a:ext cx="10302875" cy="68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n on Scrip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95"/>
          <a:stretch/>
        </p:blipFill>
        <p:spPr bwMode="auto">
          <a:xfrm>
            <a:off x="0" y="0"/>
            <a:ext cx="1771650" cy="68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n on Scrip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5"/>
          <a:stretch/>
        </p:blipFill>
        <p:spPr bwMode="auto">
          <a:xfrm>
            <a:off x="10191750" y="0"/>
            <a:ext cx="2019299" cy="68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72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-1"/>
          <a:stretch/>
        </p:blipFill>
        <p:spPr>
          <a:xfrm>
            <a:off x="552450" y="-28734"/>
            <a:ext cx="11639550" cy="688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7" t="21111" b="68632"/>
          <a:stretch/>
        </p:blipFill>
        <p:spPr>
          <a:xfrm rot="16200000">
            <a:off x="-2990850" y="2990850"/>
            <a:ext cx="68770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0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0" b="398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004" y="719435"/>
            <a:ext cx="36166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JESUS: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anuary 2017 - LDS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3350" y="533400"/>
            <a:ext cx="2689224" cy="27813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atin typeface="DK Crayon Crumble" panose="00070001040701010105" pitchFamily="18" charset="0"/>
              </a:rPr>
              <a:t>I Will Follow Jesus</a:t>
            </a:r>
            <a:endParaRPr lang="en-US" sz="5400" dirty="0">
              <a:latin typeface="DK Crayon Crumble" panose="00070001040701010105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0" y="2819401"/>
            <a:ext cx="3810000" cy="34290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atin typeface="DK Crayon Crumble" panose="00070001040701010105" pitchFamily="18" charset="0"/>
              </a:rPr>
              <a:t>I </a:t>
            </a:r>
          </a:p>
          <a:p>
            <a:pPr algn="ctr"/>
            <a:r>
              <a:rPr lang="en-US" sz="5400" dirty="0" smtClean="0">
                <a:latin typeface="DK Crayon Crumble" panose="00070001040701010105" pitchFamily="18" charset="0"/>
              </a:rPr>
              <a:t>Surrender</a:t>
            </a:r>
          </a:p>
          <a:p>
            <a:pPr algn="ctr"/>
            <a:r>
              <a:rPr lang="en-US" sz="5400" dirty="0" smtClean="0">
                <a:latin typeface="DK Crayon Crumble" panose="00070001040701010105" pitchFamily="18" charset="0"/>
              </a:rPr>
              <a:t>All</a:t>
            </a:r>
            <a:endParaRPr lang="en-US" sz="5400" dirty="0">
              <a:latin typeface="DK Crayon Crumble" panose="00070001040701010105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5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 Discipleship and What it Means to be a Dis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91069"/>
            <a:ext cx="12192000" cy="66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n Discipleship and What it Means to be a Disci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2"/>
          <a:stretch/>
        </p:blipFill>
        <p:spPr bwMode="auto">
          <a:xfrm flipH="1">
            <a:off x="0" y="-13647"/>
            <a:ext cx="12192000" cy="5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326" y="-13647"/>
            <a:ext cx="626036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PROFESSING DISCIPLES</a:t>
            </a:r>
            <a:endParaRPr lang="en-US" sz="4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64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2" cy="6856470"/>
          </a:xfrm>
          <a:prstGeom prst="rect">
            <a:avLst/>
          </a:prstGeom>
        </p:spPr>
      </p:pic>
      <p:pic>
        <p:nvPicPr>
          <p:cNvPr id="3" name="Picture 2" descr="I will follow you wherever you go&quot; by Schudio - issu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4583" r="23550" b="40694"/>
          <a:stretch/>
        </p:blipFill>
        <p:spPr bwMode="auto">
          <a:xfrm>
            <a:off x="1847850" y="3352800"/>
            <a:ext cx="59055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925" y="781050"/>
            <a:ext cx="8267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 our text for this morning in Luke we read of those who came to Jesus and said,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44546" y="5013525"/>
            <a:ext cx="2832904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484993" y="5810250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6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9 And a scribe came up and said to him, “Teacher, I will follow you  wherever you go.” 20 And Jesus said to him, “Foxes have holes, and birds of  the air.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60310" y="1733266"/>
            <a:ext cx="9062114" cy="27295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75982" y="2415654"/>
            <a:ext cx="584579" cy="15923"/>
          </a:xfrm>
          <a:prstGeom prst="line">
            <a:avLst/>
          </a:prstGeom>
          <a:ln w="317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3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open&#10;&#10;Description automatically generated">
            <a:extLst>
              <a:ext uri="{FF2B5EF4-FFF2-40B4-BE49-F238E27FC236}">
                <a16:creationId xmlns:a16="http://schemas.microsoft.com/office/drawing/2014/main" id="{4B47C592-491D-4347-9278-D6CE0D7E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5726"/>
            <a:ext cx="12188952" cy="3152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620" y="23146"/>
            <a:ext cx="118293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 smtClean="0"/>
              <a:t>57 </a:t>
            </a:r>
            <a:r>
              <a:rPr lang="en-US" sz="3200" dirty="0" smtClean="0"/>
              <a:t>Now </a:t>
            </a:r>
            <a:r>
              <a:rPr lang="en-US" sz="3200" dirty="0"/>
              <a:t>it happened as they journeyed on the road, </a:t>
            </a:r>
            <a:r>
              <a:rPr lang="en-US" sz="3200" i="1" dirty="0"/>
              <a:t>that</a:t>
            </a:r>
            <a:r>
              <a:rPr lang="en-US" sz="3200" dirty="0"/>
              <a:t> someone said to Him, </a:t>
            </a:r>
            <a:r>
              <a:rPr lang="en-US" sz="3200" b="1" dirty="0"/>
              <a:t>"Lord, I will follow You wherever You go." </a:t>
            </a:r>
            <a:r>
              <a:rPr lang="en-US" sz="3200" baseline="30000" dirty="0" smtClean="0"/>
              <a:t>58 </a:t>
            </a:r>
            <a:r>
              <a:rPr lang="en-US" sz="3200" dirty="0" smtClean="0"/>
              <a:t>And </a:t>
            </a:r>
            <a:r>
              <a:rPr lang="en-US" sz="3200" dirty="0"/>
              <a:t>Jesus said to him, "Foxes have holes and birds of the air </a:t>
            </a:r>
            <a:r>
              <a:rPr lang="en-US" sz="3200" i="1" dirty="0"/>
              <a:t>have</a:t>
            </a:r>
            <a:r>
              <a:rPr lang="en-US" sz="3200" dirty="0"/>
              <a:t> nests, but the Son of Man has nowhere to lay </a:t>
            </a:r>
            <a:r>
              <a:rPr lang="en-US" sz="3200" i="1" dirty="0"/>
              <a:t>His</a:t>
            </a:r>
            <a:r>
              <a:rPr lang="en-US" sz="3200" dirty="0"/>
              <a:t> head." </a:t>
            </a:r>
            <a:r>
              <a:rPr lang="en-US" sz="3200" baseline="30000" dirty="0" smtClean="0"/>
              <a:t>59 </a:t>
            </a:r>
            <a:r>
              <a:rPr lang="en-US" sz="3200" dirty="0" smtClean="0"/>
              <a:t>Then </a:t>
            </a:r>
            <a:r>
              <a:rPr lang="en-US" sz="3200" dirty="0"/>
              <a:t>He said to another, "Follow Me." But he said, "Lord, </a:t>
            </a:r>
            <a:r>
              <a:rPr lang="en-US" sz="3200" b="1" dirty="0"/>
              <a:t>let me first go and bury my father</a:t>
            </a:r>
            <a:r>
              <a:rPr lang="en-US" sz="3200" dirty="0"/>
              <a:t>." </a:t>
            </a:r>
            <a:r>
              <a:rPr lang="en-US" sz="3200" baseline="30000" dirty="0" smtClean="0"/>
              <a:t>60</a:t>
            </a:r>
            <a:r>
              <a:rPr lang="en-US" sz="3200" dirty="0"/>
              <a:t> Jesus said to him, "Let the dead bury their own dead, but you go and preach the kingdom of God." </a:t>
            </a:r>
            <a:r>
              <a:rPr lang="en-US" sz="3200" baseline="30000" dirty="0" smtClean="0"/>
              <a:t>61</a:t>
            </a:r>
            <a:r>
              <a:rPr lang="en-US" sz="3200" dirty="0"/>
              <a:t> And another also said, </a:t>
            </a:r>
            <a:r>
              <a:rPr lang="en-US" sz="3200" b="1" dirty="0"/>
              <a:t>"Lord, I will follow You</a:t>
            </a:r>
            <a:r>
              <a:rPr lang="en-US" sz="3200" dirty="0"/>
              <a:t>, but </a:t>
            </a:r>
            <a:r>
              <a:rPr lang="en-US" sz="3200" b="1" dirty="0"/>
              <a:t>let me first go </a:t>
            </a:r>
            <a:r>
              <a:rPr lang="en-US" sz="3200" b="1" i="1" dirty="0"/>
              <a:t>and</a:t>
            </a:r>
            <a:r>
              <a:rPr lang="en-US" sz="3200" b="1" dirty="0"/>
              <a:t> bid them farewell </a:t>
            </a:r>
            <a:r>
              <a:rPr lang="en-US" sz="3200" dirty="0"/>
              <a:t>who are at my house." </a:t>
            </a:r>
            <a:r>
              <a:rPr lang="en-US" sz="3200" baseline="30000" dirty="0" smtClean="0"/>
              <a:t>62</a:t>
            </a:r>
            <a:r>
              <a:rPr lang="en-US" sz="3200" dirty="0"/>
              <a:t> But Jesus said to him, "No one, having put his hand to the plow, and looking back, is fit for the kingdom of God."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1210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Luke 9:57-62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NKJV)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35522" y="2524836"/>
            <a:ext cx="5732060" cy="13647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58370" y="3985146"/>
            <a:ext cx="6084627" cy="2957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Three Relationships of Discipleship - The Columbia Wit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7"/>
          <a:stretch/>
        </p:blipFill>
        <p:spPr bwMode="auto">
          <a:xfrm>
            <a:off x="-103732" y="1676119"/>
            <a:ext cx="8729117" cy="51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1251" y="423082"/>
            <a:ext cx="591463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4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POTENTIAL DISCIPLES</a:t>
            </a:r>
            <a:endParaRPr lang="en-US" sz="4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The Three Relationships of Discipleship - The Columbia Wit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5"/>
          <a:stretch/>
        </p:blipFill>
        <p:spPr bwMode="auto">
          <a:xfrm flipH="1">
            <a:off x="8625384" y="1676119"/>
            <a:ext cx="3566616" cy="51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2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aging Parable of the Sower Sermons to Guide Church Growth - Pushp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ngaging Parable of the Sower Sermons to Guide Church Growth - Pushp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9"/>
          <a:stretch/>
        </p:blipFill>
        <p:spPr bwMode="auto">
          <a:xfrm>
            <a:off x="0" y="3657601"/>
            <a:ext cx="1219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8343" y="4106325"/>
            <a:ext cx="7235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Parable of the Sower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Luke  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73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399</TotalTime>
  <Words>497</Words>
  <Application>Microsoft Office PowerPoint</Application>
  <PresentationFormat>Widescreen</PresentationFormat>
  <Paragraphs>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Bahnschrift SemiBold</vt:lpstr>
      <vt:lpstr>Calibri</vt:lpstr>
      <vt:lpstr>Calibri Light</vt:lpstr>
      <vt:lpstr>Candara Light</vt:lpstr>
      <vt:lpstr>DK Crayon Crumble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28</cp:revision>
  <cp:lastPrinted>2021-02-25T17:57:30Z</cp:lastPrinted>
  <dcterms:created xsi:type="dcterms:W3CDTF">2021-02-23T05:51:28Z</dcterms:created>
  <dcterms:modified xsi:type="dcterms:W3CDTF">2021-02-27T19:47:55Z</dcterms:modified>
</cp:coreProperties>
</file>