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59" r:id="rId2"/>
    <p:sldId id="260" r:id="rId3"/>
    <p:sldId id="261" r:id="rId4"/>
    <p:sldId id="263" r:id="rId5"/>
    <p:sldId id="265" r:id="rId6"/>
    <p:sldId id="262" r:id="rId7"/>
    <p:sldId id="266" r:id="rId8"/>
    <p:sldId id="269" r:id="rId9"/>
    <p:sldId id="270" r:id="rId10"/>
    <p:sldId id="278" r:id="rId11"/>
    <p:sldId id="279" r:id="rId12"/>
    <p:sldId id="272" r:id="rId13"/>
    <p:sldId id="280" r:id="rId14"/>
    <p:sldId id="281" r:id="rId15"/>
    <p:sldId id="271" r:id="rId16"/>
    <p:sldId id="274" r:id="rId17"/>
    <p:sldId id="275" r:id="rId18"/>
    <p:sldId id="276" r:id="rId19"/>
    <p:sldId id="282" r:id="rId20"/>
    <p:sldId id="283" r:id="rId21"/>
    <p:sldId id="284" r:id="rId22"/>
    <p:sldId id="277" r:id="rId23"/>
    <p:sldId id="285"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0000"/>
    <a:srgbClr val="3A0000"/>
    <a:srgbClr val="580000"/>
    <a:srgbClr val="CC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660"/>
  </p:normalViewPr>
  <p:slideViewPr>
    <p:cSldViewPr snapToGrid="0">
      <p:cViewPr>
        <p:scale>
          <a:sx n="50" d="100"/>
          <a:sy n="50" d="100"/>
        </p:scale>
        <p:origin x="2046" y="1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463F859-9830-4960-AF44-DC81C44AC121}" type="datetimeFigureOut">
              <a:rPr lang="en-US" smtClean="0"/>
              <a:t>1/17/2021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A24B977-AED6-4781-8636-44EEE89A3303}" type="slidenum">
              <a:rPr lang="en-US" smtClean="0"/>
              <a:t>‹#›</a:t>
            </a:fld>
            <a:endParaRPr lang="en-US"/>
          </a:p>
        </p:txBody>
      </p:sp>
    </p:spTree>
    <p:extLst>
      <p:ext uri="{BB962C8B-B14F-4D97-AF65-F5344CB8AC3E}">
        <p14:creationId xmlns:p14="http://schemas.microsoft.com/office/powerpoint/2010/main" val="24981441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FA2159-3627-41A7-B25B-F03A871CFED6}"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21A4D-6BA3-42E1-9E96-D1EBDCB18064}" type="slidenum">
              <a:rPr lang="en-US" smtClean="0"/>
              <a:t>‹#›</a:t>
            </a:fld>
            <a:endParaRPr lang="en-US"/>
          </a:p>
        </p:txBody>
      </p:sp>
    </p:spTree>
    <p:extLst>
      <p:ext uri="{BB962C8B-B14F-4D97-AF65-F5344CB8AC3E}">
        <p14:creationId xmlns:p14="http://schemas.microsoft.com/office/powerpoint/2010/main" val="3127882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A2159-3627-41A7-B25B-F03A871CFED6}"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21A4D-6BA3-42E1-9E96-D1EBDCB18064}" type="slidenum">
              <a:rPr lang="en-US" smtClean="0"/>
              <a:t>‹#›</a:t>
            </a:fld>
            <a:endParaRPr lang="en-US"/>
          </a:p>
        </p:txBody>
      </p:sp>
    </p:spTree>
    <p:extLst>
      <p:ext uri="{BB962C8B-B14F-4D97-AF65-F5344CB8AC3E}">
        <p14:creationId xmlns:p14="http://schemas.microsoft.com/office/powerpoint/2010/main" val="2263256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A2159-3627-41A7-B25B-F03A871CFED6}"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21A4D-6BA3-42E1-9E96-D1EBDCB18064}" type="slidenum">
              <a:rPr lang="en-US" smtClean="0"/>
              <a:t>‹#›</a:t>
            </a:fld>
            <a:endParaRPr lang="en-US"/>
          </a:p>
        </p:txBody>
      </p:sp>
    </p:spTree>
    <p:extLst>
      <p:ext uri="{BB962C8B-B14F-4D97-AF65-F5344CB8AC3E}">
        <p14:creationId xmlns:p14="http://schemas.microsoft.com/office/powerpoint/2010/main" val="3144696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A2159-3627-41A7-B25B-F03A871CFED6}"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21A4D-6BA3-42E1-9E96-D1EBDCB18064}" type="slidenum">
              <a:rPr lang="en-US" smtClean="0"/>
              <a:t>‹#›</a:t>
            </a:fld>
            <a:endParaRPr lang="en-US"/>
          </a:p>
        </p:txBody>
      </p:sp>
    </p:spTree>
    <p:extLst>
      <p:ext uri="{BB962C8B-B14F-4D97-AF65-F5344CB8AC3E}">
        <p14:creationId xmlns:p14="http://schemas.microsoft.com/office/powerpoint/2010/main" val="2917992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FA2159-3627-41A7-B25B-F03A871CFED6}"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21A4D-6BA3-42E1-9E96-D1EBDCB18064}" type="slidenum">
              <a:rPr lang="en-US" smtClean="0"/>
              <a:t>‹#›</a:t>
            </a:fld>
            <a:endParaRPr lang="en-US"/>
          </a:p>
        </p:txBody>
      </p:sp>
    </p:spTree>
    <p:extLst>
      <p:ext uri="{BB962C8B-B14F-4D97-AF65-F5344CB8AC3E}">
        <p14:creationId xmlns:p14="http://schemas.microsoft.com/office/powerpoint/2010/main" val="294426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FA2159-3627-41A7-B25B-F03A871CFED6}"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21A4D-6BA3-42E1-9E96-D1EBDCB18064}" type="slidenum">
              <a:rPr lang="en-US" smtClean="0"/>
              <a:t>‹#›</a:t>
            </a:fld>
            <a:endParaRPr lang="en-US"/>
          </a:p>
        </p:txBody>
      </p:sp>
    </p:spTree>
    <p:extLst>
      <p:ext uri="{BB962C8B-B14F-4D97-AF65-F5344CB8AC3E}">
        <p14:creationId xmlns:p14="http://schemas.microsoft.com/office/powerpoint/2010/main" val="3110009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FA2159-3627-41A7-B25B-F03A871CFED6}"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821A4D-6BA3-42E1-9E96-D1EBDCB18064}" type="slidenum">
              <a:rPr lang="en-US" smtClean="0"/>
              <a:t>‹#›</a:t>
            </a:fld>
            <a:endParaRPr lang="en-US"/>
          </a:p>
        </p:txBody>
      </p:sp>
    </p:spTree>
    <p:extLst>
      <p:ext uri="{BB962C8B-B14F-4D97-AF65-F5344CB8AC3E}">
        <p14:creationId xmlns:p14="http://schemas.microsoft.com/office/powerpoint/2010/main" val="2305002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FA2159-3627-41A7-B25B-F03A871CFED6}"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821A4D-6BA3-42E1-9E96-D1EBDCB18064}" type="slidenum">
              <a:rPr lang="en-US" smtClean="0"/>
              <a:t>‹#›</a:t>
            </a:fld>
            <a:endParaRPr lang="en-US"/>
          </a:p>
        </p:txBody>
      </p:sp>
    </p:spTree>
    <p:extLst>
      <p:ext uri="{BB962C8B-B14F-4D97-AF65-F5344CB8AC3E}">
        <p14:creationId xmlns:p14="http://schemas.microsoft.com/office/powerpoint/2010/main" val="2008419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A2159-3627-41A7-B25B-F03A871CFED6}"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821A4D-6BA3-42E1-9E96-D1EBDCB18064}" type="slidenum">
              <a:rPr lang="en-US" smtClean="0"/>
              <a:t>‹#›</a:t>
            </a:fld>
            <a:endParaRPr lang="en-US"/>
          </a:p>
        </p:txBody>
      </p:sp>
    </p:spTree>
    <p:extLst>
      <p:ext uri="{BB962C8B-B14F-4D97-AF65-F5344CB8AC3E}">
        <p14:creationId xmlns:p14="http://schemas.microsoft.com/office/powerpoint/2010/main" val="2706116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FA2159-3627-41A7-B25B-F03A871CFED6}"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21A4D-6BA3-42E1-9E96-D1EBDCB18064}" type="slidenum">
              <a:rPr lang="en-US" smtClean="0"/>
              <a:t>‹#›</a:t>
            </a:fld>
            <a:endParaRPr lang="en-US"/>
          </a:p>
        </p:txBody>
      </p:sp>
    </p:spTree>
    <p:extLst>
      <p:ext uri="{BB962C8B-B14F-4D97-AF65-F5344CB8AC3E}">
        <p14:creationId xmlns:p14="http://schemas.microsoft.com/office/powerpoint/2010/main" val="2502660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FA2159-3627-41A7-B25B-F03A871CFED6}"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21A4D-6BA3-42E1-9E96-D1EBDCB18064}" type="slidenum">
              <a:rPr lang="en-US" smtClean="0"/>
              <a:t>‹#›</a:t>
            </a:fld>
            <a:endParaRPr lang="en-US"/>
          </a:p>
        </p:txBody>
      </p:sp>
    </p:spTree>
    <p:extLst>
      <p:ext uri="{BB962C8B-B14F-4D97-AF65-F5344CB8AC3E}">
        <p14:creationId xmlns:p14="http://schemas.microsoft.com/office/powerpoint/2010/main" val="1062375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A2159-3627-41A7-B25B-F03A871CFED6}" type="datetimeFigureOut">
              <a:rPr lang="en-US" smtClean="0"/>
              <a:t>1/17/2021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21A4D-6BA3-42E1-9E96-D1EBDCB18064}" type="slidenum">
              <a:rPr lang="en-US" smtClean="0"/>
              <a:t>‹#›</a:t>
            </a:fld>
            <a:endParaRPr lang="en-US"/>
          </a:p>
        </p:txBody>
      </p:sp>
    </p:spTree>
    <p:extLst>
      <p:ext uri="{BB962C8B-B14F-4D97-AF65-F5344CB8AC3E}">
        <p14:creationId xmlns:p14="http://schemas.microsoft.com/office/powerpoint/2010/main" val="1660701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54000">
              <a:schemeClr val="accent4">
                <a:lumMod val="50000"/>
              </a:schemeClr>
            </a:gs>
            <a:gs pos="83000">
              <a:schemeClr val="accent4">
                <a:lumMod val="20000"/>
                <a:lumOff val="8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304398" y="0"/>
            <a:ext cx="5545108" cy="1754326"/>
          </a:xfrm>
          <a:prstGeom prst="rect">
            <a:avLst/>
          </a:prstGeom>
          <a:noFill/>
        </p:spPr>
        <p:txBody>
          <a:bodyPr wrap="none" lIns="91440" tIns="45720" rIns="91440" bIns="45720">
            <a:spAutoFit/>
          </a:bodyPr>
          <a:lstStyle/>
          <a:p>
            <a:pPr algn="ctr"/>
            <a:r>
              <a:rPr lang="en-US" sz="6000" b="1" cap="none" spc="50" dirty="0" smtClean="0">
                <a:ln w="0"/>
                <a:solidFill>
                  <a:schemeClr val="bg2"/>
                </a:solidFill>
                <a:effectLst>
                  <a:innerShdw blurRad="63500" dist="50800" dir="13500000">
                    <a:srgbClr val="000000">
                      <a:alpha val="50000"/>
                    </a:srgbClr>
                  </a:innerShdw>
                </a:effectLst>
              </a:rPr>
              <a:t>The Golden Rule</a:t>
            </a:r>
          </a:p>
          <a:p>
            <a:pPr algn="ctr"/>
            <a:r>
              <a:rPr lang="en-US" sz="4800" b="1" spc="50" dirty="0" smtClean="0">
                <a:ln w="0"/>
                <a:solidFill>
                  <a:schemeClr val="bg2"/>
                </a:solidFill>
                <a:effectLst>
                  <a:innerShdw blurRad="63500" dist="50800" dir="13500000">
                    <a:srgbClr val="000000">
                      <a:alpha val="50000"/>
                    </a:srgbClr>
                  </a:innerShdw>
                </a:effectLst>
              </a:rPr>
              <a:t>Luke 6:27-38</a:t>
            </a:r>
            <a:endParaRPr lang="en-US" sz="4800" b="1" cap="none" spc="50" dirty="0">
              <a:ln w="0"/>
              <a:solidFill>
                <a:schemeClr val="bg2"/>
              </a:solidFill>
              <a:effectLst>
                <a:innerShdw blurRad="63500" dist="50800" dir="13500000">
                  <a:srgbClr val="000000">
                    <a:alpha val="50000"/>
                  </a:srgbClr>
                </a:innerShdw>
              </a:effectLst>
            </a:endParaRPr>
          </a:p>
        </p:txBody>
      </p:sp>
      <p:pic>
        <p:nvPicPr>
          <p:cNvPr id="4098" name="Picture 2" descr="The Golden Rule | The Marquette Educa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894706"/>
            <a:ext cx="5981700" cy="482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042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8066"/>
          <a:stretch/>
        </p:blipFill>
        <p:spPr>
          <a:xfrm>
            <a:off x="0" y="4105469"/>
            <a:ext cx="12192000" cy="2752531"/>
          </a:xfrm>
          <a:prstGeom prst="rect">
            <a:avLst/>
          </a:prstGeom>
        </p:spPr>
      </p:pic>
      <p:sp>
        <p:nvSpPr>
          <p:cNvPr id="3" name="TextBox 2"/>
          <p:cNvSpPr txBox="1"/>
          <p:nvPr/>
        </p:nvSpPr>
        <p:spPr>
          <a:xfrm>
            <a:off x="0" y="18661"/>
            <a:ext cx="12192000" cy="5016758"/>
          </a:xfrm>
          <a:prstGeom prst="rect">
            <a:avLst/>
          </a:prstGeom>
          <a:noFill/>
        </p:spPr>
        <p:txBody>
          <a:bodyPr wrap="square" rtlCol="0">
            <a:spAutoFit/>
          </a:bodyPr>
          <a:lstStyle/>
          <a:p>
            <a:pPr algn="ctr"/>
            <a:r>
              <a:rPr lang="en-US" sz="4000" baseline="30000" dirty="0"/>
              <a:t>27</a:t>
            </a:r>
            <a:r>
              <a:rPr lang="en-US" sz="4000" dirty="0"/>
              <a:t> </a:t>
            </a:r>
            <a:r>
              <a:rPr lang="en-US" sz="4000" b="1" u="sng" dirty="0"/>
              <a:t>Love your enemies</a:t>
            </a:r>
            <a:r>
              <a:rPr lang="en-US" sz="4000" dirty="0"/>
              <a:t>, </a:t>
            </a:r>
            <a:r>
              <a:rPr lang="en-US" sz="4000" b="1" u="sng" dirty="0"/>
              <a:t>do good</a:t>
            </a:r>
            <a:r>
              <a:rPr lang="en-US" sz="4000" b="1" dirty="0"/>
              <a:t> </a:t>
            </a:r>
            <a:r>
              <a:rPr lang="en-US" sz="4000" dirty="0"/>
              <a:t>to </a:t>
            </a:r>
            <a:r>
              <a:rPr lang="en-US" sz="4000" b="1" u="sng" dirty="0"/>
              <a:t>those who</a:t>
            </a:r>
            <a:r>
              <a:rPr lang="en-US" sz="4000" u="sng" dirty="0"/>
              <a:t> </a:t>
            </a:r>
            <a:r>
              <a:rPr lang="en-US" sz="4000" b="1" u="sng" dirty="0"/>
              <a:t>hate you</a:t>
            </a:r>
            <a:r>
              <a:rPr lang="en-US" sz="4000" dirty="0"/>
              <a:t>, </a:t>
            </a:r>
            <a:r>
              <a:rPr lang="en-US" sz="4000" i="1" dirty="0"/>
              <a:t>not just to those that are likeable</a:t>
            </a:r>
            <a:r>
              <a:rPr lang="en-US" sz="4000" baseline="30000" dirty="0"/>
              <a:t> 28</a:t>
            </a:r>
            <a:r>
              <a:rPr lang="en-US" sz="4000" dirty="0"/>
              <a:t> </a:t>
            </a:r>
            <a:r>
              <a:rPr lang="en-US" sz="4000" b="1" u="sng" dirty="0"/>
              <a:t>bless</a:t>
            </a:r>
            <a:r>
              <a:rPr lang="en-US" sz="4000" b="1" dirty="0"/>
              <a:t> those who curse you</a:t>
            </a:r>
            <a:r>
              <a:rPr lang="en-US" sz="4000" dirty="0"/>
              <a:t>, and </a:t>
            </a:r>
            <a:r>
              <a:rPr lang="en-US" sz="4000" b="1" u="sng" dirty="0"/>
              <a:t>pray</a:t>
            </a:r>
            <a:r>
              <a:rPr lang="en-US" sz="4000" dirty="0"/>
              <a:t> for </a:t>
            </a:r>
            <a:r>
              <a:rPr lang="en-US" sz="4000" b="1" dirty="0"/>
              <a:t>those </a:t>
            </a:r>
            <a:r>
              <a:rPr lang="en-US" sz="4000" b="1" u="sng" dirty="0"/>
              <a:t>who spitefully</a:t>
            </a:r>
            <a:r>
              <a:rPr lang="en-US" sz="4000" b="1" dirty="0"/>
              <a:t> </a:t>
            </a:r>
            <a:r>
              <a:rPr lang="en-US" sz="4000" b="1" u="sng" dirty="0"/>
              <a:t>use you</a:t>
            </a:r>
            <a:r>
              <a:rPr lang="en-US" sz="4000" dirty="0"/>
              <a:t>. </a:t>
            </a:r>
            <a:r>
              <a:rPr lang="en-US" sz="4000" baseline="30000" dirty="0"/>
              <a:t>29</a:t>
            </a:r>
            <a:r>
              <a:rPr lang="en-US" sz="4000" dirty="0"/>
              <a:t> To him </a:t>
            </a:r>
            <a:r>
              <a:rPr lang="en-US" sz="4000" b="1" u="sng" dirty="0"/>
              <a:t>who strikes you</a:t>
            </a:r>
            <a:r>
              <a:rPr lang="en-US" sz="4000" dirty="0"/>
              <a:t> on the </a:t>
            </a:r>
            <a:r>
              <a:rPr lang="en-US" sz="4000" i="1" dirty="0"/>
              <a:t>one</a:t>
            </a:r>
            <a:r>
              <a:rPr lang="en-US" sz="4000" dirty="0"/>
              <a:t> cheek, </a:t>
            </a:r>
            <a:r>
              <a:rPr lang="en-US" sz="4000" b="1" u="sng" dirty="0"/>
              <a:t>offer</a:t>
            </a:r>
            <a:r>
              <a:rPr lang="en-US" sz="4000" dirty="0"/>
              <a:t> the other also. </a:t>
            </a:r>
            <a:r>
              <a:rPr lang="en-US" sz="4000" i="1" dirty="0"/>
              <a:t>(turn the other cheek)</a:t>
            </a:r>
            <a:r>
              <a:rPr lang="en-US" sz="4000" dirty="0"/>
              <a:t> And from him </a:t>
            </a:r>
            <a:r>
              <a:rPr lang="en-US" sz="4000" b="1" dirty="0"/>
              <a:t>who takes away your cloak</a:t>
            </a:r>
            <a:r>
              <a:rPr lang="en-US" sz="4000" dirty="0"/>
              <a:t>, do not withhold </a:t>
            </a:r>
            <a:r>
              <a:rPr lang="en-US" sz="4000" i="1" dirty="0"/>
              <a:t>your</a:t>
            </a:r>
            <a:r>
              <a:rPr lang="en-US" sz="4000" dirty="0"/>
              <a:t> tunic either. </a:t>
            </a:r>
            <a:r>
              <a:rPr lang="en-US" sz="4000" baseline="30000" dirty="0"/>
              <a:t>30</a:t>
            </a:r>
            <a:r>
              <a:rPr lang="en-US" sz="4000" dirty="0"/>
              <a:t> </a:t>
            </a:r>
            <a:r>
              <a:rPr lang="en-US" sz="4000" b="1" u="sng" dirty="0"/>
              <a:t>Give</a:t>
            </a:r>
            <a:r>
              <a:rPr lang="en-US" sz="4000" dirty="0"/>
              <a:t> to everyone who asks of you. And from him </a:t>
            </a:r>
            <a:r>
              <a:rPr lang="en-US" sz="4000" b="1" dirty="0"/>
              <a:t>who takes away your goods</a:t>
            </a:r>
            <a:r>
              <a:rPr lang="en-US" sz="4000" dirty="0"/>
              <a:t> (</a:t>
            </a:r>
            <a:r>
              <a:rPr lang="en-US" sz="4000" i="1" dirty="0"/>
              <a:t>things</a:t>
            </a:r>
            <a:r>
              <a:rPr lang="en-US" sz="4000" dirty="0"/>
              <a:t>) do not ask </a:t>
            </a:r>
            <a:r>
              <a:rPr lang="en-US" sz="4000" i="1" dirty="0"/>
              <a:t>them</a:t>
            </a:r>
            <a:r>
              <a:rPr lang="en-US" sz="4000" dirty="0"/>
              <a:t> back</a:t>
            </a:r>
            <a:r>
              <a:rPr lang="en-US" dirty="0"/>
              <a:t>. </a:t>
            </a:r>
            <a:endParaRPr lang="en-US" dirty="0"/>
          </a:p>
        </p:txBody>
      </p:sp>
      <p:sp>
        <p:nvSpPr>
          <p:cNvPr id="4" name="TextBox 3"/>
          <p:cNvSpPr txBox="1"/>
          <p:nvPr/>
        </p:nvSpPr>
        <p:spPr>
          <a:xfrm>
            <a:off x="0" y="6419459"/>
            <a:ext cx="12192000" cy="707886"/>
          </a:xfrm>
          <a:prstGeom prst="rect">
            <a:avLst/>
          </a:prstGeom>
          <a:noFill/>
        </p:spPr>
        <p:txBody>
          <a:bodyPr wrap="square" rtlCol="0">
            <a:spAutoFit/>
          </a:bodyPr>
          <a:lstStyle/>
          <a:p>
            <a:pPr algn="ctr"/>
            <a:r>
              <a:rPr lang="en-US" sz="4400" b="1" baseline="30000" dirty="0">
                <a:solidFill>
                  <a:schemeClr val="bg1"/>
                </a:solidFill>
              </a:rPr>
              <a:t>Luke 6:27-38 </a:t>
            </a:r>
            <a:r>
              <a:rPr lang="en-US" sz="4000" b="1" baseline="30000" dirty="0">
                <a:solidFill>
                  <a:schemeClr val="bg1"/>
                </a:solidFill>
              </a:rPr>
              <a:t>(NKJV)</a:t>
            </a:r>
            <a:r>
              <a:rPr lang="en-US" sz="4000" b="1"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959998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8066"/>
          <a:stretch/>
        </p:blipFill>
        <p:spPr>
          <a:xfrm>
            <a:off x="0" y="4105469"/>
            <a:ext cx="12192000" cy="2752531"/>
          </a:xfrm>
          <a:prstGeom prst="rect">
            <a:avLst/>
          </a:prstGeom>
        </p:spPr>
      </p:pic>
      <p:sp>
        <p:nvSpPr>
          <p:cNvPr id="3" name="TextBox 2"/>
          <p:cNvSpPr txBox="1"/>
          <p:nvPr/>
        </p:nvSpPr>
        <p:spPr>
          <a:xfrm>
            <a:off x="0" y="0"/>
            <a:ext cx="12191999" cy="5632311"/>
          </a:xfrm>
          <a:prstGeom prst="rect">
            <a:avLst/>
          </a:prstGeom>
          <a:noFill/>
        </p:spPr>
        <p:txBody>
          <a:bodyPr wrap="square" rtlCol="0">
            <a:spAutoFit/>
          </a:bodyPr>
          <a:lstStyle/>
          <a:p>
            <a:pPr algn="ctr"/>
            <a:r>
              <a:rPr lang="en-US" sz="4000" b="1" baseline="30000" dirty="0">
                <a:solidFill>
                  <a:srgbClr val="3A0000"/>
                </a:solidFill>
              </a:rPr>
              <a:t>31</a:t>
            </a:r>
            <a:r>
              <a:rPr lang="en-US" sz="4000" b="1" dirty="0">
                <a:solidFill>
                  <a:srgbClr val="3A0000"/>
                </a:solidFill>
              </a:rPr>
              <a:t> And just as you want men to </a:t>
            </a:r>
            <a:r>
              <a:rPr lang="en-US" sz="4000" b="1" u="sng" dirty="0">
                <a:solidFill>
                  <a:srgbClr val="3A0000"/>
                </a:solidFill>
              </a:rPr>
              <a:t>do</a:t>
            </a:r>
            <a:r>
              <a:rPr lang="en-US" sz="4000" b="1" dirty="0">
                <a:solidFill>
                  <a:srgbClr val="3A0000"/>
                </a:solidFill>
              </a:rPr>
              <a:t> to you, you also </a:t>
            </a:r>
            <a:r>
              <a:rPr lang="en-US" sz="4000" b="1" u="sng" dirty="0">
                <a:solidFill>
                  <a:srgbClr val="3A0000"/>
                </a:solidFill>
              </a:rPr>
              <a:t>do</a:t>
            </a:r>
            <a:r>
              <a:rPr lang="en-US" sz="4000" b="1" dirty="0">
                <a:solidFill>
                  <a:srgbClr val="3A0000"/>
                </a:solidFill>
              </a:rPr>
              <a:t> to them likewise. </a:t>
            </a:r>
            <a:r>
              <a:rPr lang="en-US" sz="4000" dirty="0" smtClean="0"/>
              <a:t>You </a:t>
            </a:r>
            <a:r>
              <a:rPr lang="en-US" sz="4000" dirty="0"/>
              <a:t>want others to do good to you, to be kind to you, </a:t>
            </a:r>
            <a:r>
              <a:rPr lang="en-US" sz="4000" i="1" dirty="0"/>
              <a:t>to bless you</a:t>
            </a:r>
            <a:r>
              <a:rPr lang="en-US" sz="4000" dirty="0"/>
              <a:t>, to pray for you, </a:t>
            </a:r>
            <a:r>
              <a:rPr lang="en-US" sz="4000" i="1" dirty="0"/>
              <a:t>(to help you) </a:t>
            </a:r>
            <a:r>
              <a:rPr lang="en-US" sz="4000" dirty="0"/>
              <a:t>to lend to you, when you are in need, and to forgive you when you need forgiveness. </a:t>
            </a:r>
            <a:r>
              <a:rPr lang="en-US" sz="4000" baseline="30000" dirty="0"/>
              <a:t>32</a:t>
            </a:r>
            <a:r>
              <a:rPr lang="en-US" sz="4000" dirty="0"/>
              <a:t> But if you love those who love you, what credit is that to you? For even </a:t>
            </a:r>
            <a:r>
              <a:rPr lang="en-US" sz="4000" b="1" dirty="0"/>
              <a:t>sinners</a:t>
            </a:r>
            <a:r>
              <a:rPr lang="en-US" sz="4000" dirty="0"/>
              <a:t> love those who love them. </a:t>
            </a:r>
            <a:r>
              <a:rPr lang="en-US" sz="4000" baseline="30000" dirty="0"/>
              <a:t>33</a:t>
            </a:r>
            <a:r>
              <a:rPr lang="en-US" sz="4000" dirty="0"/>
              <a:t> And if you </a:t>
            </a:r>
            <a:r>
              <a:rPr lang="en-US" sz="4000" b="1" u="sng" dirty="0"/>
              <a:t>do good</a:t>
            </a:r>
            <a:r>
              <a:rPr lang="en-US" sz="4000" dirty="0"/>
              <a:t> to those who do good to you, what credit is that to you? For even </a:t>
            </a:r>
            <a:r>
              <a:rPr lang="en-US" sz="4000" b="1" dirty="0"/>
              <a:t>sinners</a:t>
            </a:r>
            <a:r>
              <a:rPr lang="en-US" sz="4000" dirty="0"/>
              <a:t> do the same. </a:t>
            </a:r>
            <a:endParaRPr lang="en-US" sz="4000" dirty="0"/>
          </a:p>
        </p:txBody>
      </p:sp>
      <p:sp>
        <p:nvSpPr>
          <p:cNvPr id="4" name="TextBox 3"/>
          <p:cNvSpPr txBox="1"/>
          <p:nvPr/>
        </p:nvSpPr>
        <p:spPr>
          <a:xfrm>
            <a:off x="0" y="6419459"/>
            <a:ext cx="12192000" cy="707886"/>
          </a:xfrm>
          <a:prstGeom prst="rect">
            <a:avLst/>
          </a:prstGeom>
          <a:noFill/>
        </p:spPr>
        <p:txBody>
          <a:bodyPr wrap="square" rtlCol="0">
            <a:spAutoFit/>
          </a:bodyPr>
          <a:lstStyle/>
          <a:p>
            <a:pPr algn="ctr"/>
            <a:r>
              <a:rPr lang="en-US" sz="4400" b="1" baseline="30000" dirty="0">
                <a:solidFill>
                  <a:schemeClr val="bg1"/>
                </a:solidFill>
              </a:rPr>
              <a:t>Luke 6:27-38 </a:t>
            </a:r>
            <a:r>
              <a:rPr lang="en-US" sz="4000" b="1" baseline="30000" dirty="0">
                <a:solidFill>
                  <a:schemeClr val="bg1"/>
                </a:solidFill>
              </a:rPr>
              <a:t>(NKJV)</a:t>
            </a:r>
            <a:r>
              <a:rPr lang="en-US" sz="4000" b="1"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2568922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4218"/>
          <a:stretch/>
        </p:blipFill>
        <p:spPr>
          <a:xfrm>
            <a:off x="3135086" y="0"/>
            <a:ext cx="9056913" cy="6858000"/>
          </a:xfrm>
          <a:prstGeom prst="rect">
            <a:avLst/>
          </a:prstGeom>
        </p:spPr>
      </p:pic>
      <p:sp>
        <p:nvSpPr>
          <p:cNvPr id="4" name="Rectangle 3"/>
          <p:cNvSpPr/>
          <p:nvPr/>
        </p:nvSpPr>
        <p:spPr>
          <a:xfrm>
            <a:off x="1090954" y="2594108"/>
            <a:ext cx="1529586" cy="1661993"/>
          </a:xfrm>
          <a:prstGeom prst="rect">
            <a:avLst/>
          </a:prstGeom>
          <a:noFill/>
        </p:spPr>
        <p:txBody>
          <a:bodyPr wrap="none" lIns="91440" tIns="45720" rIns="91440" bIns="45720">
            <a:spAutoFit/>
          </a:bodyPr>
          <a:lstStyle/>
          <a:p>
            <a:pPr algn="ctr"/>
            <a:r>
              <a:rPr lang="en-US" sz="3400" b="1" cap="none" spc="50" dirty="0" smtClean="0">
                <a:ln w="0"/>
                <a:solidFill>
                  <a:schemeClr val="bg2"/>
                </a:solidFill>
                <a:effectLst>
                  <a:innerShdw blurRad="63500" dist="50800" dir="13500000">
                    <a:srgbClr val="000000">
                      <a:alpha val="50000"/>
                    </a:srgbClr>
                  </a:innerShdw>
                </a:effectLst>
              </a:rPr>
              <a:t>The</a:t>
            </a:r>
          </a:p>
          <a:p>
            <a:pPr algn="ctr"/>
            <a:r>
              <a:rPr lang="en-US" sz="3400" b="1" spc="50" dirty="0" smtClean="0">
                <a:ln w="0"/>
                <a:solidFill>
                  <a:schemeClr val="bg2"/>
                </a:solidFill>
                <a:effectLst>
                  <a:innerShdw blurRad="63500" dist="50800" dir="13500000">
                    <a:srgbClr val="000000">
                      <a:alpha val="50000"/>
                    </a:srgbClr>
                  </a:innerShdw>
                </a:effectLst>
              </a:rPr>
              <a:t>Golden</a:t>
            </a:r>
          </a:p>
          <a:p>
            <a:pPr algn="ctr"/>
            <a:r>
              <a:rPr lang="en-US" sz="3400" b="1" cap="none" spc="50" dirty="0" smtClean="0">
                <a:ln w="0"/>
                <a:solidFill>
                  <a:schemeClr val="bg2"/>
                </a:solidFill>
                <a:effectLst>
                  <a:innerShdw blurRad="63500" dist="50800" dir="13500000">
                    <a:srgbClr val="000000">
                      <a:alpha val="50000"/>
                    </a:srgbClr>
                  </a:innerShdw>
                </a:effectLst>
              </a:rPr>
              <a:t>Rule</a:t>
            </a:r>
            <a:endParaRPr lang="en-US" sz="3400" b="1" cap="none" spc="50" dirty="0">
              <a:ln w="0"/>
              <a:solidFill>
                <a:schemeClr val="bg2"/>
              </a:solidFill>
              <a:effectLst>
                <a:innerShdw blurRad="63500" dist="50800" dir="13500000">
                  <a:srgbClr val="000000">
                    <a:alpha val="50000"/>
                  </a:srgbClr>
                </a:innerShdw>
              </a:effectLst>
            </a:endParaRPr>
          </a:p>
        </p:txBody>
      </p:sp>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10604243" y="5810250"/>
            <a:ext cx="1587757" cy="1047750"/>
          </a:xfrm>
          <a:prstGeom prst="rect">
            <a:avLst/>
          </a:prstGeom>
        </p:spPr>
      </p:pic>
      <p:sp>
        <p:nvSpPr>
          <p:cNvPr id="8" name="TextBox 7"/>
          <p:cNvSpPr txBox="1"/>
          <p:nvPr/>
        </p:nvSpPr>
        <p:spPr>
          <a:xfrm>
            <a:off x="2836506" y="1701556"/>
            <a:ext cx="9573208" cy="3170099"/>
          </a:xfrm>
          <a:prstGeom prst="rect">
            <a:avLst/>
          </a:prstGeom>
          <a:noFill/>
        </p:spPr>
        <p:txBody>
          <a:bodyPr wrap="square" rtlCol="0">
            <a:spAutoFit/>
          </a:bodyPr>
          <a:lstStyle/>
          <a:p>
            <a:pPr algn="ctr"/>
            <a:r>
              <a:rPr lang="en-US" sz="4000" b="1" baseline="30000" dirty="0" smtClean="0"/>
              <a:t>27</a:t>
            </a:r>
            <a:r>
              <a:rPr lang="en-US" sz="4000" b="1" dirty="0" smtClean="0"/>
              <a:t> But  say to you </a:t>
            </a:r>
            <a:r>
              <a:rPr lang="en-US" sz="4000" b="1" dirty="0"/>
              <a:t>who </a:t>
            </a:r>
            <a:r>
              <a:rPr lang="en-US" sz="4000" b="1" dirty="0" smtClean="0"/>
              <a:t>hear... </a:t>
            </a:r>
          </a:p>
          <a:p>
            <a:pPr algn="ctr"/>
            <a:r>
              <a:rPr lang="en-US" sz="4000" b="1" baseline="30000" dirty="0" smtClean="0"/>
              <a:t>31</a:t>
            </a:r>
            <a:r>
              <a:rPr lang="en-US" sz="4000" b="1" dirty="0"/>
              <a:t> And just as you want men to </a:t>
            </a:r>
            <a:r>
              <a:rPr lang="en-US" sz="4000" b="1" u="sng" dirty="0"/>
              <a:t>do</a:t>
            </a:r>
            <a:r>
              <a:rPr lang="en-US" sz="4000" b="1" dirty="0"/>
              <a:t> to you, you also </a:t>
            </a:r>
            <a:r>
              <a:rPr lang="en-US" sz="4000" b="1" u="sng" dirty="0"/>
              <a:t>do</a:t>
            </a:r>
            <a:r>
              <a:rPr lang="en-US" sz="4000" b="1" dirty="0"/>
              <a:t> to them likewise</a:t>
            </a:r>
            <a:r>
              <a:rPr lang="en-US" sz="4000" b="1" dirty="0" smtClean="0"/>
              <a:t>.</a:t>
            </a:r>
          </a:p>
          <a:p>
            <a:pPr algn="ctr"/>
            <a:endParaRPr lang="en-US" sz="4000" b="1" dirty="0"/>
          </a:p>
          <a:p>
            <a:pPr algn="ctr"/>
            <a:r>
              <a:rPr lang="en-US" sz="4000" b="1" dirty="0" smtClean="0"/>
              <a:t>THIS IS CALLED THE </a:t>
            </a:r>
            <a:r>
              <a:rPr lang="en-US" sz="4000" b="1" u="sng" spc="300" dirty="0" smtClean="0"/>
              <a:t>GOLDEN RULE!</a:t>
            </a:r>
            <a:endParaRPr lang="en-US" sz="4000" b="1" u="sng" spc="300" dirty="0"/>
          </a:p>
        </p:txBody>
      </p:sp>
      <p:sp>
        <p:nvSpPr>
          <p:cNvPr id="9" name="Rectangle 8"/>
          <p:cNvSpPr/>
          <p:nvPr/>
        </p:nvSpPr>
        <p:spPr>
          <a:xfrm>
            <a:off x="4572000" y="496835"/>
            <a:ext cx="5051896" cy="707886"/>
          </a:xfrm>
          <a:prstGeom prst="rect">
            <a:avLst/>
          </a:prstGeom>
          <a:noFill/>
        </p:spPr>
        <p:txBody>
          <a:bodyPr wrap="none" lIns="91440" tIns="45720" rIns="91440" bIns="45720">
            <a:spAutoFit/>
          </a:bodyPr>
          <a:lstStyle/>
          <a:p>
            <a:pPr algn="ctr"/>
            <a:r>
              <a:rPr lang="en-US" sz="4000" b="1" cap="none" spc="50" dirty="0" smtClean="0">
                <a:ln w="0">
                  <a:solidFill>
                    <a:schemeClr val="bg1"/>
                  </a:solidFill>
                </a:ln>
                <a:solidFill>
                  <a:schemeClr val="bg1"/>
                </a:solidFill>
                <a:effectLst>
                  <a:innerShdw blurRad="63500" dist="50800" dir="13500000">
                    <a:srgbClr val="000000">
                      <a:alpha val="50000"/>
                    </a:srgbClr>
                  </a:innerShdw>
                </a:effectLst>
              </a:rPr>
              <a:t>Luke 6:27</a:t>
            </a:r>
            <a:r>
              <a:rPr lang="en-US" sz="3200" b="1" cap="none" spc="50" dirty="0" smtClean="0">
                <a:ln w="0">
                  <a:solidFill>
                    <a:schemeClr val="bg1"/>
                  </a:solidFill>
                </a:ln>
                <a:solidFill>
                  <a:schemeClr val="bg1"/>
                </a:solidFill>
                <a:effectLst>
                  <a:innerShdw blurRad="63500" dist="50800" dir="13500000">
                    <a:srgbClr val="000000">
                      <a:alpha val="50000"/>
                    </a:srgbClr>
                  </a:innerShdw>
                </a:effectLst>
              </a:rPr>
              <a:t>a</a:t>
            </a:r>
            <a:r>
              <a:rPr lang="en-US" sz="4000" b="1" cap="none" spc="50" dirty="0" smtClean="0">
                <a:ln w="0">
                  <a:solidFill>
                    <a:schemeClr val="bg1"/>
                  </a:solidFill>
                </a:ln>
                <a:solidFill>
                  <a:schemeClr val="bg1"/>
                </a:solidFill>
                <a:effectLst>
                  <a:innerShdw blurRad="63500" dist="50800" dir="13500000">
                    <a:srgbClr val="000000">
                      <a:alpha val="50000"/>
                    </a:srgbClr>
                  </a:innerShdw>
                </a:effectLst>
              </a:rPr>
              <a:t> and vs. 31</a:t>
            </a:r>
            <a:r>
              <a:rPr lang="en-US" sz="3200" b="1" cap="none" spc="50" dirty="0" smtClean="0">
                <a:ln w="0">
                  <a:solidFill>
                    <a:schemeClr val="bg1"/>
                  </a:solidFill>
                </a:ln>
                <a:solidFill>
                  <a:schemeClr val="bg1"/>
                </a:solidFill>
                <a:effectLst>
                  <a:innerShdw blurRad="63500" dist="50800" dir="13500000">
                    <a:srgbClr val="000000">
                      <a:alpha val="50000"/>
                    </a:srgbClr>
                  </a:innerShdw>
                </a:effectLst>
              </a:rPr>
              <a:t>a</a:t>
            </a:r>
            <a:endParaRPr lang="en-US" sz="3200" b="1" cap="none" spc="50" dirty="0">
              <a:ln w="0">
                <a:solidFill>
                  <a:schemeClr val="bg1"/>
                </a:solidFill>
              </a:ln>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773252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8066"/>
          <a:stretch/>
        </p:blipFill>
        <p:spPr>
          <a:xfrm>
            <a:off x="0" y="4105469"/>
            <a:ext cx="12192000" cy="2752531"/>
          </a:xfrm>
          <a:prstGeom prst="rect">
            <a:avLst/>
          </a:prstGeom>
        </p:spPr>
      </p:pic>
      <p:sp>
        <p:nvSpPr>
          <p:cNvPr id="3" name="TextBox 2"/>
          <p:cNvSpPr txBox="1"/>
          <p:nvPr/>
        </p:nvSpPr>
        <p:spPr>
          <a:xfrm>
            <a:off x="0" y="205273"/>
            <a:ext cx="12192000" cy="3785652"/>
          </a:xfrm>
          <a:prstGeom prst="rect">
            <a:avLst/>
          </a:prstGeom>
          <a:noFill/>
        </p:spPr>
        <p:txBody>
          <a:bodyPr wrap="square" rtlCol="0">
            <a:spAutoFit/>
          </a:bodyPr>
          <a:lstStyle/>
          <a:p>
            <a:pPr algn="ctr"/>
            <a:r>
              <a:rPr lang="en-US" sz="4000" baseline="30000" dirty="0"/>
              <a:t>34</a:t>
            </a:r>
            <a:r>
              <a:rPr lang="en-US" sz="4000" dirty="0"/>
              <a:t> And if you </a:t>
            </a:r>
            <a:r>
              <a:rPr lang="en-US" sz="4000" b="1" u="sng" dirty="0"/>
              <a:t>lend</a:t>
            </a:r>
            <a:r>
              <a:rPr lang="en-US" sz="4000" dirty="0"/>
              <a:t> </a:t>
            </a:r>
            <a:r>
              <a:rPr lang="en-US" sz="4000" i="1" dirty="0"/>
              <a:t>to those</a:t>
            </a:r>
            <a:r>
              <a:rPr lang="en-US" sz="4000" dirty="0"/>
              <a:t> from whom you hope to receive back, what credit is that to you? For even </a:t>
            </a:r>
            <a:r>
              <a:rPr lang="en-US" sz="4000" b="1" dirty="0"/>
              <a:t>sinners</a:t>
            </a:r>
            <a:r>
              <a:rPr lang="en-US" sz="4000" dirty="0"/>
              <a:t> lend to sinners to receive as much back. </a:t>
            </a:r>
            <a:r>
              <a:rPr lang="en-US" sz="4000" baseline="30000" dirty="0"/>
              <a:t>35</a:t>
            </a:r>
            <a:r>
              <a:rPr lang="en-US" sz="4000" dirty="0"/>
              <a:t> </a:t>
            </a:r>
            <a:r>
              <a:rPr lang="en-US" sz="4000" u="sng" dirty="0"/>
              <a:t>But </a:t>
            </a:r>
            <a:r>
              <a:rPr lang="en-US" sz="4000" b="1" u="sng" dirty="0"/>
              <a:t>love your enemies</a:t>
            </a:r>
            <a:r>
              <a:rPr lang="en-US" sz="4000" dirty="0"/>
              <a:t>, </a:t>
            </a:r>
            <a:r>
              <a:rPr lang="en-US" sz="4000" b="1" u="sng" dirty="0"/>
              <a:t>do good</a:t>
            </a:r>
            <a:r>
              <a:rPr lang="en-US" sz="4000" b="1" dirty="0"/>
              <a:t>, and </a:t>
            </a:r>
            <a:r>
              <a:rPr lang="en-US" sz="4000" b="1" u="sng" dirty="0"/>
              <a:t>lend</a:t>
            </a:r>
            <a:r>
              <a:rPr lang="en-US" sz="4000" b="1" dirty="0"/>
              <a:t>,</a:t>
            </a:r>
            <a:r>
              <a:rPr lang="en-US" sz="4000" dirty="0"/>
              <a:t> </a:t>
            </a:r>
            <a:r>
              <a:rPr lang="en-US" sz="4000" u="sng" dirty="0"/>
              <a:t>hoping for nothing in return</a:t>
            </a:r>
            <a:r>
              <a:rPr lang="en-US" sz="4000" dirty="0"/>
              <a:t>; and </a:t>
            </a:r>
            <a:r>
              <a:rPr lang="en-US" sz="4000" b="1" u="sng" dirty="0"/>
              <a:t>your reward will be great</a:t>
            </a:r>
            <a:r>
              <a:rPr lang="en-US" sz="4000" dirty="0"/>
              <a:t>, and you will be children of the Most High. For He is </a:t>
            </a:r>
            <a:r>
              <a:rPr lang="en-US" sz="4000" b="1" u="sng" dirty="0"/>
              <a:t>kind</a:t>
            </a:r>
            <a:r>
              <a:rPr lang="en-US" sz="4000" b="1" dirty="0"/>
              <a:t> </a:t>
            </a:r>
            <a:r>
              <a:rPr lang="en-US" sz="4000" dirty="0"/>
              <a:t>to the unthankful and evil. </a:t>
            </a:r>
            <a:endParaRPr lang="en-US" sz="4000" dirty="0"/>
          </a:p>
        </p:txBody>
      </p:sp>
      <p:sp>
        <p:nvSpPr>
          <p:cNvPr id="4" name="TextBox 3"/>
          <p:cNvSpPr txBox="1"/>
          <p:nvPr/>
        </p:nvSpPr>
        <p:spPr>
          <a:xfrm>
            <a:off x="0" y="6419459"/>
            <a:ext cx="12192000" cy="707886"/>
          </a:xfrm>
          <a:prstGeom prst="rect">
            <a:avLst/>
          </a:prstGeom>
          <a:noFill/>
        </p:spPr>
        <p:txBody>
          <a:bodyPr wrap="square" rtlCol="0">
            <a:spAutoFit/>
          </a:bodyPr>
          <a:lstStyle/>
          <a:p>
            <a:pPr algn="ctr"/>
            <a:r>
              <a:rPr lang="en-US" sz="4400" b="1" baseline="30000" dirty="0">
                <a:solidFill>
                  <a:schemeClr val="bg1"/>
                </a:solidFill>
              </a:rPr>
              <a:t>Luke 6:27-38 </a:t>
            </a:r>
            <a:r>
              <a:rPr lang="en-US" sz="4000" b="1" baseline="30000" dirty="0">
                <a:solidFill>
                  <a:schemeClr val="bg1"/>
                </a:solidFill>
              </a:rPr>
              <a:t>(NKJV)</a:t>
            </a:r>
            <a:r>
              <a:rPr lang="en-US" sz="4000" b="1"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1494721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8066"/>
          <a:stretch/>
        </p:blipFill>
        <p:spPr>
          <a:xfrm>
            <a:off x="0" y="4105469"/>
            <a:ext cx="12192000" cy="2752531"/>
          </a:xfrm>
          <a:prstGeom prst="rect">
            <a:avLst/>
          </a:prstGeom>
        </p:spPr>
      </p:pic>
      <p:sp>
        <p:nvSpPr>
          <p:cNvPr id="3" name="TextBox 2"/>
          <p:cNvSpPr txBox="1"/>
          <p:nvPr/>
        </p:nvSpPr>
        <p:spPr>
          <a:xfrm>
            <a:off x="0" y="0"/>
            <a:ext cx="12191999" cy="5016758"/>
          </a:xfrm>
          <a:prstGeom prst="rect">
            <a:avLst/>
          </a:prstGeom>
          <a:noFill/>
        </p:spPr>
        <p:txBody>
          <a:bodyPr wrap="square" rtlCol="0">
            <a:spAutoFit/>
          </a:bodyPr>
          <a:lstStyle/>
          <a:p>
            <a:pPr algn="ctr"/>
            <a:r>
              <a:rPr lang="en-US" sz="4000" baseline="30000" dirty="0" smtClean="0"/>
              <a:t>36</a:t>
            </a:r>
            <a:r>
              <a:rPr lang="en-US" sz="4000" dirty="0"/>
              <a:t> Therefore </a:t>
            </a:r>
            <a:r>
              <a:rPr lang="en-US" sz="4000" b="1" dirty="0"/>
              <a:t>be merciful</a:t>
            </a:r>
            <a:r>
              <a:rPr lang="en-US" sz="4000" dirty="0"/>
              <a:t>, just as your Father also is </a:t>
            </a:r>
            <a:r>
              <a:rPr lang="en-US" sz="4000" b="1" u="sng" dirty="0"/>
              <a:t>merciful</a:t>
            </a:r>
            <a:r>
              <a:rPr lang="en-US" sz="4000" dirty="0"/>
              <a:t>. </a:t>
            </a:r>
            <a:r>
              <a:rPr lang="en-US" sz="4000" baseline="30000" dirty="0"/>
              <a:t>37</a:t>
            </a:r>
            <a:r>
              <a:rPr lang="en-US" sz="4000" dirty="0"/>
              <a:t> "</a:t>
            </a:r>
            <a:r>
              <a:rPr lang="en-US" sz="4000" b="1" u="sng" dirty="0"/>
              <a:t>Judge not</a:t>
            </a:r>
            <a:r>
              <a:rPr lang="en-US" sz="4000" dirty="0"/>
              <a:t>, and you shall not be judged. </a:t>
            </a:r>
            <a:r>
              <a:rPr lang="en-US" sz="4000" b="1" u="sng" dirty="0"/>
              <a:t>Condemn not</a:t>
            </a:r>
            <a:r>
              <a:rPr lang="en-US" sz="4000" dirty="0"/>
              <a:t>, and you shall not be condemned. </a:t>
            </a:r>
            <a:r>
              <a:rPr lang="en-US" sz="4000" b="1" u="sng" dirty="0"/>
              <a:t>Forgive</a:t>
            </a:r>
            <a:r>
              <a:rPr lang="en-US" sz="4000" dirty="0"/>
              <a:t>, and you will be forgiven. </a:t>
            </a:r>
            <a:r>
              <a:rPr lang="en-US" sz="4000" baseline="30000" dirty="0"/>
              <a:t>38</a:t>
            </a:r>
            <a:r>
              <a:rPr lang="en-US" sz="4000" dirty="0"/>
              <a:t> </a:t>
            </a:r>
            <a:r>
              <a:rPr lang="en-US" sz="4000" b="1" u="sng" dirty="0"/>
              <a:t>give</a:t>
            </a:r>
            <a:r>
              <a:rPr lang="en-US" sz="4000" dirty="0"/>
              <a:t>, and </a:t>
            </a:r>
            <a:r>
              <a:rPr lang="en-US" sz="4000" b="1" dirty="0"/>
              <a:t>it will be given to you</a:t>
            </a:r>
            <a:r>
              <a:rPr lang="en-US" sz="4000" dirty="0"/>
              <a:t>: good measure, pressed down, shaken together, and running over will be put into your bosom. </a:t>
            </a:r>
            <a:r>
              <a:rPr lang="en-US" sz="4000" b="1" dirty="0"/>
              <a:t>For with the same measure that you use, it will be measured back to you."</a:t>
            </a:r>
            <a:endParaRPr lang="en-US" sz="4000" dirty="0"/>
          </a:p>
        </p:txBody>
      </p:sp>
      <p:sp>
        <p:nvSpPr>
          <p:cNvPr id="4" name="TextBox 3"/>
          <p:cNvSpPr txBox="1"/>
          <p:nvPr/>
        </p:nvSpPr>
        <p:spPr>
          <a:xfrm>
            <a:off x="0" y="6419459"/>
            <a:ext cx="12192000" cy="707886"/>
          </a:xfrm>
          <a:prstGeom prst="rect">
            <a:avLst/>
          </a:prstGeom>
          <a:noFill/>
        </p:spPr>
        <p:txBody>
          <a:bodyPr wrap="square" rtlCol="0">
            <a:spAutoFit/>
          </a:bodyPr>
          <a:lstStyle/>
          <a:p>
            <a:pPr algn="ctr"/>
            <a:r>
              <a:rPr lang="en-US" sz="4400" b="1" baseline="30000" dirty="0">
                <a:solidFill>
                  <a:schemeClr val="bg1"/>
                </a:solidFill>
              </a:rPr>
              <a:t>Luke 6:27-38 </a:t>
            </a:r>
            <a:r>
              <a:rPr lang="en-US" sz="4000" b="1" baseline="30000" dirty="0">
                <a:solidFill>
                  <a:schemeClr val="bg1"/>
                </a:solidFill>
              </a:rPr>
              <a:t>(NKJV)</a:t>
            </a:r>
            <a:r>
              <a:rPr lang="en-US" sz="4000" b="1"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529544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ble HD Wallpapers - Top Free Bible HD Backgrounds - WallpaperA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95"/>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274" y="1555101"/>
            <a:ext cx="11793894" cy="1754326"/>
          </a:xfrm>
          <a:prstGeom prst="rect">
            <a:avLst/>
          </a:prstGeom>
          <a:noFill/>
        </p:spPr>
        <p:txBody>
          <a:bodyPr wrap="square" rtlCol="0">
            <a:spAutoFit/>
          </a:bodyPr>
          <a:lstStyle/>
          <a:p>
            <a:pPr algn="ctr"/>
            <a:r>
              <a:rPr lang="en-US" sz="5400" b="1" dirty="0" smtClean="0">
                <a:solidFill>
                  <a:schemeClr val="bg1"/>
                </a:solidFill>
              </a:rPr>
              <a:t>Give</a:t>
            </a:r>
            <a:r>
              <a:rPr lang="en-US" sz="5400" b="1" dirty="0">
                <a:solidFill>
                  <a:schemeClr val="bg1"/>
                </a:solidFill>
              </a:rPr>
              <a:t>, and it will be </a:t>
            </a:r>
            <a:endParaRPr lang="en-US" sz="5400" b="1" dirty="0" smtClean="0">
              <a:solidFill>
                <a:schemeClr val="bg1"/>
              </a:solidFill>
            </a:endParaRPr>
          </a:p>
          <a:p>
            <a:pPr algn="ctr"/>
            <a:r>
              <a:rPr lang="en-US" sz="5400" b="1" spc="600" dirty="0" smtClean="0">
                <a:solidFill>
                  <a:schemeClr val="bg1"/>
                </a:solidFill>
              </a:rPr>
              <a:t> </a:t>
            </a:r>
            <a:r>
              <a:rPr lang="en-US" sz="5400" b="1" u="sng" spc="300" dirty="0" smtClean="0">
                <a:solidFill>
                  <a:schemeClr val="bg1"/>
                </a:solidFill>
              </a:rPr>
              <a:t>given  to  you</a:t>
            </a:r>
            <a:r>
              <a:rPr lang="en-US" sz="5400" b="1" spc="300" dirty="0" smtClean="0">
                <a:solidFill>
                  <a:schemeClr val="bg1"/>
                </a:solidFill>
              </a:rPr>
              <a:t>!</a:t>
            </a:r>
            <a:endParaRPr lang="en-US" sz="5400" b="1" spc="300" dirty="0">
              <a:solidFill>
                <a:schemeClr val="bg1"/>
              </a:solidFill>
            </a:endParaRPr>
          </a:p>
        </p:txBody>
      </p:sp>
      <p:sp>
        <p:nvSpPr>
          <p:cNvPr id="5" name="Rectangle 4"/>
          <p:cNvSpPr/>
          <p:nvPr/>
        </p:nvSpPr>
        <p:spPr>
          <a:xfrm>
            <a:off x="4431580" y="612519"/>
            <a:ext cx="3341299" cy="923330"/>
          </a:xfrm>
          <a:prstGeom prst="rect">
            <a:avLst/>
          </a:prstGeom>
          <a:noFill/>
        </p:spPr>
        <p:txBody>
          <a:bodyPr wrap="none" lIns="91440" tIns="45720" rIns="91440" bIns="45720">
            <a:spAutoFit/>
          </a:bodyPr>
          <a:lstStyle/>
          <a:p>
            <a:pPr algn="ctr"/>
            <a:r>
              <a:rPr lang="en-US" sz="5400" cap="none" spc="50" dirty="0" smtClean="0">
                <a:ln w="0">
                  <a:solidFill>
                    <a:schemeClr val="bg1"/>
                  </a:solidFill>
                </a:ln>
                <a:solidFill>
                  <a:schemeClr val="bg1"/>
                </a:solidFill>
                <a:effectLst>
                  <a:innerShdw blurRad="63500" dist="50800" dir="13500000">
                    <a:srgbClr val="000000">
                      <a:alpha val="50000"/>
                    </a:srgbClr>
                  </a:innerShdw>
                </a:effectLst>
              </a:rPr>
              <a:t>Luke 6:38 </a:t>
            </a:r>
            <a:r>
              <a:rPr lang="en-US" sz="3200" cap="none" spc="50" dirty="0" smtClean="0">
                <a:ln w="0">
                  <a:solidFill>
                    <a:schemeClr val="bg1"/>
                  </a:solidFill>
                </a:ln>
                <a:solidFill>
                  <a:schemeClr val="bg1"/>
                </a:solidFill>
                <a:effectLst>
                  <a:innerShdw blurRad="63500" dist="50800" dir="13500000">
                    <a:srgbClr val="000000">
                      <a:alpha val="50000"/>
                    </a:srgbClr>
                  </a:innerShdw>
                </a:effectLst>
              </a:rPr>
              <a:t>a</a:t>
            </a:r>
            <a:endParaRPr lang="en-US" sz="3200" cap="none" spc="50" dirty="0">
              <a:ln w="0">
                <a:solidFill>
                  <a:schemeClr val="bg1"/>
                </a:solidFill>
              </a:ln>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745360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ble HD Wallpapers - Top Free Bible HD Backgrounds - WallpaperA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95"/>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274" y="864640"/>
            <a:ext cx="11793894" cy="5016758"/>
          </a:xfrm>
          <a:prstGeom prst="rect">
            <a:avLst/>
          </a:prstGeom>
          <a:noFill/>
        </p:spPr>
        <p:txBody>
          <a:bodyPr wrap="square" rtlCol="0">
            <a:spAutoFit/>
          </a:bodyPr>
          <a:lstStyle/>
          <a:p>
            <a:pPr algn="ctr"/>
            <a:r>
              <a:rPr lang="en-US" sz="4000" b="1" baseline="30000" dirty="0">
                <a:solidFill>
                  <a:schemeClr val="bg1"/>
                </a:solidFill>
              </a:rPr>
              <a:t>5</a:t>
            </a:r>
            <a:r>
              <a:rPr lang="en-US" sz="4000" b="1" dirty="0">
                <a:solidFill>
                  <a:schemeClr val="bg1"/>
                </a:solidFill>
              </a:rPr>
              <a:t> “I am the vine; you are the branches. Those who remain in me, and I in them, </a:t>
            </a:r>
            <a:r>
              <a:rPr lang="en-US" sz="4000" b="1" u="sng" dirty="0">
                <a:solidFill>
                  <a:schemeClr val="bg1"/>
                </a:solidFill>
              </a:rPr>
              <a:t>will produce much fruit</a:t>
            </a:r>
            <a:r>
              <a:rPr lang="en-US" sz="4000" b="1" dirty="0">
                <a:solidFill>
                  <a:schemeClr val="bg1"/>
                </a:solidFill>
              </a:rPr>
              <a:t>. For apart from me you can do nothing. </a:t>
            </a:r>
            <a:r>
              <a:rPr lang="en-US" sz="4000" b="1" baseline="30000" dirty="0">
                <a:solidFill>
                  <a:schemeClr val="bg1"/>
                </a:solidFill>
              </a:rPr>
              <a:t>6</a:t>
            </a:r>
            <a:r>
              <a:rPr lang="en-US" sz="4000" b="1" dirty="0">
                <a:solidFill>
                  <a:schemeClr val="bg1"/>
                </a:solidFill>
              </a:rPr>
              <a:t> Anyone who does not remain in me is thrown away like a useless branch and withers. Such branches are gathered into a pile to be burned. </a:t>
            </a:r>
            <a:r>
              <a:rPr lang="en-US" sz="4000" b="1" baseline="30000" dirty="0">
                <a:solidFill>
                  <a:schemeClr val="bg1"/>
                </a:solidFill>
              </a:rPr>
              <a:t>7</a:t>
            </a:r>
            <a:r>
              <a:rPr lang="en-US" sz="4000" dirty="0">
                <a:solidFill>
                  <a:schemeClr val="bg1"/>
                </a:solidFill>
              </a:rPr>
              <a:t> </a:t>
            </a:r>
            <a:r>
              <a:rPr lang="en-US" sz="4000" b="1" dirty="0">
                <a:solidFill>
                  <a:schemeClr val="bg1"/>
                </a:solidFill>
              </a:rPr>
              <a:t>But if you remain in me and my words remain in you, you may ask for anything you want, and it will be granted!</a:t>
            </a:r>
            <a:r>
              <a:rPr lang="en-US" sz="4000" dirty="0">
                <a:solidFill>
                  <a:schemeClr val="bg1"/>
                </a:solidFill>
              </a:rPr>
              <a:t> </a:t>
            </a:r>
          </a:p>
        </p:txBody>
      </p:sp>
      <p:sp>
        <p:nvSpPr>
          <p:cNvPr id="5" name="Rectangle 4"/>
          <p:cNvSpPr/>
          <p:nvPr/>
        </p:nvSpPr>
        <p:spPr>
          <a:xfrm>
            <a:off x="4490432" y="34023"/>
            <a:ext cx="3211135" cy="769441"/>
          </a:xfrm>
          <a:prstGeom prst="rect">
            <a:avLst/>
          </a:prstGeom>
          <a:noFill/>
        </p:spPr>
        <p:txBody>
          <a:bodyPr wrap="none" lIns="91440" tIns="45720" rIns="91440" bIns="45720">
            <a:spAutoFit/>
          </a:bodyPr>
          <a:lstStyle/>
          <a:p>
            <a:pPr algn="ctr"/>
            <a:r>
              <a:rPr lang="en-US" sz="4400" cap="none" spc="50" dirty="0" smtClean="0">
                <a:ln w="0">
                  <a:solidFill>
                    <a:schemeClr val="bg1"/>
                  </a:solidFill>
                </a:ln>
                <a:solidFill>
                  <a:schemeClr val="bg1"/>
                </a:solidFill>
                <a:effectLst>
                  <a:innerShdw blurRad="63500" dist="50800" dir="13500000">
                    <a:srgbClr val="000000">
                      <a:alpha val="50000"/>
                    </a:srgbClr>
                  </a:innerShdw>
                </a:effectLst>
              </a:rPr>
              <a:t>John 15:5-14</a:t>
            </a:r>
            <a:endParaRPr lang="en-US" sz="4400" cap="none" spc="50" dirty="0">
              <a:ln w="0">
                <a:solidFill>
                  <a:schemeClr val="bg1"/>
                </a:solidFill>
              </a:ln>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85888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ble HD Wallpapers - Top Free Bible HD Backgrounds - WallpaperA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95"/>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274" y="1144555"/>
            <a:ext cx="11793894" cy="3785652"/>
          </a:xfrm>
          <a:prstGeom prst="rect">
            <a:avLst/>
          </a:prstGeom>
          <a:noFill/>
        </p:spPr>
        <p:txBody>
          <a:bodyPr wrap="square" rtlCol="0">
            <a:spAutoFit/>
          </a:bodyPr>
          <a:lstStyle/>
          <a:p>
            <a:pPr algn="ctr"/>
            <a:r>
              <a:rPr lang="en-US" sz="4000" b="1" baseline="30000" dirty="0" smtClean="0">
                <a:solidFill>
                  <a:schemeClr val="bg1"/>
                </a:solidFill>
              </a:rPr>
              <a:t>8</a:t>
            </a:r>
            <a:r>
              <a:rPr lang="en-US" sz="4000" b="1" dirty="0">
                <a:solidFill>
                  <a:schemeClr val="bg1"/>
                </a:solidFill>
              </a:rPr>
              <a:t> </a:t>
            </a:r>
            <a:r>
              <a:rPr lang="en-US" sz="4000" b="1" u="sng" dirty="0">
                <a:solidFill>
                  <a:schemeClr val="bg1"/>
                </a:solidFill>
              </a:rPr>
              <a:t>When you produce much fruit, you are my true disciples</a:t>
            </a:r>
            <a:r>
              <a:rPr lang="en-US" sz="4000" b="1" dirty="0">
                <a:solidFill>
                  <a:schemeClr val="bg1"/>
                </a:solidFill>
              </a:rPr>
              <a:t>. This brings great glory to my Father. </a:t>
            </a:r>
            <a:r>
              <a:rPr lang="en-US" sz="4000" b="1" baseline="30000" dirty="0">
                <a:solidFill>
                  <a:schemeClr val="bg1"/>
                </a:solidFill>
              </a:rPr>
              <a:t>9</a:t>
            </a:r>
            <a:r>
              <a:rPr lang="en-US" sz="4000" b="1" dirty="0">
                <a:solidFill>
                  <a:schemeClr val="bg1"/>
                </a:solidFill>
              </a:rPr>
              <a:t> “I have loved you even as the Father has loved me. Remain in my love. </a:t>
            </a:r>
            <a:r>
              <a:rPr lang="en-US" sz="4000" b="1" baseline="30000" dirty="0">
                <a:solidFill>
                  <a:schemeClr val="bg1"/>
                </a:solidFill>
              </a:rPr>
              <a:t>10</a:t>
            </a:r>
            <a:r>
              <a:rPr lang="en-US" sz="4000" b="1" dirty="0">
                <a:solidFill>
                  <a:schemeClr val="bg1"/>
                </a:solidFill>
              </a:rPr>
              <a:t> When you obey my commandments, you remain in my love, just as I obey my Father’s commandments and remain in his love. </a:t>
            </a:r>
          </a:p>
        </p:txBody>
      </p:sp>
      <p:sp>
        <p:nvSpPr>
          <p:cNvPr id="5" name="Rectangle 4"/>
          <p:cNvSpPr/>
          <p:nvPr/>
        </p:nvSpPr>
        <p:spPr>
          <a:xfrm>
            <a:off x="4153000" y="108667"/>
            <a:ext cx="3886000" cy="923330"/>
          </a:xfrm>
          <a:prstGeom prst="rect">
            <a:avLst/>
          </a:prstGeom>
          <a:noFill/>
        </p:spPr>
        <p:txBody>
          <a:bodyPr wrap="none" lIns="91440" tIns="45720" rIns="91440" bIns="45720">
            <a:spAutoFit/>
          </a:bodyPr>
          <a:lstStyle/>
          <a:p>
            <a:pPr algn="ctr"/>
            <a:r>
              <a:rPr lang="en-US" sz="5400" cap="none" spc="50" dirty="0" smtClean="0">
                <a:ln w="0">
                  <a:solidFill>
                    <a:schemeClr val="bg1"/>
                  </a:solidFill>
                </a:ln>
                <a:solidFill>
                  <a:schemeClr val="bg1"/>
                </a:solidFill>
                <a:effectLst>
                  <a:innerShdw blurRad="63500" dist="50800" dir="13500000">
                    <a:srgbClr val="000000">
                      <a:alpha val="50000"/>
                    </a:srgbClr>
                  </a:innerShdw>
                </a:effectLst>
              </a:rPr>
              <a:t>John 15:5-14</a:t>
            </a:r>
            <a:endParaRPr lang="en-US" sz="3200" cap="none" spc="50" dirty="0">
              <a:ln w="0">
                <a:solidFill>
                  <a:schemeClr val="bg1"/>
                </a:solidFill>
              </a:ln>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498462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ble HD Wallpapers - Top Free Bible HD Backgrounds - WallpaperA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95"/>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274" y="1051250"/>
            <a:ext cx="11793894" cy="3785652"/>
          </a:xfrm>
          <a:prstGeom prst="rect">
            <a:avLst/>
          </a:prstGeom>
          <a:noFill/>
        </p:spPr>
        <p:txBody>
          <a:bodyPr wrap="square" rtlCol="0">
            <a:spAutoFit/>
          </a:bodyPr>
          <a:lstStyle/>
          <a:p>
            <a:pPr algn="ctr"/>
            <a:r>
              <a:rPr lang="en-US" sz="4000" b="1" baseline="30000" dirty="0" smtClean="0">
                <a:solidFill>
                  <a:schemeClr val="bg1"/>
                </a:solidFill>
              </a:rPr>
              <a:t>11</a:t>
            </a:r>
            <a:r>
              <a:rPr lang="en-US" sz="4000" b="1" dirty="0" smtClean="0">
                <a:solidFill>
                  <a:schemeClr val="bg1"/>
                </a:solidFill>
              </a:rPr>
              <a:t> I have told you these things so that you will be filled with my joy. Yes, your joy will overflow! </a:t>
            </a:r>
            <a:r>
              <a:rPr lang="en-US" sz="4000" b="1" baseline="30000" dirty="0" smtClean="0">
                <a:solidFill>
                  <a:schemeClr val="bg1"/>
                </a:solidFill>
              </a:rPr>
              <a:t>12</a:t>
            </a:r>
            <a:r>
              <a:rPr lang="en-US" sz="4000" b="1" dirty="0">
                <a:solidFill>
                  <a:schemeClr val="bg1"/>
                </a:solidFill>
              </a:rPr>
              <a:t> This is my commandment: Love each other in the same way I have loved you. </a:t>
            </a:r>
            <a:r>
              <a:rPr lang="en-US" sz="4000" b="1" baseline="30000" dirty="0">
                <a:solidFill>
                  <a:schemeClr val="bg1"/>
                </a:solidFill>
              </a:rPr>
              <a:t>13</a:t>
            </a:r>
            <a:r>
              <a:rPr lang="en-US" sz="4000" b="1" dirty="0">
                <a:solidFill>
                  <a:schemeClr val="bg1"/>
                </a:solidFill>
              </a:rPr>
              <a:t> There is no greater love than to lay down one’s life for one’s friends. </a:t>
            </a:r>
            <a:r>
              <a:rPr lang="en-US" sz="4000" b="1" baseline="30000" dirty="0">
                <a:solidFill>
                  <a:schemeClr val="bg1"/>
                </a:solidFill>
              </a:rPr>
              <a:t>14</a:t>
            </a:r>
            <a:r>
              <a:rPr lang="en-US" sz="4000" b="1" dirty="0">
                <a:solidFill>
                  <a:schemeClr val="bg1"/>
                </a:solidFill>
              </a:rPr>
              <a:t> </a:t>
            </a:r>
            <a:r>
              <a:rPr lang="en-US" sz="4000" b="1" u="sng" dirty="0">
                <a:solidFill>
                  <a:schemeClr val="bg1"/>
                </a:solidFill>
              </a:rPr>
              <a:t>You are my friends if you do what I command</a:t>
            </a:r>
            <a:r>
              <a:rPr lang="en-US" sz="4000" b="1" dirty="0">
                <a:solidFill>
                  <a:schemeClr val="bg1"/>
                </a:solidFill>
              </a:rPr>
              <a:t>. </a:t>
            </a:r>
          </a:p>
        </p:txBody>
      </p:sp>
      <p:sp>
        <p:nvSpPr>
          <p:cNvPr id="5" name="Rectangle 4"/>
          <p:cNvSpPr/>
          <p:nvPr/>
        </p:nvSpPr>
        <p:spPr>
          <a:xfrm>
            <a:off x="4153000" y="108667"/>
            <a:ext cx="3886000" cy="923330"/>
          </a:xfrm>
          <a:prstGeom prst="rect">
            <a:avLst/>
          </a:prstGeom>
          <a:noFill/>
        </p:spPr>
        <p:txBody>
          <a:bodyPr wrap="none" lIns="91440" tIns="45720" rIns="91440" bIns="45720">
            <a:spAutoFit/>
          </a:bodyPr>
          <a:lstStyle/>
          <a:p>
            <a:pPr algn="ctr"/>
            <a:r>
              <a:rPr lang="en-US" sz="5400" cap="none" spc="50" dirty="0" smtClean="0">
                <a:ln w="0">
                  <a:solidFill>
                    <a:schemeClr val="bg1"/>
                  </a:solidFill>
                </a:ln>
                <a:solidFill>
                  <a:schemeClr val="bg1"/>
                </a:solidFill>
                <a:effectLst>
                  <a:innerShdw blurRad="63500" dist="50800" dir="13500000">
                    <a:srgbClr val="000000">
                      <a:alpha val="50000"/>
                    </a:srgbClr>
                  </a:innerShdw>
                </a:effectLst>
              </a:rPr>
              <a:t>John 15:5-14</a:t>
            </a:r>
            <a:endParaRPr lang="en-US" sz="3200" cap="none" spc="50" dirty="0">
              <a:ln w="0">
                <a:solidFill>
                  <a:schemeClr val="bg1"/>
                </a:solidFill>
              </a:ln>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602202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3520"/>
            <a:ext cx="10058400" cy="5364480"/>
          </a:xfrm>
          <a:prstGeom prst="rect">
            <a:avLst/>
          </a:prstGeom>
        </p:spPr>
      </p:pic>
      <p:sp>
        <p:nvSpPr>
          <p:cNvPr id="4" name="TextBox 3"/>
          <p:cNvSpPr txBox="1"/>
          <p:nvPr/>
        </p:nvSpPr>
        <p:spPr>
          <a:xfrm>
            <a:off x="3041780" y="55983"/>
            <a:ext cx="8938726" cy="6463308"/>
          </a:xfrm>
          <a:prstGeom prst="rect">
            <a:avLst/>
          </a:prstGeom>
          <a:noFill/>
        </p:spPr>
        <p:txBody>
          <a:bodyPr wrap="square" rtlCol="0">
            <a:spAutoFit/>
          </a:bodyPr>
          <a:lstStyle/>
          <a:p>
            <a:pPr algn="r"/>
            <a:r>
              <a:rPr lang="en-US" sz="4400" dirty="0">
                <a:solidFill>
                  <a:schemeClr val="bg1"/>
                </a:solidFill>
              </a:rPr>
              <a:t>“Don’t try to live the way you should in your own strength. Instead</a:t>
            </a:r>
            <a:r>
              <a:rPr lang="en-US" sz="4400" dirty="0" smtClean="0">
                <a:solidFill>
                  <a:schemeClr val="bg1"/>
                </a:solidFill>
              </a:rPr>
              <a:t>, ask Christ</a:t>
            </a:r>
            <a:r>
              <a:rPr lang="en-US" sz="4400" dirty="0">
                <a:solidFill>
                  <a:schemeClr val="bg1"/>
                </a:solidFill>
              </a:rPr>
              <a:t> to come into your life to </a:t>
            </a:r>
            <a:endParaRPr lang="en-US" sz="4400" dirty="0" smtClean="0">
              <a:solidFill>
                <a:schemeClr val="bg1"/>
              </a:solidFill>
            </a:endParaRPr>
          </a:p>
          <a:p>
            <a:pPr algn="r"/>
            <a:r>
              <a:rPr lang="en-US" sz="4400" dirty="0" smtClean="0">
                <a:solidFill>
                  <a:schemeClr val="bg1"/>
                </a:solidFill>
              </a:rPr>
              <a:t>cleanse </a:t>
            </a:r>
            <a:r>
              <a:rPr lang="en-US" sz="4400" dirty="0">
                <a:solidFill>
                  <a:schemeClr val="bg1"/>
                </a:solidFill>
              </a:rPr>
              <a:t>you and save you. </a:t>
            </a:r>
            <a:r>
              <a:rPr lang="en-US" sz="4400" dirty="0" smtClean="0">
                <a:solidFill>
                  <a:schemeClr val="bg1"/>
                </a:solidFill>
              </a:rPr>
              <a:t>Then ask Him</a:t>
            </a:r>
            <a:r>
              <a:rPr lang="en-US" sz="4400" dirty="0">
                <a:solidFill>
                  <a:schemeClr val="bg1"/>
                </a:solidFill>
              </a:rPr>
              <a:t> to give you a new love for </a:t>
            </a:r>
            <a:endParaRPr lang="en-US" sz="4400" dirty="0" smtClean="0">
              <a:solidFill>
                <a:schemeClr val="bg1"/>
              </a:solidFill>
            </a:endParaRPr>
          </a:p>
          <a:p>
            <a:pPr algn="r"/>
            <a:r>
              <a:rPr lang="en-US" sz="4400" dirty="0" smtClean="0">
                <a:solidFill>
                  <a:schemeClr val="bg1"/>
                </a:solidFill>
              </a:rPr>
              <a:t>others</a:t>
            </a:r>
            <a:r>
              <a:rPr lang="en-US" sz="4400" dirty="0">
                <a:solidFill>
                  <a:schemeClr val="bg1"/>
                </a:solidFill>
              </a:rPr>
              <a:t>, and to help you treat them </a:t>
            </a:r>
            <a:endParaRPr lang="en-US" sz="4400" dirty="0" smtClean="0">
              <a:solidFill>
                <a:schemeClr val="bg1"/>
              </a:solidFill>
            </a:endParaRPr>
          </a:p>
          <a:p>
            <a:pPr algn="r"/>
            <a:r>
              <a:rPr lang="en-US" sz="4400" dirty="0" smtClean="0">
                <a:solidFill>
                  <a:schemeClr val="bg1"/>
                </a:solidFill>
              </a:rPr>
              <a:t>the </a:t>
            </a:r>
            <a:r>
              <a:rPr lang="en-US" sz="4400" dirty="0">
                <a:solidFill>
                  <a:schemeClr val="bg1"/>
                </a:solidFill>
              </a:rPr>
              <a:t>way you would want to be treated. How different our world would be if everyone did!”</a:t>
            </a:r>
          </a:p>
          <a:p>
            <a:endParaRPr lang="en-US" dirty="0"/>
          </a:p>
        </p:txBody>
      </p:sp>
      <p:pic>
        <p:nvPicPr>
          <p:cNvPr id="6" name="Picture 2" descr="Billy Graham quote: Each life is made up of mistakes and learning,  waiting..."/>
          <p:cNvPicPr>
            <a:picLocks noChangeAspect="1" noChangeArrowheads="1"/>
          </p:cNvPicPr>
          <p:nvPr/>
        </p:nvPicPr>
        <p:blipFill rotWithShape="1">
          <a:blip r:embed="rId3">
            <a:extLst>
              <a:ext uri="{28A0092B-C50C-407E-A947-70E740481C1C}">
                <a14:useLocalDpi xmlns:a14="http://schemas.microsoft.com/office/drawing/2010/main" val="0"/>
              </a:ext>
            </a:extLst>
          </a:blip>
          <a:srcRect l="57251" t="67893" r="22994" b="20781"/>
          <a:stretch/>
        </p:blipFill>
        <p:spPr bwMode="auto">
          <a:xfrm>
            <a:off x="9890449" y="6174058"/>
            <a:ext cx="2258009" cy="690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4218"/>
          <a:stretch/>
        </p:blipFill>
        <p:spPr>
          <a:xfrm>
            <a:off x="3135086" y="0"/>
            <a:ext cx="9056913" cy="6858000"/>
          </a:xfrm>
          <a:prstGeom prst="rect">
            <a:avLst/>
          </a:prstGeom>
        </p:spPr>
      </p:pic>
      <p:sp>
        <p:nvSpPr>
          <p:cNvPr id="4" name="Rectangle 3"/>
          <p:cNvSpPr/>
          <p:nvPr/>
        </p:nvSpPr>
        <p:spPr>
          <a:xfrm>
            <a:off x="1090954" y="2594108"/>
            <a:ext cx="1529586" cy="1661993"/>
          </a:xfrm>
          <a:prstGeom prst="rect">
            <a:avLst/>
          </a:prstGeom>
          <a:noFill/>
        </p:spPr>
        <p:txBody>
          <a:bodyPr wrap="none" lIns="91440" tIns="45720" rIns="91440" bIns="45720">
            <a:spAutoFit/>
          </a:bodyPr>
          <a:lstStyle/>
          <a:p>
            <a:pPr algn="ctr"/>
            <a:r>
              <a:rPr lang="en-US" sz="3400" b="1" cap="none" spc="50" dirty="0" smtClean="0">
                <a:ln w="0"/>
                <a:solidFill>
                  <a:schemeClr val="bg2"/>
                </a:solidFill>
                <a:effectLst>
                  <a:innerShdw blurRad="63500" dist="50800" dir="13500000">
                    <a:srgbClr val="000000">
                      <a:alpha val="50000"/>
                    </a:srgbClr>
                  </a:innerShdw>
                </a:effectLst>
              </a:rPr>
              <a:t>The</a:t>
            </a:r>
          </a:p>
          <a:p>
            <a:pPr algn="ctr"/>
            <a:r>
              <a:rPr lang="en-US" sz="3400" b="1" spc="50" dirty="0" smtClean="0">
                <a:ln w="0"/>
                <a:solidFill>
                  <a:schemeClr val="bg2"/>
                </a:solidFill>
                <a:effectLst>
                  <a:innerShdw blurRad="63500" dist="50800" dir="13500000">
                    <a:srgbClr val="000000">
                      <a:alpha val="50000"/>
                    </a:srgbClr>
                  </a:innerShdw>
                </a:effectLst>
              </a:rPr>
              <a:t>Golden</a:t>
            </a:r>
          </a:p>
          <a:p>
            <a:pPr algn="ctr"/>
            <a:r>
              <a:rPr lang="en-US" sz="3400" b="1" cap="none" spc="50" dirty="0" smtClean="0">
                <a:ln w="0"/>
                <a:solidFill>
                  <a:schemeClr val="bg2"/>
                </a:solidFill>
                <a:effectLst>
                  <a:innerShdw blurRad="63500" dist="50800" dir="13500000">
                    <a:srgbClr val="000000">
                      <a:alpha val="50000"/>
                    </a:srgbClr>
                  </a:innerShdw>
                </a:effectLst>
              </a:rPr>
              <a:t>Rule</a:t>
            </a:r>
            <a:endParaRPr lang="en-US" sz="3400" b="1" cap="none" spc="50" dirty="0">
              <a:ln w="0"/>
              <a:solidFill>
                <a:schemeClr val="bg2"/>
              </a:solidFill>
              <a:effectLst>
                <a:innerShdw blurRad="63500" dist="50800" dir="13500000">
                  <a:srgbClr val="000000">
                    <a:alpha val="50000"/>
                  </a:srgbClr>
                </a:innerShdw>
              </a:effectLst>
            </a:endParaRPr>
          </a:p>
        </p:txBody>
      </p:sp>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10604243" y="5810250"/>
            <a:ext cx="1587757" cy="1047750"/>
          </a:xfrm>
          <a:prstGeom prst="rect">
            <a:avLst/>
          </a:prstGeom>
        </p:spPr>
      </p:pic>
      <p:sp>
        <p:nvSpPr>
          <p:cNvPr id="6" name="TextBox 5"/>
          <p:cNvSpPr txBox="1"/>
          <p:nvPr/>
        </p:nvSpPr>
        <p:spPr>
          <a:xfrm>
            <a:off x="3399452" y="1903445"/>
            <a:ext cx="8490857" cy="3323987"/>
          </a:xfrm>
          <a:prstGeom prst="rect">
            <a:avLst/>
          </a:prstGeom>
          <a:noFill/>
        </p:spPr>
        <p:txBody>
          <a:bodyPr wrap="square" rtlCol="0">
            <a:spAutoFit/>
          </a:bodyPr>
          <a:lstStyle/>
          <a:p>
            <a:pPr algn="ctr"/>
            <a:r>
              <a:rPr lang="en-US" sz="4800" dirty="0"/>
              <a:t>We see that Jesus entered a world already </a:t>
            </a:r>
            <a:r>
              <a:rPr lang="en-US" sz="4800" u="sng" dirty="0"/>
              <a:t>divided</a:t>
            </a:r>
            <a:r>
              <a:rPr lang="en-US" sz="4800" dirty="0"/>
              <a:t> and He would contribute to the divide that already existed. </a:t>
            </a:r>
          </a:p>
          <a:p>
            <a:endParaRPr lang="en-US" dirty="0"/>
          </a:p>
        </p:txBody>
      </p:sp>
    </p:spTree>
    <p:extLst>
      <p:ext uri="{BB962C8B-B14F-4D97-AF65-F5344CB8AC3E}">
        <p14:creationId xmlns:p14="http://schemas.microsoft.com/office/powerpoint/2010/main" val="1631254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descr="Fruit of the Holy Spirit - Goodness - DABAR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110" y="0"/>
            <a:ext cx="102223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8833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00000"/>
        </a:solidFill>
        <a:effectLst/>
      </p:bgPr>
    </p:bg>
    <p:spTree>
      <p:nvGrpSpPr>
        <p:cNvPr id="1" name=""/>
        <p:cNvGrpSpPr/>
        <p:nvPr/>
      </p:nvGrpSpPr>
      <p:grpSpPr>
        <a:xfrm>
          <a:off x="0" y="0"/>
          <a:ext cx="0" cy="0"/>
          <a:chOff x="0" y="0"/>
          <a:chExt cx="0" cy="0"/>
        </a:xfrm>
      </p:grpSpPr>
      <p:pic>
        <p:nvPicPr>
          <p:cNvPr id="3074" name="Picture 2" descr="Morning Inspiration - IT IS IMPOSSIBLE TO PLEASE GOD WITHOUT FAITH! *  bzioninspi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7279"/>
            <a:ext cx="12192000" cy="545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891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4218"/>
          <a:stretch/>
        </p:blipFill>
        <p:spPr>
          <a:xfrm>
            <a:off x="3135086" y="0"/>
            <a:ext cx="9056913" cy="6858000"/>
          </a:xfrm>
          <a:prstGeom prst="rect">
            <a:avLst/>
          </a:prstGeom>
        </p:spPr>
      </p:pic>
      <p:sp>
        <p:nvSpPr>
          <p:cNvPr id="4" name="Rectangle 3"/>
          <p:cNvSpPr/>
          <p:nvPr/>
        </p:nvSpPr>
        <p:spPr>
          <a:xfrm>
            <a:off x="1090954" y="2594108"/>
            <a:ext cx="1529586" cy="1661993"/>
          </a:xfrm>
          <a:prstGeom prst="rect">
            <a:avLst/>
          </a:prstGeom>
          <a:noFill/>
        </p:spPr>
        <p:txBody>
          <a:bodyPr wrap="none" lIns="91440" tIns="45720" rIns="91440" bIns="45720">
            <a:spAutoFit/>
          </a:bodyPr>
          <a:lstStyle/>
          <a:p>
            <a:pPr algn="ctr"/>
            <a:r>
              <a:rPr lang="en-US" sz="3400" b="1" cap="none" spc="50" dirty="0" smtClean="0">
                <a:ln w="0"/>
                <a:solidFill>
                  <a:schemeClr val="bg2"/>
                </a:solidFill>
                <a:effectLst>
                  <a:innerShdw blurRad="63500" dist="50800" dir="13500000">
                    <a:srgbClr val="000000">
                      <a:alpha val="50000"/>
                    </a:srgbClr>
                  </a:innerShdw>
                </a:effectLst>
              </a:rPr>
              <a:t>The</a:t>
            </a:r>
          </a:p>
          <a:p>
            <a:pPr algn="ctr"/>
            <a:r>
              <a:rPr lang="en-US" sz="3400" b="1" spc="50" dirty="0" smtClean="0">
                <a:ln w="0"/>
                <a:solidFill>
                  <a:schemeClr val="bg2"/>
                </a:solidFill>
                <a:effectLst>
                  <a:innerShdw blurRad="63500" dist="50800" dir="13500000">
                    <a:srgbClr val="000000">
                      <a:alpha val="50000"/>
                    </a:srgbClr>
                  </a:innerShdw>
                </a:effectLst>
              </a:rPr>
              <a:t>Golden</a:t>
            </a:r>
          </a:p>
          <a:p>
            <a:pPr algn="ctr"/>
            <a:r>
              <a:rPr lang="en-US" sz="3400" b="1" cap="none" spc="50" dirty="0" smtClean="0">
                <a:ln w="0"/>
                <a:solidFill>
                  <a:schemeClr val="bg2"/>
                </a:solidFill>
                <a:effectLst>
                  <a:innerShdw blurRad="63500" dist="50800" dir="13500000">
                    <a:srgbClr val="000000">
                      <a:alpha val="50000"/>
                    </a:srgbClr>
                  </a:innerShdw>
                </a:effectLst>
              </a:rPr>
              <a:t>Rule</a:t>
            </a:r>
            <a:endParaRPr lang="en-US" sz="3400" b="1" cap="none" spc="50" dirty="0">
              <a:ln w="0"/>
              <a:solidFill>
                <a:schemeClr val="bg2"/>
              </a:solidFill>
              <a:effectLst>
                <a:innerShdw blurRad="63500" dist="50800" dir="13500000">
                  <a:srgbClr val="000000">
                    <a:alpha val="50000"/>
                  </a:srgbClr>
                </a:innerShdw>
              </a:effectLst>
            </a:endParaRPr>
          </a:p>
        </p:txBody>
      </p:sp>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10604243" y="5810250"/>
            <a:ext cx="1587757" cy="1047750"/>
          </a:xfrm>
          <a:prstGeom prst="rect">
            <a:avLst/>
          </a:prstGeom>
        </p:spPr>
      </p:pic>
      <p:sp>
        <p:nvSpPr>
          <p:cNvPr id="8" name="TextBox 7"/>
          <p:cNvSpPr txBox="1"/>
          <p:nvPr/>
        </p:nvSpPr>
        <p:spPr>
          <a:xfrm>
            <a:off x="2836506" y="1701556"/>
            <a:ext cx="9573208" cy="4401205"/>
          </a:xfrm>
          <a:prstGeom prst="rect">
            <a:avLst/>
          </a:prstGeom>
          <a:noFill/>
        </p:spPr>
        <p:txBody>
          <a:bodyPr wrap="square" rtlCol="0">
            <a:spAutoFit/>
          </a:bodyPr>
          <a:lstStyle/>
          <a:p>
            <a:pPr algn="ctr"/>
            <a:r>
              <a:rPr lang="en-US" sz="4000" b="1" dirty="0" smtClean="0"/>
              <a:t>The compassionate know that every </a:t>
            </a:r>
            <a:r>
              <a:rPr lang="en-US" sz="4000" b="1" u="sng" spc="300" dirty="0" smtClean="0"/>
              <a:t>heartbeat</a:t>
            </a:r>
            <a:r>
              <a:rPr lang="en-US" sz="4000" b="1" dirty="0" smtClean="0"/>
              <a:t> matters to God. </a:t>
            </a:r>
          </a:p>
          <a:p>
            <a:pPr algn="ctr"/>
            <a:endParaRPr lang="en-US" sz="4000" b="1" dirty="0"/>
          </a:p>
          <a:p>
            <a:pPr algn="ctr"/>
            <a:r>
              <a:rPr lang="en-US" sz="4000" b="1" dirty="0" smtClean="0"/>
              <a:t>The question is, does ever heartbeat </a:t>
            </a:r>
          </a:p>
          <a:p>
            <a:pPr algn="ctr"/>
            <a:r>
              <a:rPr lang="en-US" sz="4000" b="1" dirty="0" smtClean="0"/>
              <a:t>matter to us? </a:t>
            </a:r>
          </a:p>
          <a:p>
            <a:pPr algn="ctr"/>
            <a:endParaRPr lang="en-US" sz="4000" b="1" dirty="0" smtClean="0"/>
          </a:p>
          <a:p>
            <a:pPr algn="ctr"/>
            <a:r>
              <a:rPr lang="en-US" sz="4000" b="1" dirty="0" smtClean="0"/>
              <a:t>IT DOES TO GOD!</a:t>
            </a:r>
            <a:endParaRPr lang="en-US" sz="4000" b="1" u="sng" spc="600" dirty="0"/>
          </a:p>
        </p:txBody>
      </p:sp>
    </p:spTree>
    <p:extLst>
      <p:ext uri="{BB962C8B-B14F-4D97-AF65-F5344CB8AC3E}">
        <p14:creationId xmlns:p14="http://schemas.microsoft.com/office/powerpoint/2010/main" val="631833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o-Choice or Pro-Life? - Eternal Perspective Ministries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215695"/>
            <a:ext cx="4016375" cy="63942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64929" y="814685"/>
            <a:ext cx="7243651" cy="5078313"/>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Get your copy TODAY!</a:t>
            </a:r>
          </a:p>
          <a:p>
            <a:pPr algn="ct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Yours </a:t>
            </a:r>
            <a:r>
              <a:rPr lang="en-US" sz="54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FREE</a:t>
            </a: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if you stop </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a:t>
            </a: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y the </a:t>
            </a: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table in the foyer </a:t>
            </a:r>
          </a:p>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as you leave, </a:t>
            </a:r>
          </a:p>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on your RIGHT!</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441426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ble HD Wallpapers - Top Free Bible HD Backgrounds - WallpaperA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7951" y="149288"/>
            <a:ext cx="11793894" cy="5539978"/>
          </a:xfrm>
          <a:prstGeom prst="rect">
            <a:avLst/>
          </a:prstGeom>
          <a:noFill/>
        </p:spPr>
        <p:txBody>
          <a:bodyPr wrap="square" rtlCol="0">
            <a:spAutoFit/>
          </a:bodyPr>
          <a:lstStyle/>
          <a:p>
            <a:r>
              <a:rPr lang="en-US" sz="4800" b="1" dirty="0">
                <a:solidFill>
                  <a:schemeClr val="bg1"/>
                </a:solidFill>
              </a:rPr>
              <a:t>“Do you think I have come to bring peace to the earth? No, </a:t>
            </a:r>
            <a:r>
              <a:rPr lang="en-US" sz="4800" b="1" dirty="0" smtClean="0">
                <a:solidFill>
                  <a:schemeClr val="bg1"/>
                </a:solidFill>
              </a:rPr>
              <a:t>I </a:t>
            </a:r>
            <a:r>
              <a:rPr lang="en-US" sz="4800" b="1" dirty="0">
                <a:solidFill>
                  <a:schemeClr val="bg1"/>
                </a:solidFill>
              </a:rPr>
              <a:t>have come to divide people against each other.” </a:t>
            </a:r>
            <a:r>
              <a:rPr lang="en-US" sz="4800" b="1" baseline="30000" dirty="0">
                <a:solidFill>
                  <a:schemeClr val="bg1"/>
                </a:solidFill>
              </a:rPr>
              <a:t>Luke 12:51</a:t>
            </a:r>
            <a:endParaRPr lang="en-US" sz="4800" b="1" dirty="0">
              <a:solidFill>
                <a:schemeClr val="bg1"/>
              </a:solidFill>
            </a:endParaRPr>
          </a:p>
          <a:p>
            <a:endParaRPr lang="en-US" sz="4800" b="1" dirty="0" smtClean="0">
              <a:solidFill>
                <a:schemeClr val="bg1"/>
              </a:solidFill>
            </a:endParaRPr>
          </a:p>
          <a:p>
            <a:r>
              <a:rPr lang="en-US" sz="4800" b="1" dirty="0" smtClean="0">
                <a:solidFill>
                  <a:schemeClr val="bg1"/>
                </a:solidFill>
              </a:rPr>
              <a:t>"</a:t>
            </a:r>
            <a:r>
              <a:rPr lang="en-US" sz="4800" b="1" dirty="0">
                <a:solidFill>
                  <a:schemeClr val="bg1"/>
                </a:solidFill>
              </a:rPr>
              <a:t>Do not suppose that I have come to bring peace to the earth. </a:t>
            </a:r>
            <a:r>
              <a:rPr lang="en-US" sz="4800" b="1" dirty="0" smtClean="0">
                <a:solidFill>
                  <a:schemeClr val="bg1"/>
                </a:solidFill>
              </a:rPr>
              <a:t>I </a:t>
            </a:r>
            <a:r>
              <a:rPr lang="en-US" sz="4800" b="1" dirty="0">
                <a:solidFill>
                  <a:schemeClr val="bg1"/>
                </a:solidFill>
              </a:rPr>
              <a:t>did not come to bring peace, but a sword.” </a:t>
            </a:r>
            <a:r>
              <a:rPr lang="en-US" sz="4800" b="1" baseline="30000" dirty="0">
                <a:solidFill>
                  <a:schemeClr val="bg1"/>
                </a:solidFill>
              </a:rPr>
              <a:t>Mat. </a:t>
            </a:r>
            <a:r>
              <a:rPr lang="en-US" sz="4800" b="1" baseline="30000" dirty="0" smtClean="0">
                <a:solidFill>
                  <a:schemeClr val="bg1"/>
                </a:solidFill>
              </a:rPr>
              <a:t>10:34</a:t>
            </a:r>
            <a:endParaRPr lang="en-US" sz="4800" b="1" dirty="0">
              <a:solidFill>
                <a:schemeClr val="bg1"/>
              </a:solidFill>
            </a:endParaRPr>
          </a:p>
          <a:p>
            <a:endParaRPr lang="en-US" dirty="0"/>
          </a:p>
        </p:txBody>
      </p:sp>
    </p:spTree>
    <p:extLst>
      <p:ext uri="{BB962C8B-B14F-4D97-AF65-F5344CB8AC3E}">
        <p14:creationId xmlns:p14="http://schemas.microsoft.com/office/powerpoint/2010/main" val="2655060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ble HD Wallpapers - Top Free Bible HD Backgrounds - WallpaperA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0392" y="1287620"/>
            <a:ext cx="11793894" cy="2369880"/>
          </a:xfrm>
          <a:prstGeom prst="rect">
            <a:avLst/>
          </a:prstGeom>
          <a:noFill/>
        </p:spPr>
        <p:txBody>
          <a:bodyPr wrap="square" rtlCol="0">
            <a:spAutoFit/>
          </a:bodyPr>
          <a:lstStyle/>
          <a:p>
            <a:pPr algn="ctr"/>
            <a:r>
              <a:rPr lang="en-US" sz="4800" b="1" dirty="0" smtClean="0">
                <a:solidFill>
                  <a:schemeClr val="bg1"/>
                </a:solidFill>
              </a:rPr>
              <a:t>Luke 6:9</a:t>
            </a:r>
          </a:p>
          <a:p>
            <a:pPr algn="ctr"/>
            <a:r>
              <a:rPr lang="en-US" sz="5000" b="1" dirty="0">
                <a:solidFill>
                  <a:schemeClr val="bg1"/>
                </a:solidFill>
              </a:rPr>
              <a:t>“Is it lawful on the Sabbath to do good or </a:t>
            </a:r>
            <a:endParaRPr lang="en-US" sz="5000" b="1" dirty="0" smtClean="0">
              <a:solidFill>
                <a:schemeClr val="bg1"/>
              </a:solidFill>
            </a:endParaRPr>
          </a:p>
          <a:p>
            <a:pPr algn="ctr"/>
            <a:r>
              <a:rPr lang="en-US" sz="5000" b="1" dirty="0" smtClean="0">
                <a:solidFill>
                  <a:schemeClr val="bg1"/>
                </a:solidFill>
              </a:rPr>
              <a:t>to </a:t>
            </a:r>
            <a:r>
              <a:rPr lang="en-US" sz="5000" b="1" dirty="0">
                <a:solidFill>
                  <a:schemeClr val="bg1"/>
                </a:solidFill>
              </a:rPr>
              <a:t>do evil, to save life or to destroy?”</a:t>
            </a:r>
            <a:endParaRPr lang="en-US" sz="5000" dirty="0">
              <a:solidFill>
                <a:schemeClr val="bg1"/>
              </a:solidFill>
            </a:endParaRPr>
          </a:p>
        </p:txBody>
      </p:sp>
    </p:spTree>
    <p:extLst>
      <p:ext uri="{BB962C8B-B14F-4D97-AF65-F5344CB8AC3E}">
        <p14:creationId xmlns:p14="http://schemas.microsoft.com/office/powerpoint/2010/main" val="318508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ble HD Wallpapers - Top Free Bible HD Backgrounds - WallpaperA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0392" y="1586198"/>
            <a:ext cx="11793894" cy="3139321"/>
          </a:xfrm>
          <a:prstGeom prst="rect">
            <a:avLst/>
          </a:prstGeom>
          <a:noFill/>
        </p:spPr>
        <p:txBody>
          <a:bodyPr wrap="square" rtlCol="0">
            <a:spAutoFit/>
          </a:bodyPr>
          <a:lstStyle/>
          <a:p>
            <a:pPr algn="ctr"/>
            <a:r>
              <a:rPr lang="en-US" sz="4800" b="1" dirty="0" smtClean="0">
                <a:solidFill>
                  <a:schemeClr val="bg1"/>
                </a:solidFill>
              </a:rPr>
              <a:t>Mark 3:6</a:t>
            </a:r>
          </a:p>
          <a:p>
            <a:pPr algn="ctr"/>
            <a:r>
              <a:rPr lang="en-US" sz="5000" dirty="0" smtClean="0">
                <a:solidFill>
                  <a:schemeClr val="bg1"/>
                </a:solidFill>
              </a:rPr>
              <a:t>“</a:t>
            </a:r>
            <a:r>
              <a:rPr lang="en-US" sz="5000" dirty="0">
                <a:solidFill>
                  <a:schemeClr val="bg1"/>
                </a:solidFill>
              </a:rPr>
              <a:t>Then the Pharisees went out and immediately plotted with the </a:t>
            </a:r>
            <a:r>
              <a:rPr lang="en-US" sz="5000" dirty="0" err="1">
                <a:solidFill>
                  <a:schemeClr val="bg1"/>
                </a:solidFill>
              </a:rPr>
              <a:t>Herodians</a:t>
            </a:r>
            <a:r>
              <a:rPr lang="en-US" sz="5000" dirty="0">
                <a:solidFill>
                  <a:schemeClr val="bg1"/>
                </a:solidFill>
              </a:rPr>
              <a:t> against Him, how they might destroy Him.” </a:t>
            </a:r>
          </a:p>
        </p:txBody>
      </p:sp>
    </p:spTree>
    <p:extLst>
      <p:ext uri="{BB962C8B-B14F-4D97-AF65-F5344CB8AC3E}">
        <p14:creationId xmlns:p14="http://schemas.microsoft.com/office/powerpoint/2010/main" val="3692542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4218"/>
          <a:stretch/>
        </p:blipFill>
        <p:spPr>
          <a:xfrm>
            <a:off x="3135086" y="0"/>
            <a:ext cx="9056913" cy="6858000"/>
          </a:xfrm>
          <a:prstGeom prst="rect">
            <a:avLst/>
          </a:prstGeom>
        </p:spPr>
      </p:pic>
      <p:sp>
        <p:nvSpPr>
          <p:cNvPr id="4" name="Rectangle 3"/>
          <p:cNvSpPr/>
          <p:nvPr/>
        </p:nvSpPr>
        <p:spPr>
          <a:xfrm>
            <a:off x="1090954" y="2594108"/>
            <a:ext cx="1529586" cy="1661993"/>
          </a:xfrm>
          <a:prstGeom prst="rect">
            <a:avLst/>
          </a:prstGeom>
          <a:noFill/>
        </p:spPr>
        <p:txBody>
          <a:bodyPr wrap="none" lIns="91440" tIns="45720" rIns="91440" bIns="45720">
            <a:spAutoFit/>
          </a:bodyPr>
          <a:lstStyle/>
          <a:p>
            <a:pPr algn="ctr"/>
            <a:r>
              <a:rPr lang="en-US" sz="3400" b="1" cap="none" spc="50" dirty="0" smtClean="0">
                <a:ln w="0"/>
                <a:solidFill>
                  <a:schemeClr val="bg2"/>
                </a:solidFill>
                <a:effectLst>
                  <a:innerShdw blurRad="63500" dist="50800" dir="13500000">
                    <a:srgbClr val="000000">
                      <a:alpha val="50000"/>
                    </a:srgbClr>
                  </a:innerShdw>
                </a:effectLst>
              </a:rPr>
              <a:t>The</a:t>
            </a:r>
          </a:p>
          <a:p>
            <a:pPr algn="ctr"/>
            <a:r>
              <a:rPr lang="en-US" sz="3400" b="1" spc="50" dirty="0" smtClean="0">
                <a:ln w="0"/>
                <a:solidFill>
                  <a:schemeClr val="bg2"/>
                </a:solidFill>
                <a:effectLst>
                  <a:innerShdw blurRad="63500" dist="50800" dir="13500000">
                    <a:srgbClr val="000000">
                      <a:alpha val="50000"/>
                    </a:srgbClr>
                  </a:innerShdw>
                </a:effectLst>
              </a:rPr>
              <a:t>Golden</a:t>
            </a:r>
          </a:p>
          <a:p>
            <a:pPr algn="ctr"/>
            <a:r>
              <a:rPr lang="en-US" sz="3400" b="1" cap="none" spc="50" dirty="0" smtClean="0">
                <a:ln w="0"/>
                <a:solidFill>
                  <a:schemeClr val="bg2"/>
                </a:solidFill>
                <a:effectLst>
                  <a:innerShdw blurRad="63500" dist="50800" dir="13500000">
                    <a:srgbClr val="000000">
                      <a:alpha val="50000"/>
                    </a:srgbClr>
                  </a:innerShdw>
                </a:effectLst>
              </a:rPr>
              <a:t>Rule</a:t>
            </a:r>
            <a:endParaRPr lang="en-US" sz="3400" b="1" cap="none" spc="50" dirty="0">
              <a:ln w="0"/>
              <a:solidFill>
                <a:schemeClr val="bg2"/>
              </a:solidFill>
              <a:effectLst>
                <a:innerShdw blurRad="63500" dist="50800" dir="13500000">
                  <a:srgbClr val="000000">
                    <a:alpha val="50000"/>
                  </a:srgbClr>
                </a:innerShdw>
              </a:effectLst>
            </a:endParaRPr>
          </a:p>
        </p:txBody>
      </p:sp>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10604243" y="5810250"/>
            <a:ext cx="1587757" cy="1047750"/>
          </a:xfrm>
          <a:prstGeom prst="rect">
            <a:avLst/>
          </a:prstGeom>
        </p:spPr>
      </p:pic>
      <p:sp>
        <p:nvSpPr>
          <p:cNvPr id="6" name="TextBox 5"/>
          <p:cNvSpPr txBox="1"/>
          <p:nvPr/>
        </p:nvSpPr>
        <p:spPr>
          <a:xfrm>
            <a:off x="3399452" y="1903445"/>
            <a:ext cx="8490857" cy="2308324"/>
          </a:xfrm>
          <a:prstGeom prst="rect">
            <a:avLst/>
          </a:prstGeom>
          <a:noFill/>
        </p:spPr>
        <p:txBody>
          <a:bodyPr wrap="square" rtlCol="0">
            <a:spAutoFit/>
          </a:bodyPr>
          <a:lstStyle/>
          <a:p>
            <a:pPr algn="ctr"/>
            <a:r>
              <a:rPr lang="en-US" sz="4800" dirty="0"/>
              <a:t>There will always be </a:t>
            </a:r>
            <a:r>
              <a:rPr lang="en-US" sz="4800" u="sng" dirty="0"/>
              <a:t>fault finders</a:t>
            </a:r>
            <a:r>
              <a:rPr lang="en-US" sz="4800" dirty="0"/>
              <a:t> criticizing those who are doing </a:t>
            </a:r>
            <a:r>
              <a:rPr lang="en-US" sz="4800" dirty="0" smtClean="0"/>
              <a:t>good</a:t>
            </a:r>
            <a:r>
              <a:rPr lang="en-US" sz="4800" dirty="0"/>
              <a:t>.</a:t>
            </a:r>
          </a:p>
        </p:txBody>
      </p:sp>
    </p:spTree>
    <p:extLst>
      <p:ext uri="{BB962C8B-B14F-4D97-AF65-F5344CB8AC3E}">
        <p14:creationId xmlns:p14="http://schemas.microsoft.com/office/powerpoint/2010/main" val="716653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4218"/>
          <a:stretch/>
        </p:blipFill>
        <p:spPr>
          <a:xfrm>
            <a:off x="3135086" y="0"/>
            <a:ext cx="9056913" cy="6858000"/>
          </a:xfrm>
          <a:prstGeom prst="rect">
            <a:avLst/>
          </a:prstGeom>
        </p:spPr>
      </p:pic>
      <p:sp>
        <p:nvSpPr>
          <p:cNvPr id="4" name="Rectangle 3"/>
          <p:cNvSpPr/>
          <p:nvPr/>
        </p:nvSpPr>
        <p:spPr>
          <a:xfrm>
            <a:off x="1090954" y="2594108"/>
            <a:ext cx="1529586" cy="1661993"/>
          </a:xfrm>
          <a:prstGeom prst="rect">
            <a:avLst/>
          </a:prstGeom>
          <a:noFill/>
        </p:spPr>
        <p:txBody>
          <a:bodyPr wrap="none" lIns="91440" tIns="45720" rIns="91440" bIns="45720">
            <a:spAutoFit/>
          </a:bodyPr>
          <a:lstStyle/>
          <a:p>
            <a:pPr algn="ctr"/>
            <a:r>
              <a:rPr lang="en-US" sz="3400" b="1" cap="none" spc="50" dirty="0" smtClean="0">
                <a:ln w="0"/>
                <a:solidFill>
                  <a:schemeClr val="bg2"/>
                </a:solidFill>
                <a:effectLst>
                  <a:innerShdw blurRad="63500" dist="50800" dir="13500000">
                    <a:srgbClr val="000000">
                      <a:alpha val="50000"/>
                    </a:srgbClr>
                  </a:innerShdw>
                </a:effectLst>
              </a:rPr>
              <a:t>The</a:t>
            </a:r>
          </a:p>
          <a:p>
            <a:pPr algn="ctr"/>
            <a:r>
              <a:rPr lang="en-US" sz="3400" b="1" spc="50" dirty="0" smtClean="0">
                <a:ln w="0"/>
                <a:solidFill>
                  <a:schemeClr val="bg2"/>
                </a:solidFill>
                <a:effectLst>
                  <a:innerShdw blurRad="63500" dist="50800" dir="13500000">
                    <a:srgbClr val="000000">
                      <a:alpha val="50000"/>
                    </a:srgbClr>
                  </a:innerShdw>
                </a:effectLst>
              </a:rPr>
              <a:t>Golden</a:t>
            </a:r>
          </a:p>
          <a:p>
            <a:pPr algn="ctr"/>
            <a:r>
              <a:rPr lang="en-US" sz="3400" b="1" cap="none" spc="50" dirty="0" smtClean="0">
                <a:ln w="0"/>
                <a:solidFill>
                  <a:schemeClr val="bg2"/>
                </a:solidFill>
                <a:effectLst>
                  <a:innerShdw blurRad="63500" dist="50800" dir="13500000">
                    <a:srgbClr val="000000">
                      <a:alpha val="50000"/>
                    </a:srgbClr>
                  </a:innerShdw>
                </a:effectLst>
              </a:rPr>
              <a:t>Rule</a:t>
            </a:r>
            <a:endParaRPr lang="en-US" sz="3400" b="1" cap="none" spc="50" dirty="0">
              <a:ln w="0"/>
              <a:solidFill>
                <a:schemeClr val="bg2"/>
              </a:solidFill>
              <a:effectLst>
                <a:innerShdw blurRad="63500" dist="50800" dir="13500000">
                  <a:srgbClr val="000000">
                    <a:alpha val="50000"/>
                  </a:srgbClr>
                </a:innerShdw>
              </a:effectLst>
            </a:endParaRPr>
          </a:p>
        </p:txBody>
      </p:sp>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10604243" y="5810250"/>
            <a:ext cx="1587757" cy="1047750"/>
          </a:xfrm>
          <a:prstGeom prst="rect">
            <a:avLst/>
          </a:prstGeom>
        </p:spPr>
      </p:pic>
      <p:sp>
        <p:nvSpPr>
          <p:cNvPr id="6" name="TextBox 5"/>
          <p:cNvSpPr txBox="1"/>
          <p:nvPr/>
        </p:nvSpPr>
        <p:spPr>
          <a:xfrm>
            <a:off x="3418113" y="424282"/>
            <a:ext cx="8490857" cy="5447645"/>
          </a:xfrm>
          <a:prstGeom prst="rect">
            <a:avLst/>
          </a:prstGeom>
          <a:noFill/>
        </p:spPr>
        <p:txBody>
          <a:bodyPr wrap="square" rtlCol="0">
            <a:spAutoFit/>
          </a:bodyPr>
          <a:lstStyle/>
          <a:p>
            <a:pPr algn="ctr"/>
            <a:r>
              <a:rPr lang="en-US" sz="4800" dirty="0"/>
              <a:t>It is in this context, that Jesus presents many principles about life in the Kingdom of God and the good that we can do for others, while here on earth. </a:t>
            </a:r>
          </a:p>
          <a:p>
            <a:pPr algn="ctr"/>
            <a:r>
              <a:rPr lang="en-US" sz="1200" dirty="0"/>
              <a:t> </a:t>
            </a:r>
          </a:p>
          <a:p>
            <a:pPr algn="ctr"/>
            <a:r>
              <a:rPr lang="en-US" sz="4800" b="1" dirty="0"/>
              <a:t>One of those principles is </a:t>
            </a:r>
            <a:endParaRPr lang="en-US" sz="4800" b="1" dirty="0" smtClean="0"/>
          </a:p>
          <a:p>
            <a:pPr algn="ctr"/>
            <a:r>
              <a:rPr lang="en-US" sz="4800" b="1" dirty="0" smtClean="0"/>
              <a:t>the </a:t>
            </a:r>
            <a:r>
              <a:rPr lang="en-US" sz="4800" b="1" u="sng" dirty="0"/>
              <a:t>Golden Rule</a:t>
            </a:r>
            <a:r>
              <a:rPr lang="en-US" sz="4800" b="1" dirty="0"/>
              <a:t>.</a:t>
            </a:r>
            <a:r>
              <a:rPr lang="en-US" sz="4800" dirty="0"/>
              <a:t> </a:t>
            </a:r>
          </a:p>
        </p:txBody>
      </p:sp>
    </p:spTree>
    <p:extLst>
      <p:ext uri="{BB962C8B-B14F-4D97-AF65-F5344CB8AC3E}">
        <p14:creationId xmlns:p14="http://schemas.microsoft.com/office/powerpoint/2010/main" val="2199035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4218"/>
          <a:stretch/>
        </p:blipFill>
        <p:spPr>
          <a:xfrm>
            <a:off x="3135086" y="0"/>
            <a:ext cx="9056913" cy="6858000"/>
          </a:xfrm>
          <a:prstGeom prst="rect">
            <a:avLst/>
          </a:prstGeom>
        </p:spPr>
      </p:pic>
      <p:sp>
        <p:nvSpPr>
          <p:cNvPr id="4" name="Rectangle 3"/>
          <p:cNvSpPr/>
          <p:nvPr/>
        </p:nvSpPr>
        <p:spPr>
          <a:xfrm>
            <a:off x="1090954" y="2594108"/>
            <a:ext cx="1529586" cy="1661993"/>
          </a:xfrm>
          <a:prstGeom prst="rect">
            <a:avLst/>
          </a:prstGeom>
          <a:noFill/>
        </p:spPr>
        <p:txBody>
          <a:bodyPr wrap="none" lIns="91440" tIns="45720" rIns="91440" bIns="45720">
            <a:spAutoFit/>
          </a:bodyPr>
          <a:lstStyle/>
          <a:p>
            <a:pPr algn="ctr"/>
            <a:r>
              <a:rPr lang="en-US" sz="3400" b="1" cap="none" spc="50" dirty="0" smtClean="0">
                <a:ln w="0"/>
                <a:solidFill>
                  <a:schemeClr val="bg2"/>
                </a:solidFill>
                <a:effectLst>
                  <a:innerShdw blurRad="63500" dist="50800" dir="13500000">
                    <a:srgbClr val="000000">
                      <a:alpha val="50000"/>
                    </a:srgbClr>
                  </a:innerShdw>
                </a:effectLst>
              </a:rPr>
              <a:t>The</a:t>
            </a:r>
          </a:p>
          <a:p>
            <a:pPr algn="ctr"/>
            <a:r>
              <a:rPr lang="en-US" sz="3400" b="1" spc="50" dirty="0" smtClean="0">
                <a:ln w="0"/>
                <a:solidFill>
                  <a:schemeClr val="bg2"/>
                </a:solidFill>
                <a:effectLst>
                  <a:innerShdw blurRad="63500" dist="50800" dir="13500000">
                    <a:srgbClr val="000000">
                      <a:alpha val="50000"/>
                    </a:srgbClr>
                  </a:innerShdw>
                </a:effectLst>
              </a:rPr>
              <a:t>Golden</a:t>
            </a:r>
          </a:p>
          <a:p>
            <a:pPr algn="ctr"/>
            <a:r>
              <a:rPr lang="en-US" sz="3400" b="1" cap="none" spc="50" dirty="0" smtClean="0">
                <a:ln w="0"/>
                <a:solidFill>
                  <a:schemeClr val="bg2"/>
                </a:solidFill>
                <a:effectLst>
                  <a:innerShdw blurRad="63500" dist="50800" dir="13500000">
                    <a:srgbClr val="000000">
                      <a:alpha val="50000"/>
                    </a:srgbClr>
                  </a:innerShdw>
                </a:effectLst>
              </a:rPr>
              <a:t>Rule</a:t>
            </a:r>
            <a:endParaRPr lang="en-US" sz="3400" b="1" cap="none" spc="50" dirty="0">
              <a:ln w="0"/>
              <a:solidFill>
                <a:schemeClr val="bg2"/>
              </a:solidFill>
              <a:effectLst>
                <a:innerShdw blurRad="63500" dist="50800" dir="13500000">
                  <a:srgbClr val="000000">
                    <a:alpha val="50000"/>
                  </a:srgbClr>
                </a:innerShdw>
              </a:effectLst>
            </a:endParaRPr>
          </a:p>
        </p:txBody>
      </p:sp>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10604243" y="5810250"/>
            <a:ext cx="1587757" cy="1047750"/>
          </a:xfrm>
          <a:prstGeom prst="rect">
            <a:avLst/>
          </a:prstGeom>
        </p:spPr>
      </p:pic>
      <p:sp>
        <p:nvSpPr>
          <p:cNvPr id="6" name="TextBox 5"/>
          <p:cNvSpPr txBox="1"/>
          <p:nvPr/>
        </p:nvSpPr>
        <p:spPr>
          <a:xfrm>
            <a:off x="2817845" y="424282"/>
            <a:ext cx="9374154" cy="2585323"/>
          </a:xfrm>
          <a:prstGeom prst="rect">
            <a:avLst/>
          </a:prstGeom>
          <a:noFill/>
        </p:spPr>
        <p:txBody>
          <a:bodyPr wrap="square" rtlCol="0">
            <a:spAutoFit/>
          </a:bodyPr>
          <a:lstStyle/>
          <a:p>
            <a:r>
              <a:rPr lang="en-US" sz="4800" b="1" dirty="0"/>
              <a:t>Where the Golden Rule </a:t>
            </a:r>
            <a:r>
              <a:rPr lang="en-US" sz="4800" b="1" dirty="0" smtClean="0"/>
              <a:t>Originate</a:t>
            </a:r>
            <a:r>
              <a:rPr lang="en-US" sz="4800" b="1" dirty="0"/>
              <a:t>? </a:t>
            </a:r>
            <a:r>
              <a:rPr lang="en-US" sz="4800" dirty="0"/>
              <a:t> </a:t>
            </a:r>
            <a:endParaRPr lang="en-US" sz="4800" dirty="0" smtClean="0"/>
          </a:p>
          <a:p>
            <a:endParaRPr lang="en-US" dirty="0"/>
          </a:p>
          <a:p>
            <a:pPr algn="ctr"/>
            <a:r>
              <a:rPr lang="en-US" sz="4800" b="1" dirty="0"/>
              <a:t>For the Christian ethicist it is </a:t>
            </a:r>
            <a:endParaRPr lang="en-US" sz="4800" b="1" dirty="0" smtClean="0"/>
          </a:p>
          <a:p>
            <a:pPr algn="ctr"/>
            <a:r>
              <a:rPr lang="en-US" sz="4800" b="1" dirty="0" smtClean="0"/>
              <a:t>traced </a:t>
            </a:r>
            <a:r>
              <a:rPr lang="en-US" sz="4800" b="1" dirty="0"/>
              <a:t>back to </a:t>
            </a:r>
            <a:r>
              <a:rPr lang="en-US" sz="4800" b="1" u="sng" dirty="0"/>
              <a:t>Leviticus </a:t>
            </a:r>
            <a:r>
              <a:rPr lang="en-US" sz="4800" b="1" u="sng" dirty="0" smtClean="0"/>
              <a:t>19:2</a:t>
            </a:r>
            <a:endParaRPr lang="en-US" sz="4800" b="1" u="sng" dirty="0"/>
          </a:p>
        </p:txBody>
      </p:sp>
      <p:sp>
        <p:nvSpPr>
          <p:cNvPr id="7" name="TextBox 6"/>
          <p:cNvSpPr txBox="1"/>
          <p:nvPr/>
        </p:nvSpPr>
        <p:spPr>
          <a:xfrm>
            <a:off x="2425959" y="3321982"/>
            <a:ext cx="9498563" cy="2215991"/>
          </a:xfrm>
          <a:prstGeom prst="rect">
            <a:avLst/>
          </a:prstGeom>
          <a:noFill/>
        </p:spPr>
        <p:txBody>
          <a:bodyPr wrap="square" rtlCol="0">
            <a:spAutoFit/>
          </a:bodyPr>
          <a:lstStyle/>
          <a:p>
            <a:pPr algn="r"/>
            <a:r>
              <a:rPr lang="en-US" sz="4000" dirty="0"/>
              <a:t>“Speak to the entire Israelite community </a:t>
            </a:r>
            <a:endParaRPr lang="en-US" sz="4000" dirty="0" smtClean="0"/>
          </a:p>
          <a:p>
            <a:pPr algn="r"/>
            <a:r>
              <a:rPr lang="en-US" sz="4000" dirty="0" smtClean="0"/>
              <a:t>and </a:t>
            </a:r>
            <a:r>
              <a:rPr lang="en-US" sz="4000" dirty="0"/>
              <a:t>tell them… </a:t>
            </a:r>
            <a:r>
              <a:rPr lang="en-US" sz="4000" b="1" dirty="0"/>
              <a:t>Love your neighbor as yourself</a:t>
            </a:r>
            <a:r>
              <a:rPr lang="en-US" sz="4000" dirty="0"/>
              <a:t>; I am the Lord.”</a:t>
            </a:r>
          </a:p>
          <a:p>
            <a:endParaRPr lang="en-US" dirty="0"/>
          </a:p>
        </p:txBody>
      </p:sp>
    </p:spTree>
    <p:extLst>
      <p:ext uri="{BB962C8B-B14F-4D97-AF65-F5344CB8AC3E}">
        <p14:creationId xmlns:p14="http://schemas.microsoft.com/office/powerpoint/2010/main" val="2493570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ble HD Wallpapers - Top Free Bible HD Backgrounds - WallpaperA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95"/>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7951" y="771330"/>
            <a:ext cx="11793894" cy="5016758"/>
          </a:xfrm>
          <a:prstGeom prst="rect">
            <a:avLst/>
          </a:prstGeom>
          <a:noFill/>
        </p:spPr>
        <p:txBody>
          <a:bodyPr wrap="square" rtlCol="0">
            <a:spAutoFit/>
          </a:bodyPr>
          <a:lstStyle/>
          <a:p>
            <a:pPr algn="ctr"/>
            <a:r>
              <a:rPr lang="en-US" sz="4000" b="1" dirty="0">
                <a:solidFill>
                  <a:schemeClr val="bg1"/>
                </a:solidFill>
              </a:rPr>
              <a:t>“Teacher which is the most important commandment in the law of Moses?” Jesus replied, “You must love the LORD your God with all your heart, all your soul, and all your mind. This is the first and greatest commandment. A second is equally important: Love your neighbor as yourself. The entire law and all the demands of the prophets are based on these two commandments</a:t>
            </a:r>
            <a:r>
              <a:rPr lang="en-US" sz="4000" b="1" baseline="30000" dirty="0">
                <a:solidFill>
                  <a:schemeClr val="bg1"/>
                </a:solidFill>
              </a:rPr>
              <a:t>. </a:t>
            </a:r>
            <a:endParaRPr lang="en-US" sz="4000" b="1" dirty="0">
              <a:solidFill>
                <a:schemeClr val="bg1"/>
              </a:solidFill>
            </a:endParaRPr>
          </a:p>
        </p:txBody>
      </p:sp>
      <p:sp>
        <p:nvSpPr>
          <p:cNvPr id="5" name="Rectangle 4"/>
          <p:cNvSpPr/>
          <p:nvPr/>
        </p:nvSpPr>
        <p:spPr>
          <a:xfrm>
            <a:off x="3955410" y="52680"/>
            <a:ext cx="4218975" cy="707886"/>
          </a:xfrm>
          <a:prstGeom prst="rect">
            <a:avLst/>
          </a:prstGeom>
          <a:noFill/>
        </p:spPr>
        <p:txBody>
          <a:bodyPr wrap="none" lIns="91440" tIns="45720" rIns="91440" bIns="45720">
            <a:spAutoFit/>
          </a:bodyPr>
          <a:lstStyle/>
          <a:p>
            <a:pPr algn="ctr"/>
            <a:r>
              <a:rPr lang="en-US" sz="4000" b="1" cap="none" spc="50" dirty="0" smtClean="0">
                <a:ln w="0">
                  <a:solidFill>
                    <a:schemeClr val="bg1"/>
                  </a:solidFill>
                </a:ln>
                <a:solidFill>
                  <a:schemeClr val="bg1"/>
                </a:solidFill>
                <a:effectLst>
                  <a:innerShdw blurRad="63500" dist="50800" dir="13500000">
                    <a:srgbClr val="000000">
                      <a:alpha val="50000"/>
                    </a:srgbClr>
                  </a:innerShdw>
                </a:effectLst>
              </a:rPr>
              <a:t>Matthew 22:36-40</a:t>
            </a:r>
            <a:endParaRPr lang="en-US" sz="4000" b="1" cap="none" spc="50" dirty="0">
              <a:ln w="0">
                <a:solidFill>
                  <a:schemeClr val="bg1"/>
                </a:solidFill>
              </a:ln>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325095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430</Words>
  <Application>Microsoft Office PowerPoint</Application>
  <PresentationFormat>Widescreen</PresentationFormat>
  <Paragraphs>80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Walt Kellcy</cp:lastModifiedBy>
  <cp:revision>15</cp:revision>
  <cp:lastPrinted>2021-01-17T15:33:00Z</cp:lastPrinted>
  <dcterms:created xsi:type="dcterms:W3CDTF">2021-01-13T17:51:14Z</dcterms:created>
  <dcterms:modified xsi:type="dcterms:W3CDTF">2021-01-17T16:05:20Z</dcterms:modified>
</cp:coreProperties>
</file>